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sldIdLst>
    <p:sldId id="256" r:id="rId2"/>
    <p:sldId id="257" r:id="rId3"/>
    <p:sldId id="304" r:id="rId4"/>
    <p:sldId id="272" r:id="rId5"/>
    <p:sldId id="263" r:id="rId6"/>
    <p:sldId id="300" r:id="rId7"/>
    <p:sldId id="301" r:id="rId8"/>
    <p:sldId id="305" r:id="rId9"/>
    <p:sldId id="299" r:id="rId10"/>
    <p:sldId id="268" r:id="rId11"/>
    <p:sldId id="310" r:id="rId12"/>
    <p:sldId id="309" r:id="rId13"/>
    <p:sldId id="266" r:id="rId14"/>
    <p:sldId id="259" r:id="rId15"/>
    <p:sldId id="260" r:id="rId16"/>
    <p:sldId id="302" r:id="rId17"/>
    <p:sldId id="267" r:id="rId18"/>
    <p:sldId id="270" r:id="rId19"/>
    <p:sldId id="273" r:id="rId20"/>
    <p:sldId id="276" r:id="rId21"/>
    <p:sldId id="280" r:id="rId22"/>
    <p:sldId id="275" r:id="rId23"/>
    <p:sldId id="281" r:id="rId24"/>
    <p:sldId id="282" r:id="rId25"/>
    <p:sldId id="284" r:id="rId26"/>
    <p:sldId id="283" r:id="rId27"/>
    <p:sldId id="311" r:id="rId28"/>
    <p:sldId id="288" r:id="rId29"/>
    <p:sldId id="285" r:id="rId30"/>
    <p:sldId id="286" r:id="rId31"/>
    <p:sldId id="289" r:id="rId32"/>
    <p:sldId id="287" r:id="rId33"/>
    <p:sldId id="265" r:id="rId34"/>
    <p:sldId id="291" r:id="rId35"/>
    <p:sldId id="292" r:id="rId36"/>
    <p:sldId id="296" r:id="rId37"/>
    <p:sldId id="290" r:id="rId38"/>
    <p:sldId id="308" r:id="rId39"/>
    <p:sldId id="293" r:id="rId40"/>
    <p:sldId id="298" r:id="rId41"/>
    <p:sldId id="307" r:id="rId42"/>
    <p:sldId id="312" r:id="rId43"/>
    <p:sldId id="295" r:id="rId44"/>
    <p:sldId id="278" r:id="rId45"/>
    <p:sldId id="294" r:id="rId46"/>
    <p:sldId id="297" r:id="rId47"/>
    <p:sldId id="303" r:id="rId48"/>
    <p:sldId id="306" r:id="rId49"/>
    <p:sldId id="27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78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920" autoAdjust="0"/>
  </p:normalViewPr>
  <p:slideViewPr>
    <p:cSldViewPr snapToGrid="0">
      <p:cViewPr varScale="1">
        <p:scale>
          <a:sx n="91" d="100"/>
          <a:sy n="91" d="100"/>
        </p:scale>
        <p:origin x="348" y="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1BC0BE-420B-44BB-8010-2DB6996B654E}"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6CC563DD-C902-4FB8-AE0D-C12A7747C9F9}">
      <dgm:prSet custT="1"/>
      <dgm:spPr/>
      <dgm:t>
        <a:bodyPr/>
        <a:lstStyle/>
        <a:p>
          <a:pPr>
            <a:lnSpc>
              <a:spcPct val="100000"/>
            </a:lnSpc>
            <a:defRPr b="1"/>
          </a:pPr>
          <a:r>
            <a:rPr lang="en-US" sz="2000" dirty="0">
              <a:latin typeface="Cambria" panose="02040503050406030204" pitchFamily="18" charset="0"/>
              <a:ea typeface="Cambria" panose="02040503050406030204" pitchFamily="18" charset="0"/>
            </a:rPr>
            <a:t>No Silver Bullet</a:t>
          </a:r>
        </a:p>
      </dgm:t>
    </dgm:pt>
    <dgm:pt modelId="{28BFB661-EF1F-47EB-8D82-5D33660C3982}" type="parTrans" cxnId="{9880E892-E230-430D-A5BA-C3E33DEDEE87}">
      <dgm:prSet/>
      <dgm:spPr/>
      <dgm:t>
        <a:bodyPr/>
        <a:lstStyle/>
        <a:p>
          <a:endParaRPr lang="en-US"/>
        </a:p>
      </dgm:t>
    </dgm:pt>
    <dgm:pt modelId="{A4CCB67E-C55C-49D7-8346-B578FF25F866}" type="sibTrans" cxnId="{9880E892-E230-430D-A5BA-C3E33DEDEE87}">
      <dgm:prSet/>
      <dgm:spPr/>
      <dgm:t>
        <a:bodyPr/>
        <a:lstStyle/>
        <a:p>
          <a:endParaRPr lang="en-US"/>
        </a:p>
      </dgm:t>
    </dgm:pt>
    <dgm:pt modelId="{A41D0960-A397-47DA-BB4D-80A9B3F7CF5F}">
      <dgm:prSet custT="1"/>
      <dgm:spPr/>
      <dgm:t>
        <a:bodyPr/>
        <a:lstStyle/>
        <a:p>
          <a:pPr>
            <a:lnSpc>
              <a:spcPct val="100000"/>
            </a:lnSpc>
          </a:pPr>
          <a:r>
            <a:rPr lang="en-US" sz="1800" dirty="0">
              <a:latin typeface="Cambria" panose="02040503050406030204" pitchFamily="18" charset="0"/>
              <a:ea typeface="Cambria" panose="02040503050406030204" pitchFamily="18" charset="0"/>
            </a:rPr>
            <a:t>We have to combine things from several sub-domains of NLP, KG, Data Integration and so on. </a:t>
          </a:r>
        </a:p>
      </dgm:t>
    </dgm:pt>
    <dgm:pt modelId="{3DD5CC8B-B20A-4673-9238-680BB2E57D24}" type="parTrans" cxnId="{9FA10B63-774E-43D9-B236-799C238BFE62}">
      <dgm:prSet/>
      <dgm:spPr/>
      <dgm:t>
        <a:bodyPr/>
        <a:lstStyle/>
        <a:p>
          <a:endParaRPr lang="en-US"/>
        </a:p>
      </dgm:t>
    </dgm:pt>
    <dgm:pt modelId="{415ED1EC-40F1-4F1E-A331-7DA1E13896BF}" type="sibTrans" cxnId="{9FA10B63-774E-43D9-B236-799C238BFE62}">
      <dgm:prSet/>
      <dgm:spPr/>
      <dgm:t>
        <a:bodyPr/>
        <a:lstStyle/>
        <a:p>
          <a:endParaRPr lang="en-US"/>
        </a:p>
      </dgm:t>
    </dgm:pt>
    <dgm:pt modelId="{08756BDD-63E6-422D-831C-DA3333AD4B3B}">
      <dgm:prSet custT="1"/>
      <dgm:spPr/>
      <dgm:t>
        <a:bodyPr/>
        <a:lstStyle/>
        <a:p>
          <a:pPr>
            <a:lnSpc>
              <a:spcPct val="100000"/>
            </a:lnSpc>
            <a:defRPr b="1"/>
          </a:pPr>
          <a:r>
            <a:rPr lang="en-US" sz="2000" dirty="0">
              <a:latin typeface="Cambria" panose="02040503050406030204" pitchFamily="18" charset="0"/>
              <a:ea typeface="Cambria" panose="02040503050406030204" pitchFamily="18" charset="0"/>
            </a:rPr>
            <a:t>One Size Doesn’t Fit All</a:t>
          </a:r>
        </a:p>
      </dgm:t>
    </dgm:pt>
    <dgm:pt modelId="{8E6DEF17-3143-48C6-A9EF-D2722E76813E}" type="parTrans" cxnId="{F2657E29-8F88-40EC-B313-9A7A5E2B883C}">
      <dgm:prSet/>
      <dgm:spPr/>
      <dgm:t>
        <a:bodyPr/>
        <a:lstStyle/>
        <a:p>
          <a:endParaRPr lang="en-US"/>
        </a:p>
      </dgm:t>
    </dgm:pt>
    <dgm:pt modelId="{2DD557E1-BC31-4ABB-8BEA-5DEB54878E8A}" type="sibTrans" cxnId="{F2657E29-8F88-40EC-B313-9A7A5E2B883C}">
      <dgm:prSet/>
      <dgm:spPr/>
      <dgm:t>
        <a:bodyPr/>
        <a:lstStyle/>
        <a:p>
          <a:endParaRPr lang="en-US"/>
        </a:p>
      </dgm:t>
    </dgm:pt>
    <dgm:pt modelId="{458AAFE5-8350-4990-9C1E-D9C40CE653E7}">
      <dgm:prSet custT="1"/>
      <dgm:spPr/>
      <dgm:t>
        <a:bodyPr/>
        <a:lstStyle/>
        <a:p>
          <a:pPr>
            <a:lnSpc>
              <a:spcPct val="100000"/>
            </a:lnSpc>
          </a:pPr>
          <a:r>
            <a:rPr lang="en-US" sz="1800" dirty="0">
              <a:latin typeface="Cambria" panose="02040503050406030204" pitchFamily="18" charset="0"/>
              <a:ea typeface="Cambria" panose="02040503050406030204" pitchFamily="18" charset="0"/>
            </a:rPr>
            <a:t>Again, our task is somewhat different from what people from each of these domains been working on. </a:t>
          </a:r>
        </a:p>
      </dgm:t>
    </dgm:pt>
    <dgm:pt modelId="{DA6B3A04-92A0-4232-B8AE-ADCE54E2B9C9}" type="parTrans" cxnId="{81DD3DF8-D4D4-4040-9EAA-CA28BF3E8121}">
      <dgm:prSet/>
      <dgm:spPr/>
      <dgm:t>
        <a:bodyPr/>
        <a:lstStyle/>
        <a:p>
          <a:endParaRPr lang="en-US"/>
        </a:p>
      </dgm:t>
    </dgm:pt>
    <dgm:pt modelId="{BC0F4567-A110-44F7-BB1A-2D1CFABD5253}" type="sibTrans" cxnId="{81DD3DF8-D4D4-4040-9EAA-CA28BF3E8121}">
      <dgm:prSet/>
      <dgm:spPr/>
      <dgm:t>
        <a:bodyPr/>
        <a:lstStyle/>
        <a:p>
          <a:endParaRPr lang="en-US"/>
        </a:p>
      </dgm:t>
    </dgm:pt>
    <dgm:pt modelId="{D3B2A29C-8290-4AA8-B40C-13C7142F9E6F}" type="pres">
      <dgm:prSet presAssocID="{DE1BC0BE-420B-44BB-8010-2DB6996B654E}" presName="root" presStyleCnt="0">
        <dgm:presLayoutVars>
          <dgm:dir/>
          <dgm:resizeHandles val="exact"/>
        </dgm:presLayoutVars>
      </dgm:prSet>
      <dgm:spPr/>
    </dgm:pt>
    <dgm:pt modelId="{48FD4C80-A668-4298-9B0F-A4BC48055BC3}" type="pres">
      <dgm:prSet presAssocID="{6CC563DD-C902-4FB8-AE0D-C12A7747C9F9}" presName="compNode" presStyleCnt="0"/>
      <dgm:spPr/>
    </dgm:pt>
    <dgm:pt modelId="{F48125E4-BBFB-490F-9DF1-220359EAC299}" type="pres">
      <dgm:prSet presAssocID="{6CC563DD-C902-4FB8-AE0D-C12A7747C9F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C8AAA75E-27B3-4E74-BD1A-9A612A8AEFC4}" type="pres">
      <dgm:prSet presAssocID="{6CC563DD-C902-4FB8-AE0D-C12A7747C9F9}" presName="iconSpace" presStyleCnt="0"/>
      <dgm:spPr/>
    </dgm:pt>
    <dgm:pt modelId="{B6DF9C9D-EF4C-4CC5-B0FE-22C5E247CFA3}" type="pres">
      <dgm:prSet presAssocID="{6CC563DD-C902-4FB8-AE0D-C12A7747C9F9}" presName="parTx" presStyleLbl="revTx" presStyleIdx="0" presStyleCnt="4" custScaleX="123898">
        <dgm:presLayoutVars>
          <dgm:chMax val="0"/>
          <dgm:chPref val="0"/>
        </dgm:presLayoutVars>
      </dgm:prSet>
      <dgm:spPr/>
    </dgm:pt>
    <dgm:pt modelId="{4F6F837E-5F81-4166-B1D8-21ADE35CA468}" type="pres">
      <dgm:prSet presAssocID="{6CC563DD-C902-4FB8-AE0D-C12A7747C9F9}" presName="txSpace" presStyleCnt="0"/>
      <dgm:spPr/>
    </dgm:pt>
    <dgm:pt modelId="{DD8BD6D8-5035-4603-8AF8-36C8E5332D9B}" type="pres">
      <dgm:prSet presAssocID="{6CC563DD-C902-4FB8-AE0D-C12A7747C9F9}" presName="desTx" presStyleLbl="revTx" presStyleIdx="1" presStyleCnt="4" custScaleX="141877">
        <dgm:presLayoutVars/>
      </dgm:prSet>
      <dgm:spPr/>
    </dgm:pt>
    <dgm:pt modelId="{25A325EA-17B3-4F1B-B83F-54FB19C879E1}" type="pres">
      <dgm:prSet presAssocID="{A4CCB67E-C55C-49D7-8346-B578FF25F866}" presName="sibTrans" presStyleCnt="0"/>
      <dgm:spPr/>
    </dgm:pt>
    <dgm:pt modelId="{8D77C4CB-29E3-409E-9C30-55C7EAB18C0A}" type="pres">
      <dgm:prSet presAssocID="{08756BDD-63E6-422D-831C-DA3333AD4B3B}" presName="compNode" presStyleCnt="0"/>
      <dgm:spPr/>
    </dgm:pt>
    <dgm:pt modelId="{7B7209EA-90AA-4B11-9DD2-999F9BF9BC94}" type="pres">
      <dgm:prSet presAssocID="{08756BDD-63E6-422D-831C-DA3333AD4B3B}"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by with solid fill"/>
        </a:ext>
      </dgm:extLst>
    </dgm:pt>
    <dgm:pt modelId="{5AE4E25C-EC91-4DDF-871D-CF0D2F646919}" type="pres">
      <dgm:prSet presAssocID="{08756BDD-63E6-422D-831C-DA3333AD4B3B}" presName="iconSpace" presStyleCnt="0"/>
      <dgm:spPr/>
    </dgm:pt>
    <dgm:pt modelId="{C8F0E687-5085-46B8-82BE-A09A82EBA019}" type="pres">
      <dgm:prSet presAssocID="{08756BDD-63E6-422D-831C-DA3333AD4B3B}" presName="parTx" presStyleLbl="revTx" presStyleIdx="2" presStyleCnt="4" custScaleX="157853">
        <dgm:presLayoutVars>
          <dgm:chMax val="0"/>
          <dgm:chPref val="0"/>
        </dgm:presLayoutVars>
      </dgm:prSet>
      <dgm:spPr/>
    </dgm:pt>
    <dgm:pt modelId="{DF320C49-EB3E-4068-AEC6-A2C6434B53FE}" type="pres">
      <dgm:prSet presAssocID="{08756BDD-63E6-422D-831C-DA3333AD4B3B}" presName="txSpace" presStyleCnt="0"/>
      <dgm:spPr/>
    </dgm:pt>
    <dgm:pt modelId="{DFECE2E9-A2CC-4254-9699-9F41E1ACF0CE}" type="pres">
      <dgm:prSet presAssocID="{08756BDD-63E6-422D-831C-DA3333AD4B3B}" presName="desTx" presStyleLbl="revTx" presStyleIdx="3" presStyleCnt="4" custScaleX="139674">
        <dgm:presLayoutVars/>
      </dgm:prSet>
      <dgm:spPr/>
    </dgm:pt>
  </dgm:ptLst>
  <dgm:cxnLst>
    <dgm:cxn modelId="{F2657E29-8F88-40EC-B313-9A7A5E2B883C}" srcId="{DE1BC0BE-420B-44BB-8010-2DB6996B654E}" destId="{08756BDD-63E6-422D-831C-DA3333AD4B3B}" srcOrd="1" destOrd="0" parTransId="{8E6DEF17-3143-48C6-A9EF-D2722E76813E}" sibTransId="{2DD557E1-BC31-4ABB-8BEA-5DEB54878E8A}"/>
    <dgm:cxn modelId="{9FA10B63-774E-43D9-B236-799C238BFE62}" srcId="{6CC563DD-C902-4FB8-AE0D-C12A7747C9F9}" destId="{A41D0960-A397-47DA-BB4D-80A9B3F7CF5F}" srcOrd="0" destOrd="0" parTransId="{3DD5CC8B-B20A-4673-9238-680BB2E57D24}" sibTransId="{415ED1EC-40F1-4F1E-A331-7DA1E13896BF}"/>
    <dgm:cxn modelId="{84F09164-EB64-4821-A325-3BA1F77865B4}" type="presOf" srcId="{A41D0960-A397-47DA-BB4D-80A9B3F7CF5F}" destId="{DD8BD6D8-5035-4603-8AF8-36C8E5332D9B}" srcOrd="0" destOrd="0" presId="urn:microsoft.com/office/officeart/2018/5/layout/CenteredIconLabelDescriptionList"/>
    <dgm:cxn modelId="{ADB92B75-9F71-4721-9E73-B664CE6A86AD}" type="presOf" srcId="{458AAFE5-8350-4990-9C1E-D9C40CE653E7}" destId="{DFECE2E9-A2CC-4254-9699-9F41E1ACF0CE}" srcOrd="0" destOrd="0" presId="urn:microsoft.com/office/officeart/2018/5/layout/CenteredIconLabelDescriptionList"/>
    <dgm:cxn modelId="{B67B9779-2690-4F4D-A5A9-AFA1A6254656}" type="presOf" srcId="{6CC563DD-C902-4FB8-AE0D-C12A7747C9F9}" destId="{B6DF9C9D-EF4C-4CC5-B0FE-22C5E247CFA3}" srcOrd="0" destOrd="0" presId="urn:microsoft.com/office/officeart/2018/5/layout/CenteredIconLabelDescriptionList"/>
    <dgm:cxn modelId="{9880E892-E230-430D-A5BA-C3E33DEDEE87}" srcId="{DE1BC0BE-420B-44BB-8010-2DB6996B654E}" destId="{6CC563DD-C902-4FB8-AE0D-C12A7747C9F9}" srcOrd="0" destOrd="0" parTransId="{28BFB661-EF1F-47EB-8D82-5D33660C3982}" sibTransId="{A4CCB67E-C55C-49D7-8346-B578FF25F866}"/>
    <dgm:cxn modelId="{888E0FA7-B198-43BA-B347-10C26897E4A0}" type="presOf" srcId="{DE1BC0BE-420B-44BB-8010-2DB6996B654E}" destId="{D3B2A29C-8290-4AA8-B40C-13C7142F9E6F}" srcOrd="0" destOrd="0" presId="urn:microsoft.com/office/officeart/2018/5/layout/CenteredIconLabelDescriptionList"/>
    <dgm:cxn modelId="{3537F4CC-60E5-444B-A878-1EECA3FAF53B}" type="presOf" srcId="{08756BDD-63E6-422D-831C-DA3333AD4B3B}" destId="{C8F0E687-5085-46B8-82BE-A09A82EBA019}" srcOrd="0" destOrd="0" presId="urn:microsoft.com/office/officeart/2018/5/layout/CenteredIconLabelDescriptionList"/>
    <dgm:cxn modelId="{81DD3DF8-D4D4-4040-9EAA-CA28BF3E8121}" srcId="{08756BDD-63E6-422D-831C-DA3333AD4B3B}" destId="{458AAFE5-8350-4990-9C1E-D9C40CE653E7}" srcOrd="0" destOrd="0" parTransId="{DA6B3A04-92A0-4232-B8AE-ADCE54E2B9C9}" sibTransId="{BC0F4567-A110-44F7-BB1A-2D1CFABD5253}"/>
    <dgm:cxn modelId="{244ACDAA-5DF6-44D4-AEC4-930416BD6DB6}" type="presParOf" srcId="{D3B2A29C-8290-4AA8-B40C-13C7142F9E6F}" destId="{48FD4C80-A668-4298-9B0F-A4BC48055BC3}" srcOrd="0" destOrd="0" presId="urn:microsoft.com/office/officeart/2018/5/layout/CenteredIconLabelDescriptionList"/>
    <dgm:cxn modelId="{02D819D5-9967-44BA-A909-84C5A6B227F9}" type="presParOf" srcId="{48FD4C80-A668-4298-9B0F-A4BC48055BC3}" destId="{F48125E4-BBFB-490F-9DF1-220359EAC299}" srcOrd="0" destOrd="0" presId="urn:microsoft.com/office/officeart/2018/5/layout/CenteredIconLabelDescriptionList"/>
    <dgm:cxn modelId="{23F7E598-CD73-427B-BD07-3C88374FB1A2}" type="presParOf" srcId="{48FD4C80-A668-4298-9B0F-A4BC48055BC3}" destId="{C8AAA75E-27B3-4E74-BD1A-9A612A8AEFC4}" srcOrd="1" destOrd="0" presId="urn:microsoft.com/office/officeart/2018/5/layout/CenteredIconLabelDescriptionList"/>
    <dgm:cxn modelId="{0175D180-684B-4D2B-B375-97127D13C87F}" type="presParOf" srcId="{48FD4C80-A668-4298-9B0F-A4BC48055BC3}" destId="{B6DF9C9D-EF4C-4CC5-B0FE-22C5E247CFA3}" srcOrd="2" destOrd="0" presId="urn:microsoft.com/office/officeart/2018/5/layout/CenteredIconLabelDescriptionList"/>
    <dgm:cxn modelId="{8A54CBA9-D7D7-45CA-A953-6F6707D5FFB5}" type="presParOf" srcId="{48FD4C80-A668-4298-9B0F-A4BC48055BC3}" destId="{4F6F837E-5F81-4166-B1D8-21ADE35CA468}" srcOrd="3" destOrd="0" presId="urn:microsoft.com/office/officeart/2018/5/layout/CenteredIconLabelDescriptionList"/>
    <dgm:cxn modelId="{2A39CB5F-91FD-4C3F-8AD0-B5A6A641FAE9}" type="presParOf" srcId="{48FD4C80-A668-4298-9B0F-A4BC48055BC3}" destId="{DD8BD6D8-5035-4603-8AF8-36C8E5332D9B}" srcOrd="4" destOrd="0" presId="urn:microsoft.com/office/officeart/2018/5/layout/CenteredIconLabelDescriptionList"/>
    <dgm:cxn modelId="{6BBC4CFE-A171-4E3B-83E7-6C948A24FAC8}" type="presParOf" srcId="{D3B2A29C-8290-4AA8-B40C-13C7142F9E6F}" destId="{25A325EA-17B3-4F1B-B83F-54FB19C879E1}" srcOrd="1" destOrd="0" presId="urn:microsoft.com/office/officeart/2018/5/layout/CenteredIconLabelDescriptionList"/>
    <dgm:cxn modelId="{589F3598-06E6-40AF-A284-81D7D3382BAC}" type="presParOf" srcId="{D3B2A29C-8290-4AA8-B40C-13C7142F9E6F}" destId="{8D77C4CB-29E3-409E-9C30-55C7EAB18C0A}" srcOrd="2" destOrd="0" presId="urn:microsoft.com/office/officeart/2018/5/layout/CenteredIconLabelDescriptionList"/>
    <dgm:cxn modelId="{71BE9668-2A47-4F01-9C16-16CF57A3B3C4}" type="presParOf" srcId="{8D77C4CB-29E3-409E-9C30-55C7EAB18C0A}" destId="{7B7209EA-90AA-4B11-9DD2-999F9BF9BC94}" srcOrd="0" destOrd="0" presId="urn:microsoft.com/office/officeart/2018/5/layout/CenteredIconLabelDescriptionList"/>
    <dgm:cxn modelId="{4A2B6BA7-9D69-4B3F-B5B2-B134CA56510A}" type="presParOf" srcId="{8D77C4CB-29E3-409E-9C30-55C7EAB18C0A}" destId="{5AE4E25C-EC91-4DDF-871D-CF0D2F646919}" srcOrd="1" destOrd="0" presId="urn:microsoft.com/office/officeart/2018/5/layout/CenteredIconLabelDescriptionList"/>
    <dgm:cxn modelId="{934E63AB-69F5-4380-BEC1-DADF6C12D4D6}" type="presParOf" srcId="{8D77C4CB-29E3-409E-9C30-55C7EAB18C0A}" destId="{C8F0E687-5085-46B8-82BE-A09A82EBA019}" srcOrd="2" destOrd="0" presId="urn:microsoft.com/office/officeart/2018/5/layout/CenteredIconLabelDescriptionList"/>
    <dgm:cxn modelId="{FCECE628-D616-4029-ACE0-85F71D9D082B}" type="presParOf" srcId="{8D77C4CB-29E3-409E-9C30-55C7EAB18C0A}" destId="{DF320C49-EB3E-4068-AEC6-A2C6434B53FE}" srcOrd="3" destOrd="0" presId="urn:microsoft.com/office/officeart/2018/5/layout/CenteredIconLabelDescriptionList"/>
    <dgm:cxn modelId="{7836007B-12CE-4BB6-854D-E2816D81D704}" type="presParOf" srcId="{8D77C4CB-29E3-409E-9C30-55C7EAB18C0A}" destId="{DFECE2E9-A2CC-4254-9699-9F41E1ACF0CE}"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3FE77E-5DD0-4B0B-83DA-A465C6714183}" type="doc">
      <dgm:prSet loTypeId="urn:microsoft.com/office/officeart/2011/layout/HexagonRadial" loCatId="cycle" qsTypeId="urn:microsoft.com/office/officeart/2005/8/quickstyle/simple1" qsCatId="simple" csTypeId="urn:microsoft.com/office/officeart/2005/8/colors/accent0_3" csCatId="mainScheme" phldr="1"/>
      <dgm:spPr/>
      <dgm:t>
        <a:bodyPr/>
        <a:lstStyle/>
        <a:p>
          <a:endParaRPr lang="LID4096"/>
        </a:p>
      </dgm:t>
    </dgm:pt>
    <dgm:pt modelId="{A0BDBB8A-67EB-4018-BE48-AF8E8D3F0082}">
      <dgm:prSet phldrT="[Text]" custT="1"/>
      <dgm:spPr/>
      <dgm:t>
        <a:bodyPr/>
        <a:lstStyle/>
        <a:p>
          <a:r>
            <a:rPr lang="en-US" sz="2000" dirty="0">
              <a:latin typeface="Cambria" panose="02040503050406030204" pitchFamily="18" charset="0"/>
              <a:ea typeface="Cambria" panose="02040503050406030204" pitchFamily="18" charset="0"/>
            </a:rPr>
            <a:t>Ontology Learning</a:t>
          </a:r>
          <a:endParaRPr lang="LID4096" sz="2000" dirty="0">
            <a:latin typeface="Cambria" panose="02040503050406030204" pitchFamily="18" charset="0"/>
            <a:ea typeface="Cambria" panose="02040503050406030204" pitchFamily="18" charset="0"/>
          </a:endParaRPr>
        </a:p>
      </dgm:t>
    </dgm:pt>
    <dgm:pt modelId="{9B7D3094-A050-4D39-8388-4B1D1F75C987}" type="parTrans" cxnId="{E65B1EDB-1E67-4F78-A3EC-53BFA6E0694F}">
      <dgm:prSet/>
      <dgm:spPr/>
      <dgm:t>
        <a:bodyPr/>
        <a:lstStyle/>
        <a:p>
          <a:endParaRPr lang="LID4096"/>
        </a:p>
      </dgm:t>
    </dgm:pt>
    <dgm:pt modelId="{37A85298-9B42-444C-8344-717BB7DF3400}" type="sibTrans" cxnId="{E65B1EDB-1E67-4F78-A3EC-53BFA6E0694F}">
      <dgm:prSet/>
      <dgm:spPr/>
      <dgm:t>
        <a:bodyPr/>
        <a:lstStyle/>
        <a:p>
          <a:endParaRPr lang="LID4096"/>
        </a:p>
      </dgm:t>
    </dgm:pt>
    <dgm:pt modelId="{F39B4270-1EA4-4D9C-A4E0-6E83EEAE3FB5}">
      <dgm:prSet phldrT="[Text]" custT="1"/>
      <dgm:spPr/>
      <dgm:t>
        <a:bodyPr/>
        <a:lstStyle/>
        <a:p>
          <a:r>
            <a:rPr lang="en-US" sz="2000" dirty="0">
              <a:latin typeface="Cambria" panose="02040503050406030204" pitchFamily="18" charset="0"/>
              <a:ea typeface="Cambria" panose="02040503050406030204" pitchFamily="18" charset="0"/>
            </a:rPr>
            <a:t>Knowledge Graphs</a:t>
          </a:r>
          <a:endParaRPr lang="LID4096" sz="2000" dirty="0">
            <a:latin typeface="Cambria" panose="02040503050406030204" pitchFamily="18" charset="0"/>
            <a:ea typeface="Cambria" panose="02040503050406030204" pitchFamily="18" charset="0"/>
          </a:endParaRPr>
        </a:p>
      </dgm:t>
    </dgm:pt>
    <dgm:pt modelId="{3938C998-33BA-4643-BB47-5BC1B2450FEC}" type="parTrans" cxnId="{68905579-64A7-4DC1-B77D-7A16BBF1FD75}">
      <dgm:prSet/>
      <dgm:spPr/>
      <dgm:t>
        <a:bodyPr/>
        <a:lstStyle/>
        <a:p>
          <a:endParaRPr lang="LID4096"/>
        </a:p>
      </dgm:t>
    </dgm:pt>
    <dgm:pt modelId="{1460557F-238A-447C-BD57-D8177DF1BB15}" type="sibTrans" cxnId="{68905579-64A7-4DC1-B77D-7A16BBF1FD75}">
      <dgm:prSet/>
      <dgm:spPr/>
      <dgm:t>
        <a:bodyPr/>
        <a:lstStyle/>
        <a:p>
          <a:endParaRPr lang="LID4096"/>
        </a:p>
      </dgm:t>
    </dgm:pt>
    <dgm:pt modelId="{67AF051B-797B-4E41-A1C7-6387E4A39040}">
      <dgm:prSet phldrT="[Text]"/>
      <dgm:spPr/>
      <dgm:t>
        <a:bodyPr/>
        <a:lstStyle/>
        <a:p>
          <a:r>
            <a:rPr lang="en-US" dirty="0">
              <a:latin typeface="Cambria" panose="02040503050406030204" pitchFamily="18" charset="0"/>
              <a:ea typeface="Cambria" panose="02040503050406030204" pitchFamily="18" charset="0"/>
            </a:rPr>
            <a:t>Concept</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Extraction</a:t>
          </a:r>
        </a:p>
      </dgm:t>
    </dgm:pt>
    <dgm:pt modelId="{1A2FAD53-12D4-463B-A83B-E5FA11328576}" type="parTrans" cxnId="{CC65CCF3-9CFB-499F-A471-68AD8593781F}">
      <dgm:prSet/>
      <dgm:spPr/>
      <dgm:t>
        <a:bodyPr/>
        <a:lstStyle/>
        <a:p>
          <a:endParaRPr lang="LID4096"/>
        </a:p>
      </dgm:t>
    </dgm:pt>
    <dgm:pt modelId="{155252A1-76E5-4C51-BC55-EE52C5AD71EF}" type="sibTrans" cxnId="{CC65CCF3-9CFB-499F-A471-68AD8593781F}">
      <dgm:prSet/>
      <dgm:spPr/>
      <dgm:t>
        <a:bodyPr/>
        <a:lstStyle/>
        <a:p>
          <a:endParaRPr lang="LID4096"/>
        </a:p>
      </dgm:t>
    </dgm:pt>
    <dgm:pt modelId="{704B3469-1749-49DB-9AEF-803FBE674AC8}">
      <dgm:prSet phldrT="[Text]"/>
      <dgm:spPr/>
      <dgm:t>
        <a:bodyPr/>
        <a:lstStyle/>
        <a:p>
          <a:r>
            <a:rPr lang="en-US" dirty="0">
              <a:solidFill>
                <a:schemeClr val="bg1"/>
              </a:solidFill>
              <a:latin typeface="Cambria" panose="02040503050406030204" pitchFamily="18" charset="0"/>
              <a:ea typeface="Cambria" panose="02040503050406030204" pitchFamily="18" charset="0"/>
            </a:rPr>
            <a:t>Synthetic</a:t>
          </a:r>
          <a:br>
            <a:rPr lang="en-US" dirty="0">
              <a:solidFill>
                <a:schemeClr val="bg1"/>
              </a:solidFill>
              <a:latin typeface="Cambria" panose="02040503050406030204" pitchFamily="18" charset="0"/>
              <a:ea typeface="Cambria" panose="02040503050406030204" pitchFamily="18" charset="0"/>
            </a:rPr>
          </a:br>
          <a:r>
            <a:rPr lang="en-US" dirty="0">
              <a:solidFill>
                <a:schemeClr val="bg1"/>
              </a:solidFill>
              <a:latin typeface="Cambria" panose="02040503050406030204" pitchFamily="18" charset="0"/>
              <a:ea typeface="Cambria" panose="02040503050406030204" pitchFamily="18" charset="0"/>
            </a:rPr>
            <a:t>Data</a:t>
          </a:r>
          <a:br>
            <a:rPr lang="en-US" dirty="0">
              <a:solidFill>
                <a:schemeClr val="bg1"/>
              </a:solidFill>
              <a:latin typeface="Cambria" panose="02040503050406030204" pitchFamily="18" charset="0"/>
              <a:ea typeface="Cambria" panose="02040503050406030204" pitchFamily="18" charset="0"/>
            </a:rPr>
          </a:br>
          <a:r>
            <a:rPr lang="en-US" dirty="0">
              <a:solidFill>
                <a:schemeClr val="bg1"/>
              </a:solidFill>
              <a:latin typeface="Cambria" panose="02040503050406030204" pitchFamily="18" charset="0"/>
              <a:ea typeface="Cambria" panose="02040503050406030204" pitchFamily="18" charset="0"/>
            </a:rPr>
            <a:t>Generation</a:t>
          </a:r>
          <a:endParaRPr lang="LID4096" dirty="0">
            <a:solidFill>
              <a:schemeClr val="bg1"/>
            </a:solidFill>
            <a:latin typeface="Cambria" panose="02040503050406030204" pitchFamily="18" charset="0"/>
            <a:ea typeface="Cambria" panose="02040503050406030204" pitchFamily="18" charset="0"/>
          </a:endParaRPr>
        </a:p>
      </dgm:t>
    </dgm:pt>
    <dgm:pt modelId="{A766CED0-5C36-4C8A-A181-502BF7DF5117}" type="parTrans" cxnId="{3DDCC33B-2876-441A-B0B7-DE824C064D10}">
      <dgm:prSet/>
      <dgm:spPr/>
      <dgm:t>
        <a:bodyPr/>
        <a:lstStyle/>
        <a:p>
          <a:endParaRPr lang="LID4096"/>
        </a:p>
      </dgm:t>
    </dgm:pt>
    <dgm:pt modelId="{3D49416E-C1D0-4955-852D-AD37352523FD}" type="sibTrans" cxnId="{3DDCC33B-2876-441A-B0B7-DE824C064D10}">
      <dgm:prSet/>
      <dgm:spPr/>
      <dgm:t>
        <a:bodyPr/>
        <a:lstStyle/>
        <a:p>
          <a:endParaRPr lang="LID4096"/>
        </a:p>
      </dgm:t>
    </dgm:pt>
    <dgm:pt modelId="{2A8FF5BA-93E9-4403-9776-B574CF8E704D}">
      <dgm:prSet phldrT="[Text]" custT="1"/>
      <dgm:spPr/>
      <dgm:t>
        <a:bodyPr/>
        <a:lstStyle/>
        <a:p>
          <a:r>
            <a:rPr lang="en-US" sz="2000" b="0" i="0" dirty="0">
              <a:latin typeface="Cambria" panose="02040503050406030204" pitchFamily="18" charset="0"/>
              <a:ea typeface="Cambria" panose="02040503050406030204" pitchFamily="18" charset="0"/>
            </a:rPr>
            <a:t>Querying </a:t>
          </a:r>
          <a:br>
            <a:rPr lang="en-US" sz="2000" dirty="0">
              <a:latin typeface="Cambria" panose="02040503050406030204" pitchFamily="18" charset="0"/>
              <a:ea typeface="Cambria" panose="02040503050406030204" pitchFamily="18" charset="0"/>
            </a:rPr>
          </a:br>
          <a:r>
            <a:rPr lang="en-US" sz="2000" dirty="0">
              <a:latin typeface="Cambria" panose="02040503050406030204" pitchFamily="18" charset="0"/>
              <a:ea typeface="Cambria" panose="02040503050406030204" pitchFamily="18" charset="0"/>
            </a:rPr>
            <a:t>KGs in</a:t>
          </a:r>
          <a:br>
            <a:rPr lang="en-US" sz="2000" dirty="0">
              <a:latin typeface="Cambria" panose="02040503050406030204" pitchFamily="18" charset="0"/>
              <a:ea typeface="Cambria" panose="02040503050406030204" pitchFamily="18" charset="0"/>
            </a:rPr>
          </a:br>
          <a:r>
            <a:rPr lang="en-US" sz="2000" dirty="0">
              <a:latin typeface="Cambria" panose="02040503050406030204" pitchFamily="18" charset="0"/>
              <a:ea typeface="Cambria" panose="02040503050406030204" pitchFamily="18" charset="0"/>
            </a:rPr>
            <a:t>NL</a:t>
          </a:r>
          <a:endParaRPr lang="LID4096" sz="2000" dirty="0">
            <a:latin typeface="Cambria" panose="02040503050406030204" pitchFamily="18" charset="0"/>
            <a:ea typeface="Cambria" panose="02040503050406030204" pitchFamily="18" charset="0"/>
          </a:endParaRPr>
        </a:p>
      </dgm:t>
    </dgm:pt>
    <dgm:pt modelId="{F3F2FD68-D790-4471-90E9-521CAD2F7BAD}" type="parTrans" cxnId="{AA782275-E0A4-4105-9498-694CA5A55A32}">
      <dgm:prSet/>
      <dgm:spPr/>
      <dgm:t>
        <a:bodyPr/>
        <a:lstStyle/>
        <a:p>
          <a:endParaRPr lang="LID4096"/>
        </a:p>
      </dgm:t>
    </dgm:pt>
    <dgm:pt modelId="{CEE71434-30E1-4F28-823E-F9F7AEF0AD6E}" type="sibTrans" cxnId="{AA782275-E0A4-4105-9498-694CA5A55A32}">
      <dgm:prSet/>
      <dgm:spPr/>
      <dgm:t>
        <a:bodyPr/>
        <a:lstStyle/>
        <a:p>
          <a:endParaRPr lang="LID4096"/>
        </a:p>
      </dgm:t>
    </dgm:pt>
    <dgm:pt modelId="{2C29A0A4-35DD-4E93-B1C8-F81E65C7D922}">
      <dgm:prSet phldrT="[Text]" custT="1"/>
      <dgm:spPr/>
      <dgm:t>
        <a:bodyPr/>
        <a:lstStyle/>
        <a:p>
          <a:r>
            <a:rPr lang="en-US" sz="2000" dirty="0">
              <a:latin typeface="Cambria" panose="02040503050406030204" pitchFamily="18" charset="0"/>
              <a:ea typeface="Cambria" panose="02040503050406030204" pitchFamily="18" charset="0"/>
            </a:rPr>
            <a:t>Data Integration</a:t>
          </a:r>
          <a:endParaRPr lang="LID4096" sz="2000" dirty="0">
            <a:latin typeface="Cambria" panose="02040503050406030204" pitchFamily="18" charset="0"/>
            <a:ea typeface="Cambria" panose="02040503050406030204" pitchFamily="18" charset="0"/>
          </a:endParaRPr>
        </a:p>
      </dgm:t>
    </dgm:pt>
    <dgm:pt modelId="{00DBE687-827E-4D0A-B27D-0E2E5DBBDE86}" type="parTrans" cxnId="{FCA2DC77-5164-4D75-B1A5-45D2FBE6AC99}">
      <dgm:prSet/>
      <dgm:spPr/>
      <dgm:t>
        <a:bodyPr/>
        <a:lstStyle/>
        <a:p>
          <a:endParaRPr lang="LID4096"/>
        </a:p>
      </dgm:t>
    </dgm:pt>
    <dgm:pt modelId="{A5497DA6-3D82-4752-8110-E741D7969F68}" type="sibTrans" cxnId="{FCA2DC77-5164-4D75-B1A5-45D2FBE6AC99}">
      <dgm:prSet/>
      <dgm:spPr/>
      <dgm:t>
        <a:bodyPr/>
        <a:lstStyle/>
        <a:p>
          <a:endParaRPr lang="LID4096"/>
        </a:p>
      </dgm:t>
    </dgm:pt>
    <dgm:pt modelId="{A94032FF-8D0F-4313-B108-BD411CF58E00}">
      <dgm:prSet phldrT="[Text]" custT="1"/>
      <dgm:spPr/>
      <dgm:t>
        <a:bodyPr/>
        <a:lstStyle/>
        <a:p>
          <a:r>
            <a:rPr lang="en-US" sz="4000" dirty="0">
              <a:latin typeface="Cambria" panose="02040503050406030204" pitchFamily="18" charset="0"/>
              <a:ea typeface="Cambria" panose="02040503050406030204" pitchFamily="18" charset="0"/>
            </a:rPr>
            <a:t>Text</a:t>
          </a:r>
          <a:endParaRPr lang="LID4096" sz="4000" dirty="0">
            <a:latin typeface="Cambria" panose="02040503050406030204" pitchFamily="18" charset="0"/>
            <a:ea typeface="Cambria" panose="02040503050406030204" pitchFamily="18" charset="0"/>
          </a:endParaRPr>
        </a:p>
      </dgm:t>
    </dgm:pt>
    <dgm:pt modelId="{99DB565E-751F-4BF7-A594-29FDAF4BE4F1}" type="sibTrans" cxnId="{A5281B6B-BCD8-4097-B748-9892EEA4E616}">
      <dgm:prSet/>
      <dgm:spPr/>
      <dgm:t>
        <a:bodyPr/>
        <a:lstStyle/>
        <a:p>
          <a:endParaRPr lang="LID4096"/>
        </a:p>
      </dgm:t>
    </dgm:pt>
    <dgm:pt modelId="{4C4D26BA-5293-4F29-90D9-8E4F3EC738B7}" type="parTrans" cxnId="{A5281B6B-BCD8-4097-B748-9892EEA4E616}">
      <dgm:prSet/>
      <dgm:spPr/>
      <dgm:t>
        <a:bodyPr/>
        <a:lstStyle/>
        <a:p>
          <a:endParaRPr lang="LID4096"/>
        </a:p>
      </dgm:t>
    </dgm:pt>
    <dgm:pt modelId="{49186FE9-AD42-45E5-AE63-77885878B9C1}" type="pres">
      <dgm:prSet presAssocID="{623FE77E-5DD0-4B0B-83DA-A465C6714183}" presName="Name0" presStyleCnt="0">
        <dgm:presLayoutVars>
          <dgm:chMax val="1"/>
          <dgm:chPref val="1"/>
          <dgm:dir/>
          <dgm:animOne val="branch"/>
          <dgm:animLvl val="lvl"/>
        </dgm:presLayoutVars>
      </dgm:prSet>
      <dgm:spPr/>
    </dgm:pt>
    <dgm:pt modelId="{6A83045E-F983-4B64-8B3D-F7F5E5ED9627}" type="pres">
      <dgm:prSet presAssocID="{A94032FF-8D0F-4313-B108-BD411CF58E00}" presName="Parent" presStyleLbl="node0" presStyleIdx="0" presStyleCnt="1">
        <dgm:presLayoutVars>
          <dgm:chMax val="6"/>
          <dgm:chPref val="6"/>
        </dgm:presLayoutVars>
      </dgm:prSet>
      <dgm:spPr/>
    </dgm:pt>
    <dgm:pt modelId="{89E06AE3-2DC7-4CB0-9703-7CF653D893CD}" type="pres">
      <dgm:prSet presAssocID="{A0BDBB8A-67EB-4018-BE48-AF8E8D3F0082}" presName="Accent1" presStyleCnt="0"/>
      <dgm:spPr/>
    </dgm:pt>
    <dgm:pt modelId="{95BFF0CB-EE17-45E9-902B-BB226518F042}" type="pres">
      <dgm:prSet presAssocID="{A0BDBB8A-67EB-4018-BE48-AF8E8D3F0082}" presName="Accent" presStyleLbl="bgShp" presStyleIdx="0" presStyleCnt="6"/>
      <dgm:spPr/>
    </dgm:pt>
    <dgm:pt modelId="{2676CFA2-804B-4E94-8DDA-FD2505F73360}" type="pres">
      <dgm:prSet presAssocID="{A0BDBB8A-67EB-4018-BE48-AF8E8D3F0082}" presName="Child1" presStyleLbl="node1" presStyleIdx="0" presStyleCnt="6">
        <dgm:presLayoutVars>
          <dgm:chMax val="0"/>
          <dgm:chPref val="0"/>
          <dgm:bulletEnabled val="1"/>
        </dgm:presLayoutVars>
      </dgm:prSet>
      <dgm:spPr/>
    </dgm:pt>
    <dgm:pt modelId="{CF807C0A-1C87-4E20-8496-80CCD4D8A4B1}" type="pres">
      <dgm:prSet presAssocID="{F39B4270-1EA4-4D9C-A4E0-6E83EEAE3FB5}" presName="Accent2" presStyleCnt="0"/>
      <dgm:spPr/>
    </dgm:pt>
    <dgm:pt modelId="{13C2C01D-84A4-4975-98C0-FA59F83615CD}" type="pres">
      <dgm:prSet presAssocID="{F39B4270-1EA4-4D9C-A4E0-6E83EEAE3FB5}" presName="Accent" presStyleLbl="bgShp" presStyleIdx="1" presStyleCnt="6"/>
      <dgm:spPr/>
    </dgm:pt>
    <dgm:pt modelId="{E11A0482-431E-4520-9C92-A9262E5FDA7D}" type="pres">
      <dgm:prSet presAssocID="{F39B4270-1EA4-4D9C-A4E0-6E83EEAE3FB5}" presName="Child2" presStyleLbl="node1" presStyleIdx="1" presStyleCnt="6">
        <dgm:presLayoutVars>
          <dgm:chMax val="0"/>
          <dgm:chPref val="0"/>
          <dgm:bulletEnabled val="1"/>
        </dgm:presLayoutVars>
      </dgm:prSet>
      <dgm:spPr/>
    </dgm:pt>
    <dgm:pt modelId="{4F54C0BC-45C3-4687-BF5D-1CEBB3C52FCD}" type="pres">
      <dgm:prSet presAssocID="{67AF051B-797B-4E41-A1C7-6387E4A39040}" presName="Accent3" presStyleCnt="0"/>
      <dgm:spPr/>
    </dgm:pt>
    <dgm:pt modelId="{0DABC212-EF5A-4EC8-BDCE-5DB516204AB3}" type="pres">
      <dgm:prSet presAssocID="{67AF051B-797B-4E41-A1C7-6387E4A39040}" presName="Accent" presStyleLbl="bgShp" presStyleIdx="2" presStyleCnt="6"/>
      <dgm:spPr/>
    </dgm:pt>
    <dgm:pt modelId="{91053A30-61E8-453E-BF84-62B6BE5F9EAE}" type="pres">
      <dgm:prSet presAssocID="{67AF051B-797B-4E41-A1C7-6387E4A39040}" presName="Child3" presStyleLbl="node1" presStyleIdx="2" presStyleCnt="6">
        <dgm:presLayoutVars>
          <dgm:chMax val="0"/>
          <dgm:chPref val="0"/>
          <dgm:bulletEnabled val="1"/>
        </dgm:presLayoutVars>
      </dgm:prSet>
      <dgm:spPr/>
    </dgm:pt>
    <dgm:pt modelId="{8B22F84B-7D55-419B-8D74-2F5BBB6BB238}" type="pres">
      <dgm:prSet presAssocID="{704B3469-1749-49DB-9AEF-803FBE674AC8}" presName="Accent4" presStyleCnt="0"/>
      <dgm:spPr/>
    </dgm:pt>
    <dgm:pt modelId="{5913A004-A549-4A9E-AA90-0FD073495F5B}" type="pres">
      <dgm:prSet presAssocID="{704B3469-1749-49DB-9AEF-803FBE674AC8}" presName="Accent" presStyleLbl="bgShp" presStyleIdx="3" presStyleCnt="6"/>
      <dgm:spPr/>
    </dgm:pt>
    <dgm:pt modelId="{A25AB696-D9FC-4F27-83DF-752C0A2CE191}" type="pres">
      <dgm:prSet presAssocID="{704B3469-1749-49DB-9AEF-803FBE674AC8}" presName="Child4" presStyleLbl="node1" presStyleIdx="3" presStyleCnt="6">
        <dgm:presLayoutVars>
          <dgm:chMax val="0"/>
          <dgm:chPref val="0"/>
          <dgm:bulletEnabled val="1"/>
        </dgm:presLayoutVars>
      </dgm:prSet>
      <dgm:spPr/>
    </dgm:pt>
    <dgm:pt modelId="{A48EA60C-29B4-44E2-B249-F0341B8B8652}" type="pres">
      <dgm:prSet presAssocID="{2A8FF5BA-93E9-4403-9776-B574CF8E704D}" presName="Accent5" presStyleCnt="0"/>
      <dgm:spPr/>
    </dgm:pt>
    <dgm:pt modelId="{6061D5B1-94F9-4F79-8415-457E9E39EA3B}" type="pres">
      <dgm:prSet presAssocID="{2A8FF5BA-93E9-4403-9776-B574CF8E704D}" presName="Accent" presStyleLbl="bgShp" presStyleIdx="4" presStyleCnt="6"/>
      <dgm:spPr/>
    </dgm:pt>
    <dgm:pt modelId="{EAA1C6C2-35FB-4E21-93BF-B0DC88394910}" type="pres">
      <dgm:prSet presAssocID="{2A8FF5BA-93E9-4403-9776-B574CF8E704D}" presName="Child5" presStyleLbl="node1" presStyleIdx="4" presStyleCnt="6">
        <dgm:presLayoutVars>
          <dgm:chMax val="0"/>
          <dgm:chPref val="0"/>
          <dgm:bulletEnabled val="1"/>
        </dgm:presLayoutVars>
      </dgm:prSet>
      <dgm:spPr/>
    </dgm:pt>
    <dgm:pt modelId="{6B9D993B-8C8E-451F-A766-A25C1B2EF4B6}" type="pres">
      <dgm:prSet presAssocID="{2C29A0A4-35DD-4E93-B1C8-F81E65C7D922}" presName="Accent6" presStyleCnt="0"/>
      <dgm:spPr/>
    </dgm:pt>
    <dgm:pt modelId="{19683DA6-2B52-4DAE-8B27-717F3DFF3BC0}" type="pres">
      <dgm:prSet presAssocID="{2C29A0A4-35DD-4E93-B1C8-F81E65C7D922}" presName="Accent" presStyleLbl="bgShp" presStyleIdx="5" presStyleCnt="6"/>
      <dgm:spPr/>
    </dgm:pt>
    <dgm:pt modelId="{73B0BBB6-9A10-4357-B769-9368B8979662}" type="pres">
      <dgm:prSet presAssocID="{2C29A0A4-35DD-4E93-B1C8-F81E65C7D922}" presName="Child6" presStyleLbl="node1" presStyleIdx="5" presStyleCnt="6">
        <dgm:presLayoutVars>
          <dgm:chMax val="0"/>
          <dgm:chPref val="0"/>
          <dgm:bulletEnabled val="1"/>
        </dgm:presLayoutVars>
      </dgm:prSet>
      <dgm:spPr/>
    </dgm:pt>
  </dgm:ptLst>
  <dgm:cxnLst>
    <dgm:cxn modelId="{997F630B-8140-464B-A1CA-07E3D10E11CA}" type="presOf" srcId="{704B3469-1749-49DB-9AEF-803FBE674AC8}" destId="{A25AB696-D9FC-4F27-83DF-752C0A2CE191}" srcOrd="0" destOrd="0" presId="urn:microsoft.com/office/officeart/2011/layout/HexagonRadial"/>
    <dgm:cxn modelId="{D762DF0F-7619-46D1-98A8-DCC337795B7A}" type="presOf" srcId="{A94032FF-8D0F-4313-B108-BD411CF58E00}" destId="{6A83045E-F983-4B64-8B3D-F7F5E5ED9627}" srcOrd="0" destOrd="0" presId="urn:microsoft.com/office/officeart/2011/layout/HexagonRadial"/>
    <dgm:cxn modelId="{96D6433A-F0AC-45FC-9CA1-9C0EC89DD9E4}" type="presOf" srcId="{A0BDBB8A-67EB-4018-BE48-AF8E8D3F0082}" destId="{2676CFA2-804B-4E94-8DDA-FD2505F73360}" srcOrd="0" destOrd="0" presId="urn:microsoft.com/office/officeart/2011/layout/HexagonRadial"/>
    <dgm:cxn modelId="{3DDCC33B-2876-441A-B0B7-DE824C064D10}" srcId="{A94032FF-8D0F-4313-B108-BD411CF58E00}" destId="{704B3469-1749-49DB-9AEF-803FBE674AC8}" srcOrd="3" destOrd="0" parTransId="{A766CED0-5C36-4C8A-A181-502BF7DF5117}" sibTransId="{3D49416E-C1D0-4955-852D-AD37352523FD}"/>
    <dgm:cxn modelId="{1174FF68-7A7C-471F-BA56-A8DF931591ED}" type="presOf" srcId="{F39B4270-1EA4-4D9C-A4E0-6E83EEAE3FB5}" destId="{E11A0482-431E-4520-9C92-A9262E5FDA7D}" srcOrd="0" destOrd="0" presId="urn:microsoft.com/office/officeart/2011/layout/HexagonRadial"/>
    <dgm:cxn modelId="{A5281B6B-BCD8-4097-B748-9892EEA4E616}" srcId="{623FE77E-5DD0-4B0B-83DA-A465C6714183}" destId="{A94032FF-8D0F-4313-B108-BD411CF58E00}" srcOrd="0" destOrd="0" parTransId="{4C4D26BA-5293-4F29-90D9-8E4F3EC738B7}" sibTransId="{99DB565E-751F-4BF7-A594-29FDAF4BE4F1}"/>
    <dgm:cxn modelId="{D67D5C6F-5491-4079-B8D1-8BC040A5ED21}" type="presOf" srcId="{2A8FF5BA-93E9-4403-9776-B574CF8E704D}" destId="{EAA1C6C2-35FB-4E21-93BF-B0DC88394910}" srcOrd="0" destOrd="0" presId="urn:microsoft.com/office/officeart/2011/layout/HexagonRadial"/>
    <dgm:cxn modelId="{1333AC50-652C-4C19-8634-95933AC7364D}" type="presOf" srcId="{67AF051B-797B-4E41-A1C7-6387E4A39040}" destId="{91053A30-61E8-453E-BF84-62B6BE5F9EAE}" srcOrd="0" destOrd="0" presId="urn:microsoft.com/office/officeart/2011/layout/HexagonRadial"/>
    <dgm:cxn modelId="{AA782275-E0A4-4105-9498-694CA5A55A32}" srcId="{A94032FF-8D0F-4313-B108-BD411CF58E00}" destId="{2A8FF5BA-93E9-4403-9776-B574CF8E704D}" srcOrd="4" destOrd="0" parTransId="{F3F2FD68-D790-4471-90E9-521CAD2F7BAD}" sibTransId="{CEE71434-30E1-4F28-823E-F9F7AEF0AD6E}"/>
    <dgm:cxn modelId="{FCA2DC77-5164-4D75-B1A5-45D2FBE6AC99}" srcId="{A94032FF-8D0F-4313-B108-BD411CF58E00}" destId="{2C29A0A4-35DD-4E93-B1C8-F81E65C7D922}" srcOrd="5" destOrd="0" parTransId="{00DBE687-827E-4D0A-B27D-0E2E5DBBDE86}" sibTransId="{A5497DA6-3D82-4752-8110-E741D7969F68}"/>
    <dgm:cxn modelId="{68905579-64A7-4DC1-B77D-7A16BBF1FD75}" srcId="{A94032FF-8D0F-4313-B108-BD411CF58E00}" destId="{F39B4270-1EA4-4D9C-A4E0-6E83EEAE3FB5}" srcOrd="1" destOrd="0" parTransId="{3938C998-33BA-4643-BB47-5BC1B2450FEC}" sibTransId="{1460557F-238A-447C-BD57-D8177DF1BB15}"/>
    <dgm:cxn modelId="{E8110193-F13E-451B-811F-9C92501AE97F}" type="presOf" srcId="{2C29A0A4-35DD-4E93-B1C8-F81E65C7D922}" destId="{73B0BBB6-9A10-4357-B769-9368B8979662}" srcOrd="0" destOrd="0" presId="urn:microsoft.com/office/officeart/2011/layout/HexagonRadial"/>
    <dgm:cxn modelId="{08589ABC-66E5-4AE7-93AE-D8E5440E6978}" type="presOf" srcId="{623FE77E-5DD0-4B0B-83DA-A465C6714183}" destId="{49186FE9-AD42-45E5-AE63-77885878B9C1}" srcOrd="0" destOrd="0" presId="urn:microsoft.com/office/officeart/2011/layout/HexagonRadial"/>
    <dgm:cxn modelId="{E65B1EDB-1E67-4F78-A3EC-53BFA6E0694F}" srcId="{A94032FF-8D0F-4313-B108-BD411CF58E00}" destId="{A0BDBB8A-67EB-4018-BE48-AF8E8D3F0082}" srcOrd="0" destOrd="0" parTransId="{9B7D3094-A050-4D39-8388-4B1D1F75C987}" sibTransId="{37A85298-9B42-444C-8344-717BB7DF3400}"/>
    <dgm:cxn modelId="{CC65CCF3-9CFB-499F-A471-68AD8593781F}" srcId="{A94032FF-8D0F-4313-B108-BD411CF58E00}" destId="{67AF051B-797B-4E41-A1C7-6387E4A39040}" srcOrd="2" destOrd="0" parTransId="{1A2FAD53-12D4-463B-A83B-E5FA11328576}" sibTransId="{155252A1-76E5-4C51-BC55-EE52C5AD71EF}"/>
    <dgm:cxn modelId="{8343339C-1A03-45DF-9AE7-6468CC83B532}" type="presParOf" srcId="{49186FE9-AD42-45E5-AE63-77885878B9C1}" destId="{6A83045E-F983-4B64-8B3D-F7F5E5ED9627}" srcOrd="0" destOrd="0" presId="urn:microsoft.com/office/officeart/2011/layout/HexagonRadial"/>
    <dgm:cxn modelId="{FEC57939-CBCA-4A40-B540-E23DFDA26FD6}" type="presParOf" srcId="{49186FE9-AD42-45E5-AE63-77885878B9C1}" destId="{89E06AE3-2DC7-4CB0-9703-7CF653D893CD}" srcOrd="1" destOrd="0" presId="urn:microsoft.com/office/officeart/2011/layout/HexagonRadial"/>
    <dgm:cxn modelId="{98654830-D68D-48EF-A651-7A1E691B5246}" type="presParOf" srcId="{89E06AE3-2DC7-4CB0-9703-7CF653D893CD}" destId="{95BFF0CB-EE17-45E9-902B-BB226518F042}" srcOrd="0" destOrd="0" presId="urn:microsoft.com/office/officeart/2011/layout/HexagonRadial"/>
    <dgm:cxn modelId="{D229D49C-1020-4B9E-823A-A025EA591922}" type="presParOf" srcId="{49186FE9-AD42-45E5-AE63-77885878B9C1}" destId="{2676CFA2-804B-4E94-8DDA-FD2505F73360}" srcOrd="2" destOrd="0" presId="urn:microsoft.com/office/officeart/2011/layout/HexagonRadial"/>
    <dgm:cxn modelId="{30CF033E-4E71-41E5-B7F5-7D43F4E7355C}" type="presParOf" srcId="{49186FE9-AD42-45E5-AE63-77885878B9C1}" destId="{CF807C0A-1C87-4E20-8496-80CCD4D8A4B1}" srcOrd="3" destOrd="0" presId="urn:microsoft.com/office/officeart/2011/layout/HexagonRadial"/>
    <dgm:cxn modelId="{18E90307-5F47-47F0-BA39-FEE7902D85B4}" type="presParOf" srcId="{CF807C0A-1C87-4E20-8496-80CCD4D8A4B1}" destId="{13C2C01D-84A4-4975-98C0-FA59F83615CD}" srcOrd="0" destOrd="0" presId="urn:microsoft.com/office/officeart/2011/layout/HexagonRadial"/>
    <dgm:cxn modelId="{F6381B1E-A3F5-44DE-981B-D3BB4FB7598D}" type="presParOf" srcId="{49186FE9-AD42-45E5-AE63-77885878B9C1}" destId="{E11A0482-431E-4520-9C92-A9262E5FDA7D}" srcOrd="4" destOrd="0" presId="urn:microsoft.com/office/officeart/2011/layout/HexagonRadial"/>
    <dgm:cxn modelId="{B2D98155-534B-46DE-92D0-504A681B1272}" type="presParOf" srcId="{49186FE9-AD42-45E5-AE63-77885878B9C1}" destId="{4F54C0BC-45C3-4687-BF5D-1CEBB3C52FCD}" srcOrd="5" destOrd="0" presId="urn:microsoft.com/office/officeart/2011/layout/HexagonRadial"/>
    <dgm:cxn modelId="{50E6426F-56AA-4B6E-B9C9-3E2A9813B7BE}" type="presParOf" srcId="{4F54C0BC-45C3-4687-BF5D-1CEBB3C52FCD}" destId="{0DABC212-EF5A-4EC8-BDCE-5DB516204AB3}" srcOrd="0" destOrd="0" presId="urn:microsoft.com/office/officeart/2011/layout/HexagonRadial"/>
    <dgm:cxn modelId="{EDF6EECA-C02C-459F-AE46-7C00AD3033BE}" type="presParOf" srcId="{49186FE9-AD42-45E5-AE63-77885878B9C1}" destId="{91053A30-61E8-453E-BF84-62B6BE5F9EAE}" srcOrd="6" destOrd="0" presId="urn:microsoft.com/office/officeart/2011/layout/HexagonRadial"/>
    <dgm:cxn modelId="{C2D92A7F-40B4-4CE8-A474-7761C90AC066}" type="presParOf" srcId="{49186FE9-AD42-45E5-AE63-77885878B9C1}" destId="{8B22F84B-7D55-419B-8D74-2F5BBB6BB238}" srcOrd="7" destOrd="0" presId="urn:microsoft.com/office/officeart/2011/layout/HexagonRadial"/>
    <dgm:cxn modelId="{4CE5E6A1-0328-43A3-B268-47F31A380139}" type="presParOf" srcId="{8B22F84B-7D55-419B-8D74-2F5BBB6BB238}" destId="{5913A004-A549-4A9E-AA90-0FD073495F5B}" srcOrd="0" destOrd="0" presId="urn:microsoft.com/office/officeart/2011/layout/HexagonRadial"/>
    <dgm:cxn modelId="{E6821FB2-16F9-4533-9653-DCE0799BB762}" type="presParOf" srcId="{49186FE9-AD42-45E5-AE63-77885878B9C1}" destId="{A25AB696-D9FC-4F27-83DF-752C0A2CE191}" srcOrd="8" destOrd="0" presId="urn:microsoft.com/office/officeart/2011/layout/HexagonRadial"/>
    <dgm:cxn modelId="{DC1CC6BB-ABE3-4E2C-A9A2-3AD820C8D167}" type="presParOf" srcId="{49186FE9-AD42-45E5-AE63-77885878B9C1}" destId="{A48EA60C-29B4-44E2-B249-F0341B8B8652}" srcOrd="9" destOrd="0" presId="urn:microsoft.com/office/officeart/2011/layout/HexagonRadial"/>
    <dgm:cxn modelId="{948B0D90-FC79-4262-8299-24CCE2B8F6D2}" type="presParOf" srcId="{A48EA60C-29B4-44E2-B249-F0341B8B8652}" destId="{6061D5B1-94F9-4F79-8415-457E9E39EA3B}" srcOrd="0" destOrd="0" presId="urn:microsoft.com/office/officeart/2011/layout/HexagonRadial"/>
    <dgm:cxn modelId="{79B39D17-FBC9-484E-8033-95DE72FC8C66}" type="presParOf" srcId="{49186FE9-AD42-45E5-AE63-77885878B9C1}" destId="{EAA1C6C2-35FB-4E21-93BF-B0DC88394910}" srcOrd="10" destOrd="0" presId="urn:microsoft.com/office/officeart/2011/layout/HexagonRadial"/>
    <dgm:cxn modelId="{0D1DC457-A381-4726-A742-EB4662E1BFBF}" type="presParOf" srcId="{49186FE9-AD42-45E5-AE63-77885878B9C1}" destId="{6B9D993B-8C8E-451F-A766-A25C1B2EF4B6}" srcOrd="11" destOrd="0" presId="urn:microsoft.com/office/officeart/2011/layout/HexagonRadial"/>
    <dgm:cxn modelId="{82BEC7FA-8119-4148-8B43-E78515457026}" type="presParOf" srcId="{6B9D993B-8C8E-451F-A766-A25C1B2EF4B6}" destId="{19683DA6-2B52-4DAE-8B27-717F3DFF3BC0}" srcOrd="0" destOrd="0" presId="urn:microsoft.com/office/officeart/2011/layout/HexagonRadial"/>
    <dgm:cxn modelId="{30CADF0A-39CC-4B72-8DE5-E25D97D4C374}" type="presParOf" srcId="{49186FE9-AD42-45E5-AE63-77885878B9C1}" destId="{73B0BBB6-9A10-4357-B769-9368B8979662}" srcOrd="12" destOrd="0" presId="urn:microsoft.com/office/officeart/2011/layout/HexagonRadial"/>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125E4-BBFB-490F-9DF1-220359EAC299}">
      <dsp:nvSpPr>
        <dsp:cNvPr id="0" name=""/>
        <dsp:cNvSpPr/>
      </dsp:nvSpPr>
      <dsp:spPr>
        <a:xfrm>
          <a:off x="927305" y="1412216"/>
          <a:ext cx="605536" cy="6055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DF9C9D-EF4C-4CC5-B0FE-22C5E247CFA3}">
      <dsp:nvSpPr>
        <dsp:cNvPr id="0" name=""/>
        <dsp:cNvSpPr/>
      </dsp:nvSpPr>
      <dsp:spPr>
        <a:xfrm>
          <a:off x="158290" y="2116552"/>
          <a:ext cx="2143566" cy="305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dirty="0">
              <a:latin typeface="Cambria" panose="02040503050406030204" pitchFamily="18" charset="0"/>
              <a:ea typeface="Cambria" panose="02040503050406030204" pitchFamily="18" charset="0"/>
            </a:rPr>
            <a:t>No Silver Bullet</a:t>
          </a:r>
        </a:p>
      </dsp:txBody>
      <dsp:txXfrm>
        <a:off x="158290" y="2116552"/>
        <a:ext cx="2143566" cy="305396"/>
      </dsp:txXfrm>
    </dsp:sp>
    <dsp:sp modelId="{DD8BD6D8-5035-4603-8AF8-36C8E5332D9B}">
      <dsp:nvSpPr>
        <dsp:cNvPr id="0" name=""/>
        <dsp:cNvSpPr/>
      </dsp:nvSpPr>
      <dsp:spPr>
        <a:xfrm>
          <a:off x="2762" y="2467902"/>
          <a:ext cx="2454622" cy="1225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Cambria" panose="02040503050406030204" pitchFamily="18" charset="0"/>
              <a:ea typeface="Cambria" panose="02040503050406030204" pitchFamily="18" charset="0"/>
            </a:rPr>
            <a:t>We have to combine things from several sub-domains of NLP, KG, Data Integration and so on. </a:t>
          </a:r>
        </a:p>
      </dsp:txBody>
      <dsp:txXfrm>
        <a:off x="2762" y="2467902"/>
        <a:ext cx="2454622" cy="1225775"/>
      </dsp:txXfrm>
    </dsp:sp>
    <dsp:sp modelId="{7B7209EA-90AA-4B11-9DD2-999F9BF9BC94}">
      <dsp:nvSpPr>
        <dsp:cNvPr id="0" name=""/>
        <dsp:cNvSpPr/>
      </dsp:nvSpPr>
      <dsp:spPr>
        <a:xfrm>
          <a:off x="3822896" y="1411841"/>
          <a:ext cx="605536" cy="60553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F0E687-5085-46B8-82BE-A09A82EBA019}">
      <dsp:nvSpPr>
        <dsp:cNvPr id="0" name=""/>
        <dsp:cNvSpPr/>
      </dsp:nvSpPr>
      <dsp:spPr>
        <a:xfrm>
          <a:off x="2760153" y="2116177"/>
          <a:ext cx="2731023" cy="306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dirty="0">
              <a:latin typeface="Cambria" panose="02040503050406030204" pitchFamily="18" charset="0"/>
              <a:ea typeface="Cambria" panose="02040503050406030204" pitchFamily="18" charset="0"/>
            </a:rPr>
            <a:t>One Size Doesn’t Fit All</a:t>
          </a:r>
        </a:p>
      </dsp:txBody>
      <dsp:txXfrm>
        <a:off x="2760153" y="2116177"/>
        <a:ext cx="2731023" cy="306147"/>
      </dsp:txXfrm>
    </dsp:sp>
    <dsp:sp modelId="{DFECE2E9-A2CC-4254-9699-9F41E1ACF0CE}">
      <dsp:nvSpPr>
        <dsp:cNvPr id="0" name=""/>
        <dsp:cNvSpPr/>
      </dsp:nvSpPr>
      <dsp:spPr>
        <a:xfrm>
          <a:off x="2917411" y="2468277"/>
          <a:ext cx="2416507" cy="1225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Cambria" panose="02040503050406030204" pitchFamily="18" charset="0"/>
              <a:ea typeface="Cambria" panose="02040503050406030204" pitchFamily="18" charset="0"/>
            </a:rPr>
            <a:t>Again, our task is somewhat different from what people from each of these domains been working on. </a:t>
          </a:r>
        </a:p>
      </dsp:txBody>
      <dsp:txXfrm>
        <a:off x="2917411" y="2468277"/>
        <a:ext cx="2416507" cy="12257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83045E-F983-4B64-8B3D-F7F5E5ED9627}">
      <dsp:nvSpPr>
        <dsp:cNvPr id="0" name=""/>
        <dsp:cNvSpPr/>
      </dsp:nvSpPr>
      <dsp:spPr>
        <a:xfrm>
          <a:off x="1838516" y="1901407"/>
          <a:ext cx="2416771" cy="2090605"/>
        </a:xfrm>
        <a:prstGeom prst="hexagon">
          <a:avLst>
            <a:gd name="adj" fmla="val 2857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Cambria" panose="02040503050406030204" pitchFamily="18" charset="0"/>
              <a:ea typeface="Cambria" panose="02040503050406030204" pitchFamily="18" charset="0"/>
            </a:rPr>
            <a:t>Text</a:t>
          </a:r>
          <a:endParaRPr lang="LID4096" sz="4000" kern="1200" dirty="0">
            <a:latin typeface="Cambria" panose="02040503050406030204" pitchFamily="18" charset="0"/>
            <a:ea typeface="Cambria" panose="02040503050406030204" pitchFamily="18" charset="0"/>
          </a:endParaRPr>
        </a:p>
      </dsp:txBody>
      <dsp:txXfrm>
        <a:off x="2239009" y="2247850"/>
        <a:ext cx="1615785" cy="1397719"/>
      </dsp:txXfrm>
    </dsp:sp>
    <dsp:sp modelId="{13C2C01D-84A4-4975-98C0-FA59F83615CD}">
      <dsp:nvSpPr>
        <dsp:cNvPr id="0" name=""/>
        <dsp:cNvSpPr/>
      </dsp:nvSpPr>
      <dsp:spPr>
        <a:xfrm>
          <a:off x="3351879" y="901194"/>
          <a:ext cx="911840" cy="785671"/>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76CFA2-804B-4E94-8DDA-FD2505F73360}">
      <dsp:nvSpPr>
        <dsp:cNvPr id="0" name=""/>
        <dsp:cNvSpPr/>
      </dsp:nvSpPr>
      <dsp:spPr>
        <a:xfrm>
          <a:off x="2061135" y="0"/>
          <a:ext cx="1980527" cy="1713388"/>
        </a:xfrm>
        <a:prstGeom prst="hexagon">
          <a:avLst>
            <a:gd name="adj" fmla="val 2857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ambria" panose="02040503050406030204" pitchFamily="18" charset="0"/>
              <a:ea typeface="Cambria" panose="02040503050406030204" pitchFamily="18" charset="0"/>
            </a:rPr>
            <a:t>Ontology Learning</a:t>
          </a:r>
          <a:endParaRPr lang="LID4096" sz="2000" kern="1200" dirty="0">
            <a:latin typeface="Cambria" panose="02040503050406030204" pitchFamily="18" charset="0"/>
            <a:ea typeface="Cambria" panose="02040503050406030204" pitchFamily="18" charset="0"/>
          </a:endParaRPr>
        </a:p>
      </dsp:txBody>
      <dsp:txXfrm>
        <a:off x="2389351" y="283945"/>
        <a:ext cx="1324095" cy="1145498"/>
      </dsp:txXfrm>
    </dsp:sp>
    <dsp:sp modelId="{0DABC212-EF5A-4EC8-BDCE-5DB516204AB3}">
      <dsp:nvSpPr>
        <dsp:cNvPr id="0" name=""/>
        <dsp:cNvSpPr/>
      </dsp:nvSpPr>
      <dsp:spPr>
        <a:xfrm>
          <a:off x="4416068" y="2369981"/>
          <a:ext cx="911840" cy="785671"/>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1A0482-431E-4520-9C92-A9262E5FDA7D}">
      <dsp:nvSpPr>
        <dsp:cNvPr id="0" name=""/>
        <dsp:cNvSpPr/>
      </dsp:nvSpPr>
      <dsp:spPr>
        <a:xfrm>
          <a:off x="3877509" y="1053848"/>
          <a:ext cx="1980527" cy="1713388"/>
        </a:xfrm>
        <a:prstGeom prst="hexagon">
          <a:avLst>
            <a:gd name="adj" fmla="val 2857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ambria" panose="02040503050406030204" pitchFamily="18" charset="0"/>
              <a:ea typeface="Cambria" panose="02040503050406030204" pitchFamily="18" charset="0"/>
            </a:rPr>
            <a:t>Knowledge Graphs</a:t>
          </a:r>
          <a:endParaRPr lang="LID4096" sz="2000" kern="1200" dirty="0">
            <a:latin typeface="Cambria" panose="02040503050406030204" pitchFamily="18" charset="0"/>
            <a:ea typeface="Cambria" panose="02040503050406030204" pitchFamily="18" charset="0"/>
          </a:endParaRPr>
        </a:p>
      </dsp:txBody>
      <dsp:txXfrm>
        <a:off x="4205725" y="1337793"/>
        <a:ext cx="1324095" cy="1145498"/>
      </dsp:txXfrm>
    </dsp:sp>
    <dsp:sp modelId="{5913A004-A549-4A9E-AA90-0FD073495F5B}">
      <dsp:nvSpPr>
        <dsp:cNvPr id="0" name=""/>
        <dsp:cNvSpPr/>
      </dsp:nvSpPr>
      <dsp:spPr>
        <a:xfrm>
          <a:off x="3676814" y="4027966"/>
          <a:ext cx="911840" cy="785671"/>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053A30-61E8-453E-BF84-62B6BE5F9EAE}">
      <dsp:nvSpPr>
        <dsp:cNvPr id="0" name=""/>
        <dsp:cNvSpPr/>
      </dsp:nvSpPr>
      <dsp:spPr>
        <a:xfrm>
          <a:off x="3877509" y="3125593"/>
          <a:ext cx="1980527" cy="1713388"/>
        </a:xfrm>
        <a:prstGeom prst="hexagon">
          <a:avLst>
            <a:gd name="adj" fmla="val 2857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Cambria" panose="02040503050406030204" pitchFamily="18" charset="0"/>
              <a:ea typeface="Cambria" panose="02040503050406030204" pitchFamily="18" charset="0"/>
            </a:rPr>
            <a:t>Concept</a:t>
          </a:r>
          <a:br>
            <a:rPr lang="en-US" sz="2100" kern="1200" dirty="0">
              <a:latin typeface="Cambria" panose="02040503050406030204" pitchFamily="18" charset="0"/>
              <a:ea typeface="Cambria" panose="02040503050406030204" pitchFamily="18" charset="0"/>
            </a:rPr>
          </a:br>
          <a:r>
            <a:rPr lang="en-US" sz="2100" kern="1200" dirty="0">
              <a:latin typeface="Cambria" panose="02040503050406030204" pitchFamily="18" charset="0"/>
              <a:ea typeface="Cambria" panose="02040503050406030204" pitchFamily="18" charset="0"/>
            </a:rPr>
            <a:t>Extraction</a:t>
          </a:r>
        </a:p>
      </dsp:txBody>
      <dsp:txXfrm>
        <a:off x="4205725" y="3409538"/>
        <a:ext cx="1324095" cy="1145498"/>
      </dsp:txXfrm>
    </dsp:sp>
    <dsp:sp modelId="{6061D5B1-94F9-4F79-8415-457E9E39EA3B}">
      <dsp:nvSpPr>
        <dsp:cNvPr id="0" name=""/>
        <dsp:cNvSpPr/>
      </dsp:nvSpPr>
      <dsp:spPr>
        <a:xfrm>
          <a:off x="1843013" y="4200071"/>
          <a:ext cx="911840" cy="785671"/>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5AB696-D9FC-4F27-83DF-752C0A2CE191}">
      <dsp:nvSpPr>
        <dsp:cNvPr id="0" name=""/>
        <dsp:cNvSpPr/>
      </dsp:nvSpPr>
      <dsp:spPr>
        <a:xfrm>
          <a:off x="2061135" y="4180621"/>
          <a:ext cx="1980527" cy="1713388"/>
        </a:xfrm>
        <a:prstGeom prst="hexagon">
          <a:avLst>
            <a:gd name="adj" fmla="val 2857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bg1"/>
              </a:solidFill>
              <a:latin typeface="Cambria" panose="02040503050406030204" pitchFamily="18" charset="0"/>
              <a:ea typeface="Cambria" panose="02040503050406030204" pitchFamily="18" charset="0"/>
            </a:rPr>
            <a:t>Synthetic</a:t>
          </a:r>
          <a:br>
            <a:rPr lang="en-US" sz="2100" kern="1200" dirty="0">
              <a:solidFill>
                <a:schemeClr val="bg1"/>
              </a:solidFill>
              <a:latin typeface="Cambria" panose="02040503050406030204" pitchFamily="18" charset="0"/>
              <a:ea typeface="Cambria" panose="02040503050406030204" pitchFamily="18" charset="0"/>
            </a:rPr>
          </a:br>
          <a:r>
            <a:rPr lang="en-US" sz="2100" kern="1200" dirty="0">
              <a:solidFill>
                <a:schemeClr val="bg1"/>
              </a:solidFill>
              <a:latin typeface="Cambria" panose="02040503050406030204" pitchFamily="18" charset="0"/>
              <a:ea typeface="Cambria" panose="02040503050406030204" pitchFamily="18" charset="0"/>
            </a:rPr>
            <a:t>Data</a:t>
          </a:r>
          <a:br>
            <a:rPr lang="en-US" sz="2100" kern="1200" dirty="0">
              <a:solidFill>
                <a:schemeClr val="bg1"/>
              </a:solidFill>
              <a:latin typeface="Cambria" panose="02040503050406030204" pitchFamily="18" charset="0"/>
              <a:ea typeface="Cambria" panose="02040503050406030204" pitchFamily="18" charset="0"/>
            </a:rPr>
          </a:br>
          <a:r>
            <a:rPr lang="en-US" sz="2100" kern="1200" dirty="0">
              <a:solidFill>
                <a:schemeClr val="bg1"/>
              </a:solidFill>
              <a:latin typeface="Cambria" panose="02040503050406030204" pitchFamily="18" charset="0"/>
              <a:ea typeface="Cambria" panose="02040503050406030204" pitchFamily="18" charset="0"/>
            </a:rPr>
            <a:t>Generation</a:t>
          </a:r>
          <a:endParaRPr lang="LID4096" sz="2100" kern="1200" dirty="0">
            <a:solidFill>
              <a:schemeClr val="bg1"/>
            </a:solidFill>
            <a:latin typeface="Cambria" panose="02040503050406030204" pitchFamily="18" charset="0"/>
            <a:ea typeface="Cambria" panose="02040503050406030204" pitchFamily="18" charset="0"/>
          </a:endParaRPr>
        </a:p>
      </dsp:txBody>
      <dsp:txXfrm>
        <a:off x="2389351" y="4464566"/>
        <a:ext cx="1324095" cy="1145498"/>
      </dsp:txXfrm>
    </dsp:sp>
    <dsp:sp modelId="{19683DA6-2B52-4DAE-8B27-717F3DFF3BC0}">
      <dsp:nvSpPr>
        <dsp:cNvPr id="0" name=""/>
        <dsp:cNvSpPr/>
      </dsp:nvSpPr>
      <dsp:spPr>
        <a:xfrm>
          <a:off x="761397" y="2731873"/>
          <a:ext cx="911840" cy="785671"/>
        </a:xfrm>
        <a:prstGeom prst="hexagon">
          <a:avLst>
            <a:gd name="adj" fmla="val 28900"/>
            <a:gd name="vf" fmla="val 11547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1C6C2-35FB-4E21-93BF-B0DC88394910}">
      <dsp:nvSpPr>
        <dsp:cNvPr id="0" name=""/>
        <dsp:cNvSpPr/>
      </dsp:nvSpPr>
      <dsp:spPr>
        <a:xfrm>
          <a:off x="236329" y="3126772"/>
          <a:ext cx="1980527" cy="1713388"/>
        </a:xfrm>
        <a:prstGeom prst="hexagon">
          <a:avLst>
            <a:gd name="adj" fmla="val 2857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Cambria" panose="02040503050406030204" pitchFamily="18" charset="0"/>
              <a:ea typeface="Cambria" panose="02040503050406030204" pitchFamily="18" charset="0"/>
            </a:rPr>
            <a:t>Querying </a:t>
          </a:r>
          <a:br>
            <a:rPr lang="en-US" sz="2000" kern="1200" dirty="0">
              <a:latin typeface="Cambria" panose="02040503050406030204" pitchFamily="18" charset="0"/>
              <a:ea typeface="Cambria" panose="02040503050406030204" pitchFamily="18" charset="0"/>
            </a:rPr>
          </a:br>
          <a:r>
            <a:rPr lang="en-US" sz="2000" kern="1200" dirty="0">
              <a:latin typeface="Cambria" panose="02040503050406030204" pitchFamily="18" charset="0"/>
              <a:ea typeface="Cambria" panose="02040503050406030204" pitchFamily="18" charset="0"/>
            </a:rPr>
            <a:t>KGs in</a:t>
          </a:r>
          <a:br>
            <a:rPr lang="en-US" sz="2000" kern="1200" dirty="0">
              <a:latin typeface="Cambria" panose="02040503050406030204" pitchFamily="18" charset="0"/>
              <a:ea typeface="Cambria" panose="02040503050406030204" pitchFamily="18" charset="0"/>
            </a:rPr>
          </a:br>
          <a:r>
            <a:rPr lang="en-US" sz="2000" kern="1200" dirty="0">
              <a:latin typeface="Cambria" panose="02040503050406030204" pitchFamily="18" charset="0"/>
              <a:ea typeface="Cambria" panose="02040503050406030204" pitchFamily="18" charset="0"/>
            </a:rPr>
            <a:t>NL</a:t>
          </a:r>
          <a:endParaRPr lang="LID4096" sz="2000" kern="1200" dirty="0">
            <a:latin typeface="Cambria" panose="02040503050406030204" pitchFamily="18" charset="0"/>
            <a:ea typeface="Cambria" panose="02040503050406030204" pitchFamily="18" charset="0"/>
          </a:endParaRPr>
        </a:p>
      </dsp:txBody>
      <dsp:txXfrm>
        <a:off x="564545" y="3410717"/>
        <a:ext cx="1324095" cy="1145498"/>
      </dsp:txXfrm>
    </dsp:sp>
    <dsp:sp modelId="{73B0BBB6-9A10-4357-B769-9368B8979662}">
      <dsp:nvSpPr>
        <dsp:cNvPr id="0" name=""/>
        <dsp:cNvSpPr/>
      </dsp:nvSpPr>
      <dsp:spPr>
        <a:xfrm>
          <a:off x="236329" y="1051491"/>
          <a:ext cx="1980527" cy="1713388"/>
        </a:xfrm>
        <a:prstGeom prst="hexagon">
          <a:avLst>
            <a:gd name="adj" fmla="val 28570"/>
            <a:gd name="vf" fmla="val 11547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ambria" panose="02040503050406030204" pitchFamily="18" charset="0"/>
              <a:ea typeface="Cambria" panose="02040503050406030204" pitchFamily="18" charset="0"/>
            </a:rPr>
            <a:t>Data Integration</a:t>
          </a:r>
          <a:endParaRPr lang="LID4096" sz="2000" kern="1200" dirty="0">
            <a:latin typeface="Cambria" panose="02040503050406030204" pitchFamily="18" charset="0"/>
            <a:ea typeface="Cambria" panose="02040503050406030204" pitchFamily="18" charset="0"/>
          </a:endParaRPr>
        </a:p>
      </dsp:txBody>
      <dsp:txXfrm>
        <a:off x="564545" y="1335436"/>
        <a:ext cx="1324095" cy="114549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BEEF0D-0AD5-4CAB-8A33-42D017E1368A}" type="datetimeFigureOut">
              <a:rPr lang="LID4096" smtClean="0"/>
              <a:t>06/27/2022</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C0B25F-833F-4F4B-ADD0-131146B5F8DA}" type="slidenum">
              <a:rPr lang="LID4096" smtClean="0"/>
              <a:t>‹#›</a:t>
            </a:fld>
            <a:endParaRPr lang="LID4096"/>
          </a:p>
        </p:txBody>
      </p:sp>
    </p:spTree>
    <p:extLst>
      <p:ext uri="{BB962C8B-B14F-4D97-AF65-F5344CB8AC3E}">
        <p14:creationId xmlns:p14="http://schemas.microsoft.com/office/powerpoint/2010/main" val="2589704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LID4096" dirty="0"/>
          </a:p>
        </p:txBody>
      </p:sp>
      <p:sp>
        <p:nvSpPr>
          <p:cNvPr id="4" name="Slide Number Placeholder 3"/>
          <p:cNvSpPr>
            <a:spLocks noGrp="1"/>
          </p:cNvSpPr>
          <p:nvPr>
            <p:ph type="sldNum" sz="quarter" idx="5"/>
          </p:nvPr>
        </p:nvSpPr>
        <p:spPr/>
        <p:txBody>
          <a:bodyPr/>
          <a:lstStyle/>
          <a:p>
            <a:fld id="{EDC0B25F-833F-4F4B-ADD0-131146B5F8DA}" type="slidenum">
              <a:rPr lang="LID4096" smtClean="0"/>
              <a:t>1</a:t>
            </a:fld>
            <a:endParaRPr lang="LID4096"/>
          </a:p>
        </p:txBody>
      </p:sp>
    </p:spTree>
    <p:extLst>
      <p:ext uri="{BB962C8B-B14F-4D97-AF65-F5344CB8AC3E}">
        <p14:creationId xmlns:p14="http://schemas.microsoft.com/office/powerpoint/2010/main" val="3781025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 am going to talk a bit about the existing </a:t>
            </a:r>
            <a:r>
              <a:rPr lang="en-US" b="1" dirty="0"/>
              <a:t>Data Integration System </a:t>
            </a:r>
            <a:r>
              <a:rPr lang="en-US" b="0" dirty="0"/>
              <a:t>that we have,</a:t>
            </a:r>
            <a:r>
              <a:rPr lang="en-US" b="1" dirty="0"/>
              <a:t> </a:t>
            </a:r>
            <a:r>
              <a:rPr lang="en-US" b="0" dirty="0"/>
              <a:t>before revealing my Objective. </a:t>
            </a:r>
            <a:r>
              <a:rPr lang="en-US" b="1" dirty="0"/>
              <a:t>(next)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kind of an </a:t>
            </a:r>
            <a:r>
              <a:rPr lang="en-US" b="1" dirty="0"/>
              <a:t>Abstract </a:t>
            </a:r>
            <a:r>
              <a:rPr lang="en-US" b="0" dirty="0"/>
              <a:t>view of how the integration process works.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 the </a:t>
            </a:r>
            <a:r>
              <a:rPr lang="en-US" b="1" dirty="0"/>
              <a:t>bottom</a:t>
            </a:r>
            <a:r>
              <a:rPr lang="en-US" b="0" dirty="0"/>
              <a:t> part, we can see </a:t>
            </a:r>
            <a:r>
              <a:rPr lang="en-US" b="1" dirty="0"/>
              <a:t>different structured sources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And there are </a:t>
            </a:r>
            <a:r>
              <a:rPr lang="en-US" b="1" dirty="0"/>
              <a:t>Local Graph </a:t>
            </a:r>
            <a:r>
              <a:rPr lang="en-US" b="0" dirty="0"/>
              <a:t>which acts as individual </a:t>
            </a:r>
            <a:r>
              <a:rPr lang="en-US" b="1" dirty="0"/>
              <a:t>Source Schema</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 </a:t>
            </a:r>
            <a:r>
              <a:rPr lang="en-US" b="1" dirty="0"/>
              <a:t>Concept</a:t>
            </a:r>
            <a:r>
              <a:rPr lang="en-US" b="0" dirty="0"/>
              <a:t> in the </a:t>
            </a:r>
            <a:r>
              <a:rPr lang="en-US" b="1" dirty="0"/>
              <a:t>Source Schema </a:t>
            </a:r>
            <a:r>
              <a:rPr lang="en-US" b="0" dirty="0"/>
              <a:t>is </a:t>
            </a:r>
            <a:r>
              <a:rPr lang="en-US" b="1" dirty="0"/>
              <a:t>mapped</a:t>
            </a:r>
            <a:r>
              <a:rPr lang="en-US" b="0" dirty="0"/>
              <a:t> to its corresponding </a:t>
            </a:r>
            <a:r>
              <a:rPr lang="en-US" b="1" dirty="0"/>
              <a:t>instances</a:t>
            </a:r>
            <a:r>
              <a:rPr lang="en-US" b="0" dirty="0"/>
              <a:t> through </a:t>
            </a:r>
            <a:r>
              <a:rPr lang="en-US" b="1" dirty="0"/>
              <a:t>Wrappers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There are also </a:t>
            </a:r>
            <a:r>
              <a:rPr lang="en-US" b="1" dirty="0"/>
              <a:t>Mapping</a:t>
            </a:r>
            <a:r>
              <a:rPr lang="en-US" b="0" dirty="0"/>
              <a:t> between </a:t>
            </a:r>
            <a:r>
              <a:rPr lang="en-US" b="1" dirty="0"/>
              <a:t>Local</a:t>
            </a:r>
            <a:r>
              <a:rPr lang="en-US" b="0" dirty="0"/>
              <a:t> and </a:t>
            </a:r>
            <a:r>
              <a:rPr lang="en-US" b="1" dirty="0"/>
              <a:t>Global Graph</a:t>
            </a:r>
            <a:r>
              <a:rPr lang="en-US" b="0" dirty="0"/>
              <a:t>, which is in our case the </a:t>
            </a:r>
            <a:r>
              <a:rPr lang="en-US" b="1" dirty="0"/>
              <a:t>Integrated Graph </a:t>
            </a:r>
            <a:r>
              <a:rPr lang="en-US" b="0" dirty="0"/>
              <a:t>we already talked about.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When a </a:t>
            </a:r>
            <a:r>
              <a:rPr lang="en-US" b="1" dirty="0"/>
              <a:t>user queries </a:t>
            </a:r>
            <a:r>
              <a:rPr lang="en-US" b="0" dirty="0"/>
              <a:t>over the Integrated Graph, a </a:t>
            </a:r>
            <a:r>
              <a:rPr lang="en-US" b="1" dirty="0"/>
              <a:t>Rewriting Algorithm </a:t>
            </a:r>
            <a:r>
              <a:rPr lang="en-US" b="0" dirty="0"/>
              <a:t>converts them to </a:t>
            </a:r>
            <a:r>
              <a:rPr lang="en-US" b="1" dirty="0"/>
              <a:t>source specific queries </a:t>
            </a:r>
            <a:r>
              <a:rPr lang="en-US" b="0" dirty="0"/>
              <a:t>and help </a:t>
            </a:r>
            <a:r>
              <a:rPr lang="en-US" b="1" dirty="0"/>
              <a:t>pull the data </a:t>
            </a:r>
            <a:r>
              <a:rPr lang="en-US" b="0" dirty="0"/>
              <a:t>from corresponding </a:t>
            </a:r>
            <a:r>
              <a:rPr lang="en-US" b="1" dirty="0"/>
              <a:t>sources</a:t>
            </a:r>
            <a:r>
              <a:rPr lang="en-US" b="0" dirty="0"/>
              <a:t>. </a:t>
            </a:r>
          </a:p>
        </p:txBody>
      </p:sp>
      <p:sp>
        <p:nvSpPr>
          <p:cNvPr id="4" name="Slide Number Placeholder 3"/>
          <p:cNvSpPr>
            <a:spLocks noGrp="1"/>
          </p:cNvSpPr>
          <p:nvPr>
            <p:ph type="sldNum" sz="quarter" idx="5"/>
          </p:nvPr>
        </p:nvSpPr>
        <p:spPr/>
        <p:txBody>
          <a:bodyPr/>
          <a:lstStyle/>
          <a:p>
            <a:fld id="{EDC0B25F-833F-4F4B-ADD0-131146B5F8DA}" type="slidenum">
              <a:rPr lang="LID4096" smtClean="0"/>
              <a:t>11</a:t>
            </a:fld>
            <a:endParaRPr lang="LID4096"/>
          </a:p>
        </p:txBody>
      </p:sp>
    </p:spTree>
    <p:extLst>
      <p:ext uri="{BB962C8B-B14F-4D97-AF65-F5344CB8AC3E}">
        <p14:creationId xmlns:p14="http://schemas.microsoft.com/office/powerpoint/2010/main" val="3247163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 me talk about our </a:t>
            </a:r>
            <a:r>
              <a:rPr lang="en-US" b="1" dirty="0"/>
              <a:t>Objectives</a:t>
            </a:r>
            <a:r>
              <a:rPr lang="en-US" dirty="0"/>
              <a:t>.</a:t>
            </a:r>
            <a:endParaRPr lang="LID4096" dirty="0"/>
          </a:p>
        </p:txBody>
      </p:sp>
      <p:sp>
        <p:nvSpPr>
          <p:cNvPr id="4" name="Slide Number Placeholder 3"/>
          <p:cNvSpPr>
            <a:spLocks noGrp="1"/>
          </p:cNvSpPr>
          <p:nvPr>
            <p:ph type="sldNum" sz="quarter" idx="5"/>
          </p:nvPr>
        </p:nvSpPr>
        <p:spPr/>
        <p:txBody>
          <a:bodyPr/>
          <a:lstStyle/>
          <a:p>
            <a:fld id="{EDC0B25F-833F-4F4B-ADD0-131146B5F8DA}" type="slidenum">
              <a:rPr lang="LID4096" smtClean="0"/>
              <a:t>12</a:t>
            </a:fld>
            <a:endParaRPr lang="LID4096"/>
          </a:p>
        </p:txBody>
      </p:sp>
    </p:spTree>
    <p:extLst>
      <p:ext uri="{BB962C8B-B14F-4D97-AF65-F5344CB8AC3E}">
        <p14:creationId xmlns:p14="http://schemas.microsoft.com/office/powerpoint/2010/main" val="76480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Integrating only structured Data is NOT often enough </a:t>
            </a:r>
            <a:r>
              <a:rPr lang="en-US" b="1" dirty="0"/>
              <a:t>(NEXT)</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Because there might be a vast amount of knowledge hidden in the Natural Languages such as </a:t>
            </a:r>
            <a:r>
              <a:rPr lang="en-US" b="1" dirty="0"/>
              <a:t>Unstructured</a:t>
            </a:r>
            <a:r>
              <a:rPr lang="en-US" b="0" dirty="0"/>
              <a:t> </a:t>
            </a:r>
            <a:r>
              <a:rPr lang="en-US" b="1" dirty="0"/>
              <a:t>Texts</a:t>
            </a:r>
            <a:r>
              <a:rPr lang="en-US" b="0" dirty="0"/>
              <a:t> which is important for decision making </a:t>
            </a:r>
            <a:r>
              <a:rPr lang="en-US" b="1" dirty="0"/>
              <a:t>(NEXT)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Thus, the </a:t>
            </a:r>
            <a:r>
              <a:rPr lang="en-US" b="1" dirty="0"/>
              <a:t>Main Objective of my Work </a:t>
            </a:r>
            <a:r>
              <a:rPr lang="en-US" b="0" dirty="0"/>
              <a:t>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“To Incorporate Textual Data in this Graph Based Data Integration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Be noted that, </a:t>
            </a:r>
            <a:r>
              <a:rPr lang="en-US" b="1" dirty="0"/>
              <a:t>unlike most</a:t>
            </a:r>
            <a:r>
              <a:rPr lang="en-US" b="0" dirty="0"/>
              <a:t> of the current </a:t>
            </a:r>
            <a:r>
              <a:rPr lang="en-US" b="1" dirty="0"/>
              <a:t>works</a:t>
            </a:r>
            <a:r>
              <a:rPr lang="en-US" b="0" dirty="0"/>
              <a:t> that are going on regarding text data integration, we are </a:t>
            </a:r>
            <a:r>
              <a:rPr lang="en-US" b="1" dirty="0"/>
              <a:t>NOT interested </a:t>
            </a:r>
            <a:r>
              <a:rPr lang="en-US" b="0" dirty="0"/>
              <a:t>about </a:t>
            </a:r>
            <a:r>
              <a:rPr lang="en-US" b="1" dirty="0"/>
              <a:t>Instance-Level Integration</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aim to do a </a:t>
            </a:r>
            <a:r>
              <a:rPr lang="en-US" b="1" dirty="0"/>
              <a:t>concept-level</a:t>
            </a:r>
            <a:r>
              <a:rPr lang="en-US" b="0" dirty="0"/>
              <a:t> data integration, so for that we need to </a:t>
            </a:r>
            <a:r>
              <a:rPr lang="en-US" b="1" dirty="0"/>
              <a:t>map</a:t>
            </a:r>
            <a:r>
              <a:rPr lang="en-US" b="0" dirty="0"/>
              <a:t> text </a:t>
            </a:r>
            <a:r>
              <a:rPr lang="en-US" b="1" dirty="0"/>
              <a:t>instances</a:t>
            </a:r>
            <a:r>
              <a:rPr lang="en-US" b="0" dirty="0"/>
              <a:t> into </a:t>
            </a:r>
            <a:r>
              <a:rPr lang="en-US" b="1" dirty="0"/>
              <a:t>concepts</a:t>
            </a:r>
            <a:r>
              <a:rPr lang="en-US" b="0" dirty="0"/>
              <a:t> first…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We will see why </a:t>
            </a:r>
            <a:r>
              <a:rPr lang="en-US" b="1" dirty="0"/>
              <a:t>Integrating Text </a:t>
            </a:r>
            <a:r>
              <a:rPr lang="en-US" dirty="0"/>
              <a:t>Source is </a:t>
            </a:r>
            <a:r>
              <a:rPr lang="en-US" b="1" dirty="0"/>
              <a:t>not a Trivial Task </a:t>
            </a:r>
            <a:r>
              <a:rPr lang="en-US" dirty="0"/>
              <a:t>throughout our presentation.</a:t>
            </a:r>
            <a:endParaRPr lang="LID4096"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LID4096" dirty="0"/>
          </a:p>
        </p:txBody>
      </p:sp>
      <p:sp>
        <p:nvSpPr>
          <p:cNvPr id="4" name="Slide Number Placeholder 3"/>
          <p:cNvSpPr>
            <a:spLocks noGrp="1"/>
          </p:cNvSpPr>
          <p:nvPr>
            <p:ph type="sldNum" sz="quarter" idx="5"/>
          </p:nvPr>
        </p:nvSpPr>
        <p:spPr/>
        <p:txBody>
          <a:bodyPr/>
          <a:lstStyle/>
          <a:p>
            <a:fld id="{EDC0B25F-833F-4F4B-ADD0-131146B5F8DA}" type="slidenum">
              <a:rPr lang="LID4096" smtClean="0"/>
              <a:t>13</a:t>
            </a:fld>
            <a:endParaRPr lang="LID4096"/>
          </a:p>
        </p:txBody>
      </p:sp>
    </p:spTree>
    <p:extLst>
      <p:ext uri="{BB962C8B-B14F-4D97-AF65-F5344CB8AC3E}">
        <p14:creationId xmlns:p14="http://schemas.microsoft.com/office/powerpoint/2010/main" val="1631314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achieve our Primary Objective, we have identified these </a:t>
            </a:r>
            <a:r>
              <a:rPr lang="en-US" b="1" dirty="0"/>
              <a:t>4 main Sub-Objectives</a:t>
            </a:r>
            <a:r>
              <a:rPr lang="en-US" dirty="0"/>
              <a:t>.</a:t>
            </a:r>
          </a:p>
        </p:txBody>
      </p:sp>
      <p:sp>
        <p:nvSpPr>
          <p:cNvPr id="4" name="Slide Number Placeholder 3"/>
          <p:cNvSpPr>
            <a:spLocks noGrp="1"/>
          </p:cNvSpPr>
          <p:nvPr>
            <p:ph type="sldNum" sz="quarter" idx="5"/>
          </p:nvPr>
        </p:nvSpPr>
        <p:spPr/>
        <p:txBody>
          <a:bodyPr/>
          <a:lstStyle/>
          <a:p>
            <a:fld id="{EDC0B25F-833F-4F4B-ADD0-131146B5F8DA}" type="slidenum">
              <a:rPr lang="LID4096" smtClean="0"/>
              <a:t>14</a:t>
            </a:fld>
            <a:endParaRPr lang="LID4096"/>
          </a:p>
        </p:txBody>
      </p:sp>
    </p:spTree>
    <p:extLst>
      <p:ext uri="{BB962C8B-B14F-4D97-AF65-F5344CB8AC3E}">
        <p14:creationId xmlns:p14="http://schemas.microsoft.com/office/powerpoint/2010/main" val="260146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LID4096" dirty="0"/>
          </a:p>
        </p:txBody>
      </p:sp>
      <p:sp>
        <p:nvSpPr>
          <p:cNvPr id="4" name="Slide Number Placeholder 3"/>
          <p:cNvSpPr>
            <a:spLocks noGrp="1"/>
          </p:cNvSpPr>
          <p:nvPr>
            <p:ph type="sldNum" sz="quarter" idx="5"/>
          </p:nvPr>
        </p:nvSpPr>
        <p:spPr/>
        <p:txBody>
          <a:bodyPr/>
          <a:lstStyle/>
          <a:p>
            <a:fld id="{EDC0B25F-833F-4F4B-ADD0-131146B5F8DA}" type="slidenum">
              <a:rPr lang="LID4096" smtClean="0"/>
              <a:t>15</a:t>
            </a:fld>
            <a:endParaRPr lang="LID4096"/>
          </a:p>
        </p:txBody>
      </p:sp>
    </p:spTree>
    <p:extLst>
      <p:ext uri="{BB962C8B-B14F-4D97-AF65-F5344CB8AC3E}">
        <p14:creationId xmlns:p14="http://schemas.microsoft.com/office/powerpoint/2010/main" val="1445081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This is what we have envisioned for our </a:t>
            </a:r>
            <a:r>
              <a:rPr lang="en-US" b="1" dirty="0"/>
              <a:t>Text Data Integration Pipeline</a:t>
            </a:r>
            <a:r>
              <a:rPr lang="en-US" b="0" dirty="0"/>
              <a:t>.</a:t>
            </a:r>
          </a:p>
          <a:p>
            <a:pPr marL="171450" indent="-171450">
              <a:buFont typeface="Arial" panose="020B0604020202020204" pitchFamily="34" charset="0"/>
              <a:buChar char="•"/>
            </a:pPr>
            <a:r>
              <a:rPr lang="en-US" b="0" dirty="0"/>
              <a:t>I will explain each of this phases separately . . . but just to have an overall idea </a:t>
            </a:r>
            <a:r>
              <a:rPr lang="en-US" b="1" dirty="0"/>
              <a:t>(next)</a:t>
            </a:r>
            <a:r>
              <a:rPr lang="en-US" b="0" dirty="0"/>
              <a: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The </a:t>
            </a:r>
            <a:r>
              <a:rPr lang="en-US" b="1" dirty="0"/>
              <a:t>top-most part </a:t>
            </a:r>
            <a:r>
              <a:rPr lang="en-US" b="0" dirty="0"/>
              <a:t>mostly involves the:</a:t>
            </a:r>
          </a:p>
          <a:p>
            <a:pPr marL="628650" lvl="1" indent="-171450">
              <a:buFont typeface="Arial" panose="020B0604020202020204" pitchFamily="34" charset="0"/>
              <a:buChar char="•"/>
            </a:pPr>
            <a:r>
              <a:rPr lang="en-US" b="0" dirty="0"/>
              <a:t>Utilization of the </a:t>
            </a:r>
            <a:r>
              <a:rPr lang="en-US" b="1" dirty="0"/>
              <a:t>Concepts </a:t>
            </a:r>
            <a:r>
              <a:rPr lang="en-US" b="0" dirty="0"/>
              <a:t>Extracted</a:t>
            </a:r>
            <a:r>
              <a:rPr lang="en-US" b="1" dirty="0"/>
              <a:t> </a:t>
            </a:r>
            <a:r>
              <a:rPr lang="en-US" b="0" dirty="0"/>
              <a:t>from the </a:t>
            </a:r>
            <a:r>
              <a:rPr lang="en-US" b="1" dirty="0"/>
              <a:t>IG</a:t>
            </a:r>
            <a:r>
              <a:rPr lang="en-US" b="0" dirty="0"/>
              <a:t>, and the </a:t>
            </a:r>
            <a:r>
              <a:rPr lang="en-US" b="1" dirty="0"/>
              <a:t>Instances</a:t>
            </a:r>
            <a:r>
              <a:rPr lang="en-US" b="0" dirty="0"/>
              <a:t> from the </a:t>
            </a:r>
            <a:r>
              <a:rPr lang="en-US" b="1" dirty="0"/>
              <a:t>Structured Sources</a:t>
            </a:r>
            <a:r>
              <a:rPr lang="en-US" b="0" dirty="0"/>
              <a:t>.</a:t>
            </a:r>
          </a:p>
          <a:p>
            <a:pPr marL="628650" lvl="1" indent="-171450">
              <a:buFont typeface="Arial" panose="020B0604020202020204" pitchFamily="34" charset="0"/>
              <a:buChar char="•"/>
            </a:pPr>
            <a:r>
              <a:rPr lang="en-US" b="0" dirty="0"/>
              <a:t>in order to </a:t>
            </a:r>
            <a:r>
              <a:rPr lang="en-US" b="1" dirty="0"/>
              <a:t>Semi-Automatically Annotate </a:t>
            </a:r>
            <a:r>
              <a:rPr lang="en-US" b="0" dirty="0"/>
              <a:t>an exemplary Text Dataset.</a:t>
            </a:r>
          </a:p>
          <a:p>
            <a:pPr marL="628650" lvl="1" indent="-171450">
              <a:buFont typeface="Arial" panose="020B0604020202020204" pitchFamily="34" charset="0"/>
              <a:buChar char="•"/>
            </a:pPr>
            <a:r>
              <a:rPr lang="en-US" b="0" dirty="0"/>
              <a:t>So that we can use that Dataset to </a:t>
            </a:r>
            <a:r>
              <a:rPr lang="en-US" b="1" dirty="0"/>
              <a:t>Train </a:t>
            </a:r>
            <a:r>
              <a:rPr lang="en-US" b="0" dirty="0"/>
              <a:t>or</a:t>
            </a:r>
            <a:r>
              <a:rPr lang="en-US" b="1" dirty="0"/>
              <a:t> Fine-Tune </a:t>
            </a:r>
            <a:r>
              <a:rPr lang="en-US" b="0" dirty="0"/>
              <a:t>a Machine Learning Model in the later phases.</a:t>
            </a:r>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The </a:t>
            </a:r>
            <a:r>
              <a:rPr lang="en-US" b="1" dirty="0"/>
              <a:t>middle part </a:t>
            </a:r>
            <a:r>
              <a:rPr lang="en-US" b="0" dirty="0"/>
              <a:t>is where we will be storing our </a:t>
            </a:r>
            <a:r>
              <a:rPr lang="en-US" b="1" dirty="0"/>
              <a:t>intermediated</a:t>
            </a:r>
            <a:r>
              <a:rPr lang="en-US" b="0" dirty="0"/>
              <a:t> results during </a:t>
            </a:r>
            <a:r>
              <a:rPr lang="en-US" b="1" dirty="0"/>
              <a:t>different Phases </a:t>
            </a:r>
            <a:r>
              <a:rPr lang="en-US" b="0" dirty="0"/>
              <a:t>in the form of a </a:t>
            </a:r>
            <a:r>
              <a:rPr lang="en-US" b="1" dirty="0"/>
              <a:t>Knowledge Base</a:t>
            </a:r>
            <a:r>
              <a:rPr lang="en-US" b="0" dirty="0"/>
              <a: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And the phases in </a:t>
            </a:r>
            <a:r>
              <a:rPr lang="en-US" b="1" dirty="0"/>
              <a:t>bottom part </a:t>
            </a:r>
            <a:r>
              <a:rPr lang="en-US" b="0" dirty="0"/>
              <a:t>will focus on:</a:t>
            </a:r>
          </a:p>
          <a:p>
            <a:pPr marL="628650" lvl="1" indent="-171450">
              <a:buFont typeface="Arial" panose="020B0604020202020204" pitchFamily="34" charset="0"/>
              <a:buChar char="•"/>
            </a:pPr>
            <a:r>
              <a:rPr lang="en-US" b="1" dirty="0"/>
              <a:t>Training</a:t>
            </a:r>
            <a:r>
              <a:rPr lang="en-US" b="0" dirty="0"/>
              <a:t> some form of </a:t>
            </a:r>
            <a:r>
              <a:rPr lang="en-US" b="1" dirty="0"/>
              <a:t>ML model </a:t>
            </a:r>
            <a:r>
              <a:rPr lang="en-US" b="0" dirty="0"/>
              <a:t>(such s a </a:t>
            </a:r>
            <a:r>
              <a:rPr lang="en-US" b="1" dirty="0"/>
              <a:t>Language Model</a:t>
            </a:r>
            <a:r>
              <a:rPr lang="en-US" b="0" dirty="0"/>
              <a:t>)</a:t>
            </a:r>
            <a:r>
              <a:rPr lang="en-US" b="1" dirty="0"/>
              <a:t> </a:t>
            </a:r>
            <a:r>
              <a:rPr lang="en-US" b="0" dirty="0"/>
              <a:t>for </a:t>
            </a:r>
            <a:r>
              <a:rPr lang="en-US" b="1" dirty="0"/>
              <a:t>Tagging </a:t>
            </a:r>
            <a:r>
              <a:rPr lang="en-US" b="0" dirty="0"/>
              <a:t>completely </a:t>
            </a:r>
            <a:r>
              <a:rPr lang="en-US" b="1" dirty="0"/>
              <a:t>New Text Sources </a:t>
            </a:r>
            <a:r>
              <a:rPr lang="en-US" b="0" dirty="0"/>
              <a:t>with </a:t>
            </a:r>
            <a:r>
              <a:rPr lang="en-US" b="1" dirty="0"/>
              <a:t>Concepts</a:t>
            </a:r>
            <a:r>
              <a:rPr lang="en-US" b="0" dirty="0"/>
              <a:t>.</a:t>
            </a:r>
          </a:p>
          <a:p>
            <a:pPr marL="628650" lvl="1" indent="-171450">
              <a:buFont typeface="Arial" panose="020B0604020202020204" pitchFamily="34" charset="0"/>
              <a:buChar char="•"/>
            </a:pPr>
            <a:r>
              <a:rPr lang="en-US" b="0" dirty="0"/>
              <a:t>And also, to </a:t>
            </a:r>
            <a:r>
              <a:rPr lang="en-US" b="1" dirty="0"/>
              <a:t>Map </a:t>
            </a:r>
            <a:r>
              <a:rPr lang="en-US" b="0" dirty="0"/>
              <a:t>those Tagged Texts with the associated </a:t>
            </a:r>
            <a:r>
              <a:rPr lang="en-US" b="1" dirty="0"/>
              <a:t>Concepts</a:t>
            </a:r>
            <a:r>
              <a:rPr lang="en-US" b="0" dirty="0"/>
              <a:t> in the </a:t>
            </a:r>
            <a:r>
              <a:rPr lang="en-US" b="1" dirty="0"/>
              <a:t>Integrated Graph</a:t>
            </a:r>
            <a:r>
              <a:rPr lang="en-US" b="0" dirty="0"/>
              <a:t>.</a:t>
            </a:r>
          </a:p>
          <a:p>
            <a:pPr marL="628650" lvl="1" indent="-171450">
              <a:buFont typeface="Arial" panose="020B0604020202020204" pitchFamily="34" charset="0"/>
              <a:buChar char="•"/>
            </a:pPr>
            <a:endParaRPr lang="en-US" b="0" dirty="0"/>
          </a:p>
          <a:p>
            <a:pPr marL="171450" lvl="0" indent="-171450">
              <a:buFont typeface="Arial" panose="020B0604020202020204" pitchFamily="34" charset="0"/>
              <a:buChar char="•"/>
            </a:pPr>
            <a:r>
              <a:rPr lang="en-US" b="0" dirty="0"/>
              <a:t>So, in a nutshell – we are using the </a:t>
            </a:r>
            <a:r>
              <a:rPr lang="en-US" b="1" dirty="0"/>
              <a:t>Structured Data </a:t>
            </a:r>
            <a:r>
              <a:rPr lang="en-US" b="0" dirty="0"/>
              <a:t>to </a:t>
            </a:r>
            <a:r>
              <a:rPr lang="en-US" b="1" dirty="0"/>
              <a:t>Annotate</a:t>
            </a:r>
            <a:r>
              <a:rPr lang="en-US" b="0" dirty="0"/>
              <a:t> the </a:t>
            </a:r>
            <a:r>
              <a:rPr lang="en-US" b="1" dirty="0"/>
              <a:t>Exemplary Textual </a:t>
            </a:r>
            <a:r>
              <a:rPr lang="en-US" b="0" dirty="0"/>
              <a:t>data which in turn will</a:t>
            </a:r>
          </a:p>
          <a:p>
            <a:pPr marL="628650" lvl="1" indent="-171450">
              <a:buFont typeface="Arial" panose="020B0604020202020204" pitchFamily="34" charset="0"/>
              <a:buChar char="•"/>
            </a:pPr>
            <a:r>
              <a:rPr lang="en-US" b="0" dirty="0"/>
              <a:t>act as the </a:t>
            </a:r>
            <a:r>
              <a:rPr lang="en-US" b="1" dirty="0"/>
              <a:t>Training Data </a:t>
            </a:r>
            <a:r>
              <a:rPr lang="en-US" b="0" dirty="0"/>
              <a:t>for learning a </a:t>
            </a:r>
            <a:r>
              <a:rPr lang="en-US" b="1" dirty="0"/>
              <a:t>model</a:t>
            </a:r>
            <a:r>
              <a:rPr lang="en-US" b="0" dirty="0"/>
              <a:t> in order to </a:t>
            </a:r>
            <a:r>
              <a:rPr lang="en-US" b="1" dirty="0"/>
              <a:t>Tag New Unseen Text </a:t>
            </a:r>
            <a:r>
              <a:rPr lang="en-US" b="0" dirty="0"/>
              <a:t>based on these knowledge.</a:t>
            </a:r>
          </a:p>
          <a:p>
            <a:pPr marL="628650" lvl="1" indent="-171450">
              <a:buFont typeface="Arial" panose="020B0604020202020204" pitchFamily="34" charset="0"/>
              <a:buChar char="•"/>
            </a:pPr>
            <a:endParaRPr lang="en-US" b="0" dirty="0"/>
          </a:p>
          <a:p>
            <a:pPr marL="171450" lvl="0" indent="-171450">
              <a:buFont typeface="Arial" panose="020B0604020202020204" pitchFamily="34" charset="0"/>
              <a:buChar char="•"/>
            </a:pPr>
            <a:r>
              <a:rPr lang="en-US" b="0" dirty="0"/>
              <a:t>Thus, as a whole facilitating </a:t>
            </a:r>
            <a:r>
              <a:rPr lang="en-US" b="1" dirty="0"/>
              <a:t>Unstructured Data Integration</a:t>
            </a:r>
            <a:r>
              <a:rPr lang="en-US" b="0" dirty="0"/>
              <a:t>.</a:t>
            </a:r>
          </a:p>
        </p:txBody>
      </p:sp>
      <p:sp>
        <p:nvSpPr>
          <p:cNvPr id="4" name="Slide Number Placeholder 3"/>
          <p:cNvSpPr>
            <a:spLocks noGrp="1"/>
          </p:cNvSpPr>
          <p:nvPr>
            <p:ph type="sldNum" sz="quarter" idx="5"/>
          </p:nvPr>
        </p:nvSpPr>
        <p:spPr/>
        <p:txBody>
          <a:bodyPr/>
          <a:lstStyle/>
          <a:p>
            <a:fld id="{EDC0B25F-833F-4F4B-ADD0-131146B5F8DA}" type="slidenum">
              <a:rPr lang="LID4096" smtClean="0"/>
              <a:t>16</a:t>
            </a:fld>
            <a:endParaRPr lang="LID4096"/>
          </a:p>
        </p:txBody>
      </p:sp>
    </p:spTree>
    <p:extLst>
      <p:ext uri="{BB962C8B-B14F-4D97-AF65-F5344CB8AC3E}">
        <p14:creationId xmlns:p14="http://schemas.microsoft.com/office/powerpoint/2010/main" val="3384911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the First Phase where we want to simply…</a:t>
            </a:r>
          </a:p>
          <a:p>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rgbClr val="FFC000"/>
                </a:solidFill>
                <a:latin typeface="Cambria" panose="02040503050406030204" pitchFamily="18" charset="0"/>
                <a:ea typeface="Cambria" panose="02040503050406030204" pitchFamily="18" charset="0"/>
              </a:rPr>
              <a:t>Extract Concepts </a:t>
            </a:r>
            <a:r>
              <a:rPr lang="en-US" sz="1200" b="0" dirty="0">
                <a:solidFill>
                  <a:srgbClr val="FFC000"/>
                </a:solidFill>
                <a:latin typeface="Cambria" panose="02040503050406030204" pitchFamily="18" charset="0"/>
                <a:ea typeface="Cambria" panose="02040503050406030204" pitchFamily="18" charset="0"/>
              </a:rPr>
              <a:t>from the Integrated Graph.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rgbClr val="FFC000"/>
                </a:solidFill>
                <a:latin typeface="Cambria" panose="02040503050406030204" pitchFamily="18" charset="0"/>
                <a:ea typeface="Cambria" panose="02040503050406030204" pitchFamily="18" charset="0"/>
              </a:rPr>
              <a:t>It involves </a:t>
            </a:r>
            <a:r>
              <a:rPr lang="en-US" sz="1200" b="1" dirty="0">
                <a:latin typeface="Cambria" panose="02040503050406030204" pitchFamily="18" charset="0"/>
                <a:ea typeface="Cambria" panose="02040503050406030204" pitchFamily="18" charset="0"/>
              </a:rPr>
              <a:t>Identifying</a:t>
            </a:r>
            <a:r>
              <a:rPr lang="en-US" sz="1200" dirty="0">
                <a:latin typeface="Cambria" panose="02040503050406030204" pitchFamily="18" charset="0"/>
                <a:ea typeface="Cambria" panose="02040503050406030204" pitchFamily="18" charset="0"/>
              </a:rPr>
              <a:t> existing </a:t>
            </a:r>
            <a:r>
              <a:rPr lang="en-US" sz="1200" b="1" dirty="0">
                <a:solidFill>
                  <a:srgbClr val="FFC000"/>
                </a:solidFill>
                <a:latin typeface="Cambria" panose="02040503050406030204" pitchFamily="18" charset="0"/>
                <a:ea typeface="Cambria" panose="02040503050406030204" pitchFamily="18" charset="0"/>
              </a:rPr>
              <a:t>Entities</a:t>
            </a:r>
            <a:r>
              <a:rPr lang="en-US" sz="1200" dirty="0">
                <a:latin typeface="Cambria" panose="02040503050406030204" pitchFamily="18" charset="0"/>
                <a:ea typeface="Cambria" panose="02040503050406030204" pitchFamily="18" charset="0"/>
              </a:rPr>
              <a:t>, </a:t>
            </a:r>
            <a:r>
              <a:rPr lang="en-US" sz="1200" b="1" dirty="0">
                <a:solidFill>
                  <a:srgbClr val="FFC000"/>
                </a:solidFill>
                <a:latin typeface="Cambria" panose="02040503050406030204" pitchFamily="18" charset="0"/>
                <a:ea typeface="Cambria" panose="02040503050406030204" pitchFamily="18" charset="0"/>
              </a:rPr>
              <a:t>Relations</a:t>
            </a:r>
            <a:r>
              <a:rPr lang="en-US" sz="1200" dirty="0">
                <a:latin typeface="Cambria" panose="02040503050406030204" pitchFamily="18" charset="0"/>
                <a:ea typeface="Cambria" panose="02040503050406030204" pitchFamily="18" charset="0"/>
              </a:rPr>
              <a:t> and </a:t>
            </a:r>
            <a:r>
              <a:rPr lang="en-US" sz="1200" b="1" dirty="0">
                <a:latin typeface="Cambria" panose="02040503050406030204" pitchFamily="18" charset="0"/>
                <a:ea typeface="Cambria" panose="02040503050406030204" pitchFamily="18" charset="0"/>
              </a:rPr>
              <a:t>Attributes </a:t>
            </a:r>
            <a:r>
              <a:rPr lang="en-US" sz="1200" b="0" dirty="0">
                <a:latin typeface="Cambria" panose="02040503050406030204" pitchFamily="18" charset="0"/>
                <a:ea typeface="Cambria" panose="02040503050406030204" pitchFamily="18" charset="0"/>
              </a:rPr>
              <a:t>in the graph.</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challenges are:</a:t>
            </a:r>
          </a:p>
          <a:p>
            <a:pPr marL="628650" lvl="1" indent="-171450">
              <a:buFont typeface="Arial" panose="020B0604020202020204" pitchFamily="34" charset="0"/>
              <a:buChar char="•"/>
            </a:pPr>
            <a:r>
              <a:rPr lang="en-US" dirty="0"/>
              <a:t>Either to treat them in </a:t>
            </a:r>
            <a:r>
              <a:rPr lang="en-US" b="1" dirty="0"/>
              <a:t>Isolation</a:t>
            </a:r>
            <a:r>
              <a:rPr lang="en-US" dirty="0"/>
              <a:t>.</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Or to </a:t>
            </a:r>
            <a:r>
              <a:rPr lang="en-US" b="1" dirty="0"/>
              <a:t>combine</a:t>
            </a:r>
            <a:r>
              <a:rPr lang="en-US" dirty="0"/>
              <a:t> them in some </a:t>
            </a:r>
            <a:r>
              <a:rPr lang="en-US" b="1" dirty="0"/>
              <a:t>meaningful</a:t>
            </a:r>
            <a:r>
              <a:rPr lang="en-US" dirty="0"/>
              <a:t> way (such as </a:t>
            </a:r>
            <a:r>
              <a:rPr lang="en-US" b="1" dirty="0"/>
              <a:t>triples</a:t>
            </a:r>
            <a:r>
              <a:rPr lang="en-US" dirty="0"/>
              <a:t> or </a:t>
            </a:r>
            <a:r>
              <a:rPr lang="en-US" b="1" dirty="0"/>
              <a:t>n-</a:t>
            </a:r>
            <a:r>
              <a:rPr lang="en-US" b="1" dirty="0" err="1"/>
              <a:t>ary</a:t>
            </a:r>
            <a:r>
              <a:rPr lang="en-US" dirty="0"/>
              <a:t> relations).</a:t>
            </a:r>
            <a:endParaRPr lang="LID4096" dirty="0"/>
          </a:p>
        </p:txBody>
      </p:sp>
      <p:sp>
        <p:nvSpPr>
          <p:cNvPr id="4" name="Slide Number Placeholder 3"/>
          <p:cNvSpPr>
            <a:spLocks noGrp="1"/>
          </p:cNvSpPr>
          <p:nvPr>
            <p:ph type="sldNum" sz="quarter" idx="5"/>
          </p:nvPr>
        </p:nvSpPr>
        <p:spPr/>
        <p:txBody>
          <a:bodyPr/>
          <a:lstStyle/>
          <a:p>
            <a:fld id="{EDC0B25F-833F-4F4B-ADD0-131146B5F8DA}" type="slidenum">
              <a:rPr lang="LID4096" smtClean="0"/>
              <a:t>17</a:t>
            </a:fld>
            <a:endParaRPr lang="LID4096"/>
          </a:p>
        </p:txBody>
      </p:sp>
    </p:spTree>
    <p:extLst>
      <p:ext uri="{BB962C8B-B14F-4D97-AF65-F5344CB8AC3E}">
        <p14:creationId xmlns:p14="http://schemas.microsoft.com/office/powerpoint/2010/main" val="265431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continue with our running example.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 simple approach might be to just consider all possible Triples from the Integrated Graph in this Phase.</a:t>
            </a:r>
          </a:p>
          <a:p>
            <a:endParaRPr lang="LID4096" dirty="0"/>
          </a:p>
        </p:txBody>
      </p:sp>
      <p:sp>
        <p:nvSpPr>
          <p:cNvPr id="4" name="Slide Number Placeholder 3"/>
          <p:cNvSpPr>
            <a:spLocks noGrp="1"/>
          </p:cNvSpPr>
          <p:nvPr>
            <p:ph type="sldNum" sz="quarter" idx="5"/>
          </p:nvPr>
        </p:nvSpPr>
        <p:spPr/>
        <p:txBody>
          <a:bodyPr/>
          <a:lstStyle/>
          <a:p>
            <a:fld id="{EDC0B25F-833F-4F4B-ADD0-131146B5F8DA}" type="slidenum">
              <a:rPr lang="LID4096" smtClean="0"/>
              <a:t>18</a:t>
            </a:fld>
            <a:endParaRPr lang="LID4096"/>
          </a:p>
        </p:txBody>
      </p:sp>
    </p:spTree>
    <p:extLst>
      <p:ext uri="{BB962C8B-B14F-4D97-AF65-F5344CB8AC3E}">
        <p14:creationId xmlns:p14="http://schemas.microsoft.com/office/powerpoint/2010/main" val="3443238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next phase is to:</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Use the concepts to form all plausible </a:t>
            </a:r>
            <a:r>
              <a:rPr lang="en-US" b="1" dirty="0"/>
              <a:t>Templates</a:t>
            </a:r>
            <a:r>
              <a:rPr lang="en-US" dirty="0"/>
              <a:t> or </a:t>
            </a:r>
            <a:r>
              <a:rPr lang="en-US" b="1" dirty="0"/>
              <a:t>Rules</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Instantiate</a:t>
            </a:r>
            <a:r>
              <a:rPr lang="en-US" dirty="0"/>
              <a:t> those Templates using the Structured Data </a:t>
            </a:r>
            <a:r>
              <a:rPr lang="en-US" b="1" dirty="0"/>
              <a:t>Sources</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finally get some </a:t>
            </a:r>
            <a:r>
              <a:rPr lang="en-US" b="1" dirty="0"/>
              <a:t>Semi-Structured Texts </a:t>
            </a:r>
            <a:r>
              <a:rPr lang="en-US" dirty="0"/>
              <a:t>which we termed as </a:t>
            </a:r>
            <a:r>
              <a:rPr lang="en-US" b="1" dirty="0"/>
              <a:t>Synthetic Seeds</a:t>
            </a:r>
            <a:r>
              <a:rPr lang="en-US" dirty="0"/>
              <a:t>.</a:t>
            </a:r>
            <a:endParaRPr lang="LID4096" dirty="0"/>
          </a:p>
        </p:txBody>
      </p:sp>
      <p:sp>
        <p:nvSpPr>
          <p:cNvPr id="4" name="Slide Number Placeholder 3"/>
          <p:cNvSpPr>
            <a:spLocks noGrp="1"/>
          </p:cNvSpPr>
          <p:nvPr>
            <p:ph type="sldNum" sz="quarter" idx="5"/>
          </p:nvPr>
        </p:nvSpPr>
        <p:spPr/>
        <p:txBody>
          <a:bodyPr/>
          <a:lstStyle/>
          <a:p>
            <a:fld id="{EDC0B25F-833F-4F4B-ADD0-131146B5F8DA}" type="slidenum">
              <a:rPr lang="LID4096" smtClean="0"/>
              <a:t>19</a:t>
            </a:fld>
            <a:endParaRPr lang="LID4096"/>
          </a:p>
        </p:txBody>
      </p:sp>
    </p:spTree>
    <p:extLst>
      <p:ext uri="{BB962C8B-B14F-4D97-AF65-F5344CB8AC3E}">
        <p14:creationId xmlns:p14="http://schemas.microsoft.com/office/powerpoint/2010/main" val="1972860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during this Phase, the </a:t>
            </a:r>
            <a:r>
              <a:rPr lang="en-US" b="1" dirty="0"/>
              <a:t>Templates</a:t>
            </a:r>
            <a:r>
              <a:rPr lang="en-US" dirty="0"/>
              <a:t> might look like this.</a:t>
            </a:r>
            <a:br>
              <a:rPr lang="en-US" dirty="0"/>
            </a:br>
            <a:endParaRPr lang="en-US" dirty="0"/>
          </a:p>
          <a:p>
            <a:pPr marL="171450" indent="-171450">
              <a:buFont typeface="Arial" panose="020B0604020202020204" pitchFamily="34" charset="0"/>
              <a:buChar char="•"/>
            </a:pPr>
            <a:r>
              <a:rPr lang="en-US" dirty="0"/>
              <a:t>Here I have color-coded different concept categories, for Example:</a:t>
            </a:r>
          </a:p>
          <a:p>
            <a:pPr marL="628650" lvl="1" indent="-171450">
              <a:buFont typeface="Arial" panose="020B0604020202020204" pitchFamily="34" charset="0"/>
              <a:buChar char="•"/>
            </a:pPr>
            <a:r>
              <a:rPr lang="en-US" b="1" dirty="0"/>
              <a:t>Green</a:t>
            </a:r>
            <a:r>
              <a:rPr lang="en-US" dirty="0"/>
              <a:t> ones represent </a:t>
            </a:r>
            <a:r>
              <a:rPr lang="en-US" b="1" dirty="0"/>
              <a:t>Entities</a:t>
            </a:r>
            <a:r>
              <a:rPr lang="en-US" dirty="0"/>
              <a:t> such as Disease, Phase etc.</a:t>
            </a:r>
          </a:p>
          <a:p>
            <a:pPr marL="628650" lvl="1" indent="-171450">
              <a:buFont typeface="Arial" panose="020B0604020202020204" pitchFamily="34" charset="0"/>
              <a:buChar char="•"/>
            </a:pPr>
            <a:r>
              <a:rPr lang="en-US" dirty="0"/>
              <a:t>The </a:t>
            </a:r>
            <a:r>
              <a:rPr lang="en-US" b="1" dirty="0"/>
              <a:t>Red</a:t>
            </a:r>
            <a:r>
              <a:rPr lang="en-US" dirty="0"/>
              <a:t> colors are for </a:t>
            </a:r>
            <a:r>
              <a:rPr lang="en-US" b="1" dirty="0"/>
              <a:t>Relations</a:t>
            </a:r>
            <a:r>
              <a:rPr lang="en-US" dirty="0"/>
              <a:t> between two </a:t>
            </a:r>
            <a:r>
              <a:rPr lang="en-US" b="1" dirty="0"/>
              <a:t>Entities</a:t>
            </a:r>
            <a:r>
              <a:rPr lang="en-US" dirty="0"/>
              <a:t>.</a:t>
            </a:r>
          </a:p>
          <a:p>
            <a:pPr marL="628650" lvl="1" indent="-171450">
              <a:buFont typeface="Arial" panose="020B0604020202020204" pitchFamily="34" charset="0"/>
              <a:buChar char="•"/>
            </a:pPr>
            <a:r>
              <a:rPr lang="en-US" dirty="0"/>
              <a:t>While the </a:t>
            </a:r>
            <a:r>
              <a:rPr lang="en-US" b="1" dirty="0"/>
              <a:t>Yellow</a:t>
            </a:r>
            <a:r>
              <a:rPr lang="en-US" dirty="0"/>
              <a:t> ones are </a:t>
            </a:r>
            <a:r>
              <a:rPr lang="en-US" b="1" dirty="0"/>
              <a:t>Relation</a:t>
            </a:r>
            <a:r>
              <a:rPr lang="en-US" dirty="0"/>
              <a:t> between </a:t>
            </a:r>
            <a:r>
              <a:rPr lang="en-US" b="1" dirty="0"/>
              <a:t>Entities</a:t>
            </a:r>
            <a:r>
              <a:rPr lang="en-US" dirty="0"/>
              <a:t> and </a:t>
            </a:r>
            <a:r>
              <a:rPr lang="en-US" b="1" dirty="0"/>
              <a:t>Attributes</a:t>
            </a:r>
            <a:r>
              <a:rPr lang="en-US" dirty="0"/>
              <a:t>.</a:t>
            </a:r>
          </a:p>
          <a:p>
            <a:pPr marL="628650" lvl="1" indent="-171450">
              <a:buFont typeface="Arial" panose="020B0604020202020204" pitchFamily="34" charset="0"/>
              <a:buChar char="•"/>
            </a:pPr>
            <a:r>
              <a:rPr lang="en-US" dirty="0"/>
              <a:t>Whereas the </a:t>
            </a:r>
            <a:r>
              <a:rPr lang="en-US" b="1" dirty="0"/>
              <a:t>Attributes</a:t>
            </a:r>
            <a:r>
              <a:rPr lang="en-US" dirty="0"/>
              <a:t> are in </a:t>
            </a:r>
            <a:r>
              <a:rPr lang="en-US" b="1" dirty="0"/>
              <a:t>White</a:t>
            </a:r>
            <a:r>
              <a:rPr lang="en-US" dirty="0"/>
              <a:t> having a </a:t>
            </a:r>
            <a:r>
              <a:rPr lang="en-US" b="1" dirty="0"/>
              <a:t>Placeholder</a:t>
            </a:r>
            <a:r>
              <a:rPr lang="en-US" dirty="0"/>
              <a:t> for the </a:t>
            </a:r>
            <a:r>
              <a:rPr lang="en-US" b="1" dirty="0"/>
              <a:t>Instances</a:t>
            </a:r>
            <a:r>
              <a:rPr lang="en-US" dirty="0"/>
              <a:t> to fill them with.</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Next, we will try to fill the </a:t>
            </a:r>
            <a:r>
              <a:rPr lang="en-US" b="1" dirty="0"/>
              <a:t>Placeholders</a:t>
            </a:r>
            <a:r>
              <a:rPr lang="en-US" dirty="0"/>
              <a:t> in the Templates with the </a:t>
            </a:r>
            <a:r>
              <a:rPr lang="en-US" b="1" dirty="0"/>
              <a:t>Instances</a:t>
            </a:r>
            <a:r>
              <a:rPr lang="en-US" dirty="0"/>
              <a:t> from the </a:t>
            </a:r>
            <a:r>
              <a:rPr lang="en-US" b="1" dirty="0"/>
              <a:t>Structured Sources</a:t>
            </a:r>
            <a:r>
              <a:rPr lang="en-US" dirty="0"/>
              <a:t>.</a:t>
            </a:r>
          </a:p>
          <a:p>
            <a:pPr marL="171450" lvl="0" indent="-171450">
              <a:buFont typeface="Arial" panose="020B0604020202020204" pitchFamily="34" charset="0"/>
              <a:buChar char="•"/>
            </a:pPr>
            <a:r>
              <a:rPr lang="en-US" dirty="0"/>
              <a:t>This in turn will produce the </a:t>
            </a:r>
            <a:r>
              <a:rPr lang="en-US" b="1" dirty="0"/>
              <a:t>Synthetic Seeds</a:t>
            </a:r>
            <a:r>
              <a:rPr lang="en-US" dirty="0"/>
              <a:t>.</a:t>
            </a:r>
          </a:p>
          <a:p>
            <a:pPr marL="171450" lvl="0" indent="-171450">
              <a:buFont typeface="Arial" panose="020B0604020202020204" pitchFamily="34" charset="0"/>
              <a:buChar char="•"/>
            </a:pPr>
            <a:r>
              <a:rPr lang="en-US" dirty="0"/>
              <a:t>Note that, we want the Synthetic seed to act as a </a:t>
            </a:r>
            <a:r>
              <a:rPr lang="en-US" b="1" dirty="0"/>
              <a:t>catalyst</a:t>
            </a:r>
            <a:r>
              <a:rPr lang="en-US" dirty="0"/>
              <a:t> for the </a:t>
            </a:r>
            <a:r>
              <a:rPr lang="en-US" b="1" dirty="0"/>
              <a:t>next phase </a:t>
            </a:r>
            <a:r>
              <a:rPr lang="en-US" dirty="0"/>
              <a:t>where we want to </a:t>
            </a:r>
            <a:r>
              <a:rPr lang="en-US" b="1" dirty="0"/>
              <a:t>semi-automatically Annotate </a:t>
            </a:r>
            <a:r>
              <a:rPr lang="en-US" dirty="0"/>
              <a:t>some real texts.</a:t>
            </a:r>
          </a:p>
          <a:p>
            <a:pPr marL="171450" lvl="0" indent="-171450">
              <a:buFont typeface="Arial" panose="020B0604020202020204" pitchFamily="34" charset="0"/>
              <a:buChar char="•"/>
            </a:pPr>
            <a:r>
              <a:rPr lang="en-US" dirty="0"/>
              <a:t>Thus, we most probably need to </a:t>
            </a:r>
            <a:r>
              <a:rPr lang="en-US" b="1" dirty="0"/>
              <a:t>re-phrase</a:t>
            </a:r>
            <a:r>
              <a:rPr lang="en-US" dirty="0"/>
              <a:t> the Synthetic Seeds into something that is at least </a:t>
            </a:r>
            <a:r>
              <a:rPr lang="en-US" b="1" dirty="0"/>
              <a:t>Coherent</a:t>
            </a:r>
            <a:r>
              <a:rPr lang="en-US" dirty="0"/>
              <a:t> and can act like </a:t>
            </a:r>
            <a:r>
              <a:rPr lang="en-US" b="1" dirty="0"/>
              <a:t>Semi-structured texts </a:t>
            </a:r>
            <a:r>
              <a:rPr lang="en-US" dirty="0"/>
              <a:t>instead of this simplified assumption.</a:t>
            </a:r>
          </a:p>
          <a:p>
            <a:pPr marL="171450" lvl="0" indent="-171450">
              <a:buFont typeface="Arial" panose="020B0604020202020204" pitchFamily="34" charset="0"/>
              <a:buChar char="•"/>
            </a:pPr>
            <a:r>
              <a:rPr lang="en-US" dirty="0"/>
              <a:t>This is indeed one of the </a:t>
            </a:r>
            <a:r>
              <a:rPr lang="en-US" b="1" dirty="0"/>
              <a:t>big challenges </a:t>
            </a:r>
            <a:r>
              <a:rPr lang="en-US" dirty="0"/>
              <a:t>during the first 3 phases.</a:t>
            </a:r>
          </a:p>
        </p:txBody>
      </p:sp>
      <p:sp>
        <p:nvSpPr>
          <p:cNvPr id="4" name="Slide Number Placeholder 3"/>
          <p:cNvSpPr>
            <a:spLocks noGrp="1"/>
          </p:cNvSpPr>
          <p:nvPr>
            <p:ph type="sldNum" sz="quarter" idx="5"/>
          </p:nvPr>
        </p:nvSpPr>
        <p:spPr/>
        <p:txBody>
          <a:bodyPr/>
          <a:lstStyle/>
          <a:p>
            <a:fld id="{EDC0B25F-833F-4F4B-ADD0-131146B5F8DA}" type="slidenum">
              <a:rPr lang="LID4096" smtClean="0"/>
              <a:t>20</a:t>
            </a:fld>
            <a:endParaRPr lang="LID4096"/>
          </a:p>
        </p:txBody>
      </p:sp>
    </p:spTree>
    <p:extLst>
      <p:ext uri="{BB962C8B-B14F-4D97-AF65-F5344CB8AC3E}">
        <p14:creationId xmlns:p14="http://schemas.microsoft.com/office/powerpoint/2010/main" val="119749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Throughout my Presentation, I will </a:t>
            </a:r>
            <a:r>
              <a:rPr lang="en-US" b="1" dirty="0"/>
              <a:t>concentrate</a:t>
            </a:r>
            <a:r>
              <a:rPr lang="en-US" dirty="0"/>
              <a:t> on these </a:t>
            </a:r>
            <a:r>
              <a:rPr lang="en-US" b="1" dirty="0"/>
              <a:t>topics</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 will start by revealing what </a:t>
            </a:r>
            <a:r>
              <a:rPr lang="en-US" b="1" dirty="0"/>
              <a:t>Motivated</a:t>
            </a:r>
            <a:r>
              <a:rPr lang="en-US" dirty="0"/>
              <a:t> us to do what we are trying to achieve.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our </a:t>
            </a:r>
            <a:r>
              <a:rPr lang="en-US" b="1" dirty="0"/>
              <a:t>Objectives</a:t>
            </a:r>
            <a:r>
              <a:rPr lang="en-US" dirty="0"/>
              <a:t> and Sub-Objectives are.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later on, I will go into details of One of the Sub-Objectives– </a:t>
            </a:r>
          </a:p>
          <a:p>
            <a:pPr marL="628650" lvl="1" indent="-171450">
              <a:buFont typeface="Arial" panose="020B0604020202020204" pitchFamily="34" charset="0"/>
              <a:buChar char="•"/>
            </a:pPr>
            <a:r>
              <a:rPr lang="en-US" dirty="0"/>
              <a:t>and the </a:t>
            </a:r>
            <a:r>
              <a:rPr lang="en-US" b="1" dirty="0"/>
              <a:t>Challenges</a:t>
            </a:r>
            <a:r>
              <a:rPr lang="en-US" dirty="0"/>
              <a:t> associated with it.</a:t>
            </a:r>
          </a:p>
        </p:txBody>
      </p:sp>
      <p:sp>
        <p:nvSpPr>
          <p:cNvPr id="4" name="Slide Number Placeholder 3"/>
          <p:cNvSpPr>
            <a:spLocks noGrp="1"/>
          </p:cNvSpPr>
          <p:nvPr>
            <p:ph type="sldNum" sz="quarter" idx="5"/>
          </p:nvPr>
        </p:nvSpPr>
        <p:spPr/>
        <p:txBody>
          <a:bodyPr/>
          <a:lstStyle/>
          <a:p>
            <a:fld id="{EDC0B25F-833F-4F4B-ADD0-131146B5F8DA}" type="slidenum">
              <a:rPr lang="LID4096" smtClean="0"/>
              <a:t>2</a:t>
            </a:fld>
            <a:endParaRPr lang="LID4096"/>
          </a:p>
        </p:txBody>
      </p:sp>
    </p:spTree>
    <p:extLst>
      <p:ext uri="{BB962C8B-B14F-4D97-AF65-F5344CB8AC3E}">
        <p14:creationId xmlns:p14="http://schemas.microsoft.com/office/powerpoint/2010/main" val="3973877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Consider these </a:t>
            </a:r>
            <a:r>
              <a:rPr lang="en-US" b="1" dirty="0"/>
              <a:t>Sample Structured Data Sources </a:t>
            </a:r>
            <a:r>
              <a:rPr lang="en-US" b="0" dirty="0"/>
              <a:t>that I showed previously. </a:t>
            </a:r>
            <a:r>
              <a:rPr lang="en-US" b="1" dirty="0"/>
              <a:t>(NEXT)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Let’s see how we can use the </a:t>
            </a:r>
            <a:r>
              <a:rPr lang="en-US" b="1" dirty="0"/>
              <a:t>Instances</a:t>
            </a:r>
            <a:r>
              <a:rPr lang="en-US" b="0" dirty="0"/>
              <a:t> from these Sources to </a:t>
            </a:r>
            <a:r>
              <a:rPr lang="en-US" b="1" dirty="0"/>
              <a:t>Populate</a:t>
            </a:r>
            <a:r>
              <a:rPr lang="en-US" b="0" dirty="0"/>
              <a:t> a </a:t>
            </a:r>
            <a:r>
              <a:rPr lang="en-US" b="1" dirty="0"/>
              <a:t>Template</a:t>
            </a:r>
            <a:r>
              <a:rPr lang="en-US" b="0" dirty="0"/>
              <a: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This is an extended template in which we instantiate the:</a:t>
            </a:r>
          </a:p>
          <a:p>
            <a:pPr marL="628650" lvl="1" indent="-171450">
              <a:buFont typeface="Arial" panose="020B0604020202020204" pitchFamily="34" charset="0"/>
              <a:buChar char="•"/>
            </a:pPr>
            <a:r>
              <a:rPr lang="en-US" b="1" dirty="0"/>
              <a:t>Disease</a:t>
            </a:r>
            <a:r>
              <a:rPr lang="en-US" b="0" dirty="0"/>
              <a:t> name and the Phase Name from the </a:t>
            </a:r>
            <a:r>
              <a:rPr lang="en-US" b="1" dirty="0"/>
              <a:t>Relational Database</a:t>
            </a:r>
            <a:r>
              <a:rPr lang="en-US" b="0" dirty="0"/>
              <a:t>.</a:t>
            </a:r>
          </a:p>
          <a:p>
            <a:pPr marL="628650" lvl="1" indent="-171450">
              <a:buFont typeface="Arial" panose="020B0604020202020204" pitchFamily="34" charset="0"/>
              <a:buChar char="•"/>
            </a:pPr>
            <a:r>
              <a:rPr lang="en-US" b="0" dirty="0"/>
              <a:t>The </a:t>
            </a:r>
            <a:r>
              <a:rPr lang="en-US" b="1" dirty="0"/>
              <a:t>Duration</a:t>
            </a:r>
            <a:r>
              <a:rPr lang="en-US" b="0" dirty="0"/>
              <a:t> of the Phase as well as the </a:t>
            </a:r>
            <a:r>
              <a:rPr lang="en-US" b="1" dirty="0"/>
              <a:t>Units</a:t>
            </a:r>
            <a:r>
              <a:rPr lang="en-US" b="0" dirty="0"/>
              <a:t> from the </a:t>
            </a:r>
            <a:r>
              <a:rPr lang="en-US" b="1" dirty="0"/>
              <a:t>JSON</a:t>
            </a:r>
            <a:r>
              <a:rPr lang="en-US" b="0" dirty="0"/>
              <a:t> file.</a:t>
            </a:r>
          </a:p>
          <a:p>
            <a:pPr marL="628650" lvl="1" indent="-171450">
              <a:buFont typeface="Arial" panose="020B0604020202020204" pitchFamily="34" charset="0"/>
              <a:buChar char="•"/>
            </a:pPr>
            <a:r>
              <a:rPr lang="en-US" b="0" dirty="0"/>
              <a:t>And the Attributes of </a:t>
            </a:r>
            <a:r>
              <a:rPr lang="en-US" b="1" dirty="0"/>
              <a:t>Risk Factor </a:t>
            </a:r>
            <a:r>
              <a:rPr lang="en-US" b="0" dirty="0"/>
              <a:t>entity is populated from the </a:t>
            </a:r>
            <a:r>
              <a:rPr lang="en-US" b="1" dirty="0"/>
              <a:t>CSV file</a:t>
            </a:r>
            <a:r>
              <a:rPr lang="en-US" b="0" dirty="0"/>
              <a:t>.</a:t>
            </a:r>
            <a:endParaRPr lang="en-US" b="1" dirty="0"/>
          </a:p>
        </p:txBody>
      </p:sp>
      <p:sp>
        <p:nvSpPr>
          <p:cNvPr id="4" name="Slide Number Placeholder 3"/>
          <p:cNvSpPr>
            <a:spLocks noGrp="1"/>
          </p:cNvSpPr>
          <p:nvPr>
            <p:ph type="sldNum" sz="quarter" idx="5"/>
          </p:nvPr>
        </p:nvSpPr>
        <p:spPr/>
        <p:txBody>
          <a:bodyPr/>
          <a:lstStyle/>
          <a:p>
            <a:fld id="{EDC0B25F-833F-4F4B-ADD0-131146B5F8DA}" type="slidenum">
              <a:rPr lang="LID4096" smtClean="0"/>
              <a:t>21</a:t>
            </a:fld>
            <a:endParaRPr lang="LID4096"/>
          </a:p>
        </p:txBody>
      </p:sp>
    </p:spTree>
    <p:extLst>
      <p:ext uri="{BB962C8B-B14F-4D97-AF65-F5344CB8AC3E}">
        <p14:creationId xmlns:p14="http://schemas.microsoft.com/office/powerpoint/2010/main" val="2709739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are the </a:t>
            </a:r>
            <a:r>
              <a:rPr lang="en-US" b="1" dirty="0"/>
              <a:t>challenges</a:t>
            </a:r>
            <a:r>
              <a:rPr lang="en-US" dirty="0"/>
              <a:t> for this Phase (shown in the slides).</a:t>
            </a:r>
          </a:p>
          <a:p>
            <a:pPr marL="628650" lvl="1" indent="-171450">
              <a:buFont typeface="Arial" panose="020B0604020202020204" pitchFamily="34" charset="0"/>
              <a:buChar char="•"/>
            </a:pPr>
            <a:r>
              <a:rPr lang="en-US" dirty="0"/>
              <a:t>Combining and forming </a:t>
            </a:r>
            <a:r>
              <a:rPr lang="en-US" b="1" dirty="0"/>
              <a:t>coherent</a:t>
            </a:r>
            <a:r>
              <a:rPr lang="en-US" dirty="0"/>
              <a:t> </a:t>
            </a:r>
            <a:r>
              <a:rPr lang="en-US" b="1" dirty="0"/>
              <a:t>and semantically sound Templates</a:t>
            </a:r>
            <a:r>
              <a:rPr lang="en-US" dirty="0"/>
              <a:t> are the biggest challenge because.</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All possible combination might be </a:t>
            </a:r>
            <a:r>
              <a:rPr lang="en-US" b="1" dirty="0"/>
              <a:t>exhaustive</a:t>
            </a:r>
            <a:r>
              <a:rPr lang="en-US" dirty="0"/>
              <a:t> and </a:t>
            </a:r>
            <a:r>
              <a:rPr lang="en-US" b="1" dirty="0"/>
              <a:t>not useful (NEXT)</a:t>
            </a:r>
            <a:r>
              <a:rPr lang="en-US" dirty="0"/>
              <a:t>.</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All the instances for a given concept might not even be plausible for a given template. So, we need to also consider the context.</a:t>
            </a:r>
          </a:p>
          <a:p>
            <a:pPr marL="457200" lvl="1" indent="0">
              <a:buFont typeface="Arial" panose="020B0604020202020204" pitchFamily="34" charset="0"/>
              <a:buNone/>
            </a:pPr>
            <a:endParaRPr lang="en-US" dirty="0"/>
          </a:p>
          <a:p>
            <a:pPr marL="171450" indent="-171450">
              <a:buFont typeface="Arial" panose="020B0604020202020204" pitchFamily="34" charset="0"/>
              <a:buChar char="•"/>
            </a:pPr>
            <a:r>
              <a:rPr lang="en-US" b="1" dirty="0"/>
              <a:t>(NEXT)</a:t>
            </a:r>
            <a:r>
              <a:rPr lang="en-US" dirty="0"/>
              <a:t> So, this is </a:t>
            </a:r>
            <a:r>
              <a:rPr lang="en-US" b="1" dirty="0"/>
              <a:t>another</a:t>
            </a:r>
            <a:r>
              <a:rPr lang="en-US" dirty="0"/>
              <a:t> </a:t>
            </a:r>
            <a:r>
              <a:rPr lang="en-US" b="1" dirty="0"/>
              <a:t>plausible case </a:t>
            </a:r>
            <a:r>
              <a:rPr lang="en-US" b="0" dirty="0"/>
              <a:t>have the </a:t>
            </a:r>
            <a:r>
              <a:rPr lang="en-US" b="1" dirty="0"/>
              <a:t>same template </a:t>
            </a:r>
            <a:r>
              <a:rPr lang="en-US" b="0" dirty="0"/>
              <a:t>as before but instantiated with different values.</a:t>
            </a:r>
            <a:endParaRPr lang="en-US" b="1" dirty="0"/>
          </a:p>
          <a:p>
            <a:pPr marL="171450" indent="-171450">
              <a:buFont typeface="Arial" panose="020B0604020202020204" pitchFamily="34" charset="0"/>
              <a:buChar char="•"/>
            </a:pPr>
            <a:r>
              <a:rPr lang="en-US" dirty="0"/>
              <a:t>And there could be many more challenges…</a:t>
            </a:r>
          </a:p>
        </p:txBody>
      </p:sp>
      <p:sp>
        <p:nvSpPr>
          <p:cNvPr id="4" name="Slide Number Placeholder 3"/>
          <p:cNvSpPr>
            <a:spLocks noGrp="1"/>
          </p:cNvSpPr>
          <p:nvPr>
            <p:ph type="sldNum" sz="quarter" idx="5"/>
          </p:nvPr>
        </p:nvSpPr>
        <p:spPr/>
        <p:txBody>
          <a:bodyPr/>
          <a:lstStyle/>
          <a:p>
            <a:fld id="{EDC0B25F-833F-4F4B-ADD0-131146B5F8DA}" type="slidenum">
              <a:rPr lang="LID4096" smtClean="0"/>
              <a:t>22</a:t>
            </a:fld>
            <a:endParaRPr lang="LID4096"/>
          </a:p>
        </p:txBody>
      </p:sp>
    </p:spTree>
    <p:extLst>
      <p:ext uri="{BB962C8B-B14F-4D97-AF65-F5344CB8AC3E}">
        <p14:creationId xmlns:p14="http://schemas.microsoft.com/office/powerpoint/2010/main" val="472519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[NEXT] Phase-3</a:t>
            </a:r>
            <a:r>
              <a:rPr lang="en-US" dirty="0"/>
              <a:t> consists of semi-automatically </a:t>
            </a:r>
            <a:r>
              <a:rPr lang="en-US" b="1" dirty="0"/>
              <a:t>Annotating</a:t>
            </a:r>
            <a:r>
              <a:rPr lang="en-US" dirty="0"/>
              <a:t> a real-world Text </a:t>
            </a:r>
            <a:r>
              <a:rPr lang="en-US" b="1" dirty="0"/>
              <a:t>Dataset</a:t>
            </a:r>
            <a:r>
              <a:rPr lang="en-US" dirty="0"/>
              <a:t> using which we will be able to </a:t>
            </a:r>
            <a:r>
              <a:rPr lang="en-US" b="1" dirty="0"/>
              <a:t>Train</a:t>
            </a:r>
            <a:r>
              <a:rPr lang="en-US" dirty="0"/>
              <a:t> our </a:t>
            </a:r>
            <a:r>
              <a:rPr lang="en-US" b="1" dirty="0"/>
              <a:t>Model</a:t>
            </a:r>
            <a:r>
              <a:rPr lang="en-US" dirty="0"/>
              <a:t> </a:t>
            </a:r>
            <a:r>
              <a:rPr lang="en-US" b="0" dirty="0"/>
              <a:t>later on </a:t>
            </a:r>
            <a:r>
              <a:rPr lang="en-US" b="1" dirty="0"/>
              <a:t>[NEXT]</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is necessary because, the </a:t>
            </a:r>
            <a:r>
              <a:rPr lang="en-US" b="1" dirty="0"/>
              <a:t>Synthetic Seeds</a:t>
            </a:r>
            <a:r>
              <a:rPr lang="en-US" dirty="0"/>
              <a:t> are kind of </a:t>
            </a:r>
            <a:r>
              <a:rPr lang="en-US" b="1" dirty="0"/>
              <a:t>artificial</a:t>
            </a:r>
            <a:r>
              <a:rPr lang="en-US" dirty="0"/>
              <a:t> and are NOT representative of the real-world Texts.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During this phase, we have to rely heavily on </a:t>
            </a:r>
            <a:r>
              <a:rPr lang="en-US" b="1" dirty="0"/>
              <a:t>Natural Language Processing </a:t>
            </a:r>
            <a:r>
              <a:rPr lang="en-US" dirty="0"/>
              <a:t>and </a:t>
            </a:r>
            <a:r>
              <a:rPr lang="en-US" b="1" dirty="0"/>
              <a:t>Information Extraction </a:t>
            </a:r>
            <a:r>
              <a:rPr lang="en-US" dirty="0"/>
              <a:t>techniques.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DC0B25F-833F-4F4B-ADD0-131146B5F8DA}" type="slidenum">
              <a:rPr lang="LID4096" smtClean="0"/>
              <a:t>23</a:t>
            </a:fld>
            <a:endParaRPr lang="LID4096"/>
          </a:p>
        </p:txBody>
      </p:sp>
    </p:spTree>
    <p:extLst>
      <p:ext uri="{BB962C8B-B14F-4D97-AF65-F5344CB8AC3E}">
        <p14:creationId xmlns:p14="http://schemas.microsoft.com/office/powerpoint/2010/main" val="2656401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a snippet of a real-world text </a:t>
            </a:r>
            <a:r>
              <a:rPr lang="en-US" b="1" dirty="0"/>
              <a:t>(NEXT)</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After this Phase, we would expect to have </a:t>
            </a:r>
            <a:r>
              <a:rPr lang="en-US" b="1" dirty="0"/>
              <a:t>Annotated</a:t>
            </a:r>
            <a:r>
              <a:rPr lang="en-US" dirty="0"/>
              <a:t> the Text with the </a:t>
            </a:r>
            <a:r>
              <a:rPr lang="en-US" b="1" dirty="0"/>
              <a:t>Concept Tags</a:t>
            </a:r>
            <a:r>
              <a:rPr lang="en-US" b="0" dirty="0"/>
              <a:t>, that might look somewhat like this.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Again, this is just to </a:t>
            </a:r>
            <a:r>
              <a:rPr lang="en-US" b="1" dirty="0"/>
              <a:t>exemplify</a:t>
            </a:r>
            <a:r>
              <a:rPr lang="en-US" b="0" dirty="0"/>
              <a:t> the idea. The real implementation might be something different.</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 might also be a good idea to store these </a:t>
            </a:r>
            <a:r>
              <a:rPr lang="en-US" b="1" dirty="0"/>
              <a:t>Concept – Instance pairs </a:t>
            </a:r>
            <a:r>
              <a:rPr lang="en-US" dirty="0"/>
              <a:t>for further use.</a:t>
            </a:r>
            <a:endParaRPr lang="LID4096" dirty="0"/>
          </a:p>
        </p:txBody>
      </p:sp>
      <p:sp>
        <p:nvSpPr>
          <p:cNvPr id="4" name="Slide Number Placeholder 3"/>
          <p:cNvSpPr>
            <a:spLocks noGrp="1"/>
          </p:cNvSpPr>
          <p:nvPr>
            <p:ph type="sldNum" sz="quarter" idx="5"/>
          </p:nvPr>
        </p:nvSpPr>
        <p:spPr/>
        <p:txBody>
          <a:bodyPr/>
          <a:lstStyle/>
          <a:p>
            <a:fld id="{EDC0B25F-833F-4F4B-ADD0-131146B5F8DA}" type="slidenum">
              <a:rPr lang="LID4096" smtClean="0"/>
              <a:t>24</a:t>
            </a:fld>
            <a:endParaRPr lang="LID4096"/>
          </a:p>
        </p:txBody>
      </p:sp>
    </p:spTree>
    <p:extLst>
      <p:ext uri="{BB962C8B-B14F-4D97-AF65-F5344CB8AC3E}">
        <p14:creationId xmlns:p14="http://schemas.microsoft.com/office/powerpoint/2010/main" val="3741527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are some of the Challenges in this Phase among many…</a:t>
            </a:r>
          </a:p>
        </p:txBody>
      </p:sp>
      <p:sp>
        <p:nvSpPr>
          <p:cNvPr id="4" name="Slide Number Placeholder 3"/>
          <p:cNvSpPr>
            <a:spLocks noGrp="1"/>
          </p:cNvSpPr>
          <p:nvPr>
            <p:ph type="sldNum" sz="quarter" idx="5"/>
          </p:nvPr>
        </p:nvSpPr>
        <p:spPr/>
        <p:txBody>
          <a:bodyPr/>
          <a:lstStyle/>
          <a:p>
            <a:fld id="{EDC0B25F-833F-4F4B-ADD0-131146B5F8DA}" type="slidenum">
              <a:rPr lang="LID4096" smtClean="0"/>
              <a:t>25</a:t>
            </a:fld>
            <a:endParaRPr lang="LID4096"/>
          </a:p>
        </p:txBody>
      </p:sp>
    </p:spTree>
    <p:extLst>
      <p:ext uri="{BB962C8B-B14F-4D97-AF65-F5344CB8AC3E}">
        <p14:creationId xmlns:p14="http://schemas.microsoft.com/office/powerpoint/2010/main" val="538036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this phase, we would like to Train a Machine Learning Model with the Annotated Data from the previous Phase.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State-of-the-art works mostly uses </a:t>
            </a:r>
            <a:r>
              <a:rPr lang="en-US" b="1" dirty="0"/>
              <a:t>Pretrained Language models </a:t>
            </a:r>
            <a:r>
              <a:rPr lang="en-US" dirty="0"/>
              <a:t>such as </a:t>
            </a:r>
            <a:r>
              <a:rPr lang="en-US" b="1" dirty="0"/>
              <a:t>BERT</a:t>
            </a:r>
            <a:r>
              <a:rPr lang="en-US" dirty="0"/>
              <a:t> variants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a:t>
            </a:r>
            <a:r>
              <a:rPr lang="en-US" b="1" dirty="0"/>
              <a:t>fine-tune </a:t>
            </a:r>
            <a:r>
              <a:rPr lang="en-US" dirty="0"/>
              <a:t>them with domain specific dataset.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plan to use our small Annotated dataset for this purpose.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finally, we want to use that model to </a:t>
            </a:r>
            <a:r>
              <a:rPr lang="en-US" b="1" dirty="0"/>
              <a:t>Tag Completely New Texts </a:t>
            </a:r>
            <a:r>
              <a:rPr lang="en-US" dirty="0"/>
              <a:t>with Concepts.</a:t>
            </a:r>
          </a:p>
        </p:txBody>
      </p:sp>
      <p:sp>
        <p:nvSpPr>
          <p:cNvPr id="4" name="Slide Number Placeholder 3"/>
          <p:cNvSpPr>
            <a:spLocks noGrp="1"/>
          </p:cNvSpPr>
          <p:nvPr>
            <p:ph type="sldNum" sz="quarter" idx="5"/>
          </p:nvPr>
        </p:nvSpPr>
        <p:spPr/>
        <p:txBody>
          <a:bodyPr/>
          <a:lstStyle/>
          <a:p>
            <a:fld id="{EDC0B25F-833F-4F4B-ADD0-131146B5F8DA}" type="slidenum">
              <a:rPr lang="LID4096" smtClean="0"/>
              <a:t>26</a:t>
            </a:fld>
            <a:endParaRPr lang="LID4096"/>
          </a:p>
        </p:txBody>
      </p:sp>
    </p:spTree>
    <p:extLst>
      <p:ext uri="{BB962C8B-B14F-4D97-AF65-F5344CB8AC3E}">
        <p14:creationId xmlns:p14="http://schemas.microsoft.com/office/powerpoint/2010/main" val="2306479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This is a typical example of </a:t>
            </a:r>
            <a:r>
              <a:rPr lang="en-US" b="1" dirty="0"/>
              <a:t>Masked Word Prediction</a:t>
            </a:r>
            <a:r>
              <a:rPr lang="en-US" b="0" dirty="0"/>
              <a:t> using a Language Model.</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dirty="0"/>
              <a:t>Given a </a:t>
            </a:r>
            <a:r>
              <a:rPr lang="en-US" b="1" dirty="0"/>
              <a:t>Word </a:t>
            </a:r>
            <a:r>
              <a:rPr lang="en-US" dirty="0"/>
              <a:t>the model would predict the </a:t>
            </a:r>
            <a:r>
              <a:rPr lang="en-US" b="1" dirty="0"/>
              <a:t>Next</a:t>
            </a:r>
            <a:r>
              <a:rPr lang="en-US" b="0" dirty="0"/>
              <a:t> or </a:t>
            </a:r>
            <a:r>
              <a:rPr lang="en-US" b="1" dirty="0"/>
              <a:t>Previous Word (NEXT)</a:t>
            </a:r>
            <a:r>
              <a:rPr lang="en-US" b="0" dirty="0"/>
              <a: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And it is also possible to extend this into </a:t>
            </a:r>
            <a:r>
              <a:rPr lang="en-US" b="1" dirty="0"/>
              <a:t>Phrases</a:t>
            </a:r>
            <a:r>
              <a:rPr lang="en-US" b="0" dirty="0"/>
              <a:t> or even </a:t>
            </a:r>
            <a:r>
              <a:rPr lang="en-US" b="1" dirty="0"/>
              <a:t>Sentence-Level Prediction Task</a:t>
            </a:r>
            <a:r>
              <a:rPr lang="en-US" b="0" dirty="0"/>
              <a:t>.</a:t>
            </a:r>
            <a:endParaRPr lang="LID4096" b="0" dirty="0"/>
          </a:p>
        </p:txBody>
      </p:sp>
      <p:sp>
        <p:nvSpPr>
          <p:cNvPr id="4" name="Slide Number Placeholder 3"/>
          <p:cNvSpPr>
            <a:spLocks noGrp="1"/>
          </p:cNvSpPr>
          <p:nvPr>
            <p:ph type="sldNum" sz="quarter" idx="5"/>
          </p:nvPr>
        </p:nvSpPr>
        <p:spPr/>
        <p:txBody>
          <a:bodyPr/>
          <a:lstStyle/>
          <a:p>
            <a:fld id="{EDC0B25F-833F-4F4B-ADD0-131146B5F8DA}" type="slidenum">
              <a:rPr lang="LID4096" smtClean="0"/>
              <a:t>27</a:t>
            </a:fld>
            <a:endParaRPr lang="LID4096"/>
          </a:p>
        </p:txBody>
      </p:sp>
    </p:spTree>
    <p:extLst>
      <p:ext uri="{BB962C8B-B14F-4D97-AF65-F5344CB8AC3E}">
        <p14:creationId xmlns:p14="http://schemas.microsoft.com/office/powerpoint/2010/main" val="3724112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following the similar principle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After the training is done, we might expect our Language Model to see the </a:t>
            </a:r>
            <a:r>
              <a:rPr lang="en-US" b="1" dirty="0"/>
              <a:t>New Texts </a:t>
            </a:r>
            <a:r>
              <a:rPr lang="en-US" dirty="0"/>
              <a:t>like this </a:t>
            </a:r>
            <a:r>
              <a:rPr lang="en-US" b="1" dirty="0"/>
              <a:t>(NEXT)</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So, </a:t>
            </a:r>
            <a:r>
              <a:rPr lang="en-US" b="0" dirty="0"/>
              <a:t>instead of Next or Previous Words,</a:t>
            </a:r>
            <a:r>
              <a:rPr lang="en-US" b="1" dirty="0"/>
              <a:t> </a:t>
            </a:r>
            <a:r>
              <a:rPr lang="en-US" dirty="0"/>
              <a:t>our model would predict the </a:t>
            </a:r>
            <a:r>
              <a:rPr lang="en-US" b="1" dirty="0"/>
              <a:t>Concept Tags</a:t>
            </a:r>
            <a:r>
              <a:rPr lang="en-US" b="0" dirty="0"/>
              <a:t>.</a:t>
            </a:r>
            <a:endParaRPr lang="LID4096" b="1" dirty="0"/>
          </a:p>
        </p:txBody>
      </p:sp>
      <p:sp>
        <p:nvSpPr>
          <p:cNvPr id="4" name="Slide Number Placeholder 3"/>
          <p:cNvSpPr>
            <a:spLocks noGrp="1"/>
          </p:cNvSpPr>
          <p:nvPr>
            <p:ph type="sldNum" sz="quarter" idx="5"/>
          </p:nvPr>
        </p:nvSpPr>
        <p:spPr/>
        <p:txBody>
          <a:bodyPr/>
          <a:lstStyle/>
          <a:p>
            <a:fld id="{EDC0B25F-833F-4F4B-ADD0-131146B5F8DA}" type="slidenum">
              <a:rPr lang="LID4096" smtClean="0"/>
              <a:t>28</a:t>
            </a:fld>
            <a:endParaRPr lang="LID4096"/>
          </a:p>
        </p:txBody>
      </p:sp>
    </p:spTree>
    <p:extLst>
      <p:ext uri="{BB962C8B-B14F-4D97-AF65-F5344CB8AC3E}">
        <p14:creationId xmlns:p14="http://schemas.microsoft.com/office/powerpoint/2010/main" val="3493435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there could be many more challenges…</a:t>
            </a:r>
          </a:p>
        </p:txBody>
      </p:sp>
      <p:sp>
        <p:nvSpPr>
          <p:cNvPr id="4" name="Slide Number Placeholder 3"/>
          <p:cNvSpPr>
            <a:spLocks noGrp="1"/>
          </p:cNvSpPr>
          <p:nvPr>
            <p:ph type="sldNum" sz="quarter" idx="5"/>
          </p:nvPr>
        </p:nvSpPr>
        <p:spPr/>
        <p:txBody>
          <a:bodyPr/>
          <a:lstStyle/>
          <a:p>
            <a:fld id="{EDC0B25F-833F-4F4B-ADD0-131146B5F8DA}" type="slidenum">
              <a:rPr lang="LID4096" smtClean="0"/>
              <a:t>29</a:t>
            </a:fld>
            <a:endParaRPr lang="LID4096"/>
          </a:p>
        </p:txBody>
      </p:sp>
    </p:spTree>
    <p:extLst>
      <p:ext uri="{BB962C8B-B14F-4D97-AF65-F5344CB8AC3E}">
        <p14:creationId xmlns:p14="http://schemas.microsoft.com/office/powerpoint/2010/main" val="1218059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DC0B25F-833F-4F4B-ADD0-131146B5F8DA}" type="slidenum">
              <a:rPr lang="LID4096" smtClean="0"/>
              <a:t>30</a:t>
            </a:fld>
            <a:endParaRPr lang="LID4096"/>
          </a:p>
        </p:txBody>
      </p:sp>
    </p:spTree>
    <p:extLst>
      <p:ext uri="{BB962C8B-B14F-4D97-AF65-F5344CB8AC3E}">
        <p14:creationId xmlns:p14="http://schemas.microsoft.com/office/powerpoint/2010/main" val="4078818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all know, </a:t>
            </a:r>
            <a:r>
              <a:rPr lang="en-US" b="1" dirty="0"/>
              <a:t>Information</a:t>
            </a:r>
            <a:r>
              <a:rPr lang="en-US" dirty="0"/>
              <a:t> is </a:t>
            </a:r>
            <a:r>
              <a:rPr lang="en-US" b="1" dirty="0"/>
              <a:t>Data</a:t>
            </a:r>
            <a:r>
              <a:rPr lang="en-US" dirty="0"/>
              <a:t> when added with </a:t>
            </a:r>
            <a:r>
              <a:rPr lang="en-US" b="1" dirty="0"/>
              <a:t>Meaning</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But </a:t>
            </a:r>
            <a:r>
              <a:rPr lang="en-US" b="1" dirty="0"/>
              <a:t>what</a:t>
            </a:r>
            <a:r>
              <a:rPr lang="en-US" dirty="0"/>
              <a:t> exactly is </a:t>
            </a:r>
            <a:r>
              <a:rPr lang="en-US" b="1" dirty="0"/>
              <a:t>Meaning</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Meaning is to </a:t>
            </a:r>
            <a:r>
              <a:rPr lang="en-US" b="1" dirty="0"/>
              <a:t>Understand</a:t>
            </a:r>
            <a:r>
              <a:rPr lang="en-US" dirty="0"/>
              <a:t> something with the help of it’s </a:t>
            </a:r>
            <a:r>
              <a:rPr lang="en-US" b="1" dirty="0"/>
              <a:t>Context</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Thus, </a:t>
            </a:r>
            <a:r>
              <a:rPr lang="en-US" b="1" dirty="0"/>
              <a:t>adding</a:t>
            </a:r>
            <a:r>
              <a:rPr lang="en-US" dirty="0"/>
              <a:t> </a:t>
            </a:r>
            <a:r>
              <a:rPr lang="en-US" b="1" dirty="0"/>
              <a:t>Context</a:t>
            </a:r>
            <a:r>
              <a:rPr lang="en-US" dirty="0"/>
              <a:t> to a Data can help us Understand it better.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is exactly what </a:t>
            </a:r>
            <a:r>
              <a:rPr lang="en-US" b="1" dirty="0"/>
              <a:t>Conceptualization</a:t>
            </a:r>
            <a:r>
              <a:rPr lang="en-US" dirty="0"/>
              <a:t> is…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 create a </a:t>
            </a:r>
            <a:r>
              <a:rPr lang="en-US" b="1" dirty="0"/>
              <a:t>mind-map</a:t>
            </a:r>
            <a:r>
              <a:rPr lang="en-US" dirty="0"/>
              <a:t> or a </a:t>
            </a:r>
            <a:r>
              <a:rPr lang="en-US" b="1" dirty="0"/>
              <a:t>link</a:t>
            </a:r>
            <a:r>
              <a:rPr lang="en-US" dirty="0"/>
              <a:t> to something that we </a:t>
            </a:r>
            <a:r>
              <a:rPr lang="en-US" b="1" dirty="0"/>
              <a:t>already know</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Thus, if we want a </a:t>
            </a:r>
            <a:r>
              <a:rPr lang="en-US" b="1" dirty="0"/>
              <a:t>Machine</a:t>
            </a:r>
            <a:r>
              <a:rPr lang="en-US" dirty="0"/>
              <a:t> to be able to </a:t>
            </a:r>
            <a:r>
              <a:rPr lang="en-US" b="1" dirty="0"/>
              <a:t>make sense of Data</a:t>
            </a:r>
            <a:r>
              <a:rPr lang="en-US" dirty="0"/>
              <a:t>, we need </a:t>
            </a:r>
            <a:r>
              <a:rPr lang="en-US" b="1" dirty="0"/>
              <a:t>Conceptualization</a:t>
            </a:r>
            <a:r>
              <a:rPr lang="en-US" dirty="0"/>
              <a:t> of those DATA.</a:t>
            </a:r>
            <a:endParaRPr lang="LID4096" dirty="0"/>
          </a:p>
        </p:txBody>
      </p:sp>
      <p:sp>
        <p:nvSpPr>
          <p:cNvPr id="4" name="Slide Number Placeholder 3"/>
          <p:cNvSpPr>
            <a:spLocks noGrp="1"/>
          </p:cNvSpPr>
          <p:nvPr>
            <p:ph type="sldNum" sz="quarter" idx="5"/>
          </p:nvPr>
        </p:nvSpPr>
        <p:spPr/>
        <p:txBody>
          <a:bodyPr/>
          <a:lstStyle/>
          <a:p>
            <a:fld id="{EDC0B25F-833F-4F4B-ADD0-131146B5F8DA}" type="slidenum">
              <a:rPr lang="LID4096" smtClean="0"/>
              <a:t>4</a:t>
            </a:fld>
            <a:endParaRPr lang="LID4096"/>
          </a:p>
        </p:txBody>
      </p:sp>
    </p:spTree>
    <p:extLst>
      <p:ext uri="{BB962C8B-B14F-4D97-AF65-F5344CB8AC3E}">
        <p14:creationId xmlns:p14="http://schemas.microsoft.com/office/powerpoint/2010/main" val="38689610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Note that, since our goal from the beginning was to keep the </a:t>
            </a:r>
            <a:r>
              <a:rPr lang="en-US" b="1" dirty="0"/>
              <a:t>Source As It Is</a:t>
            </a:r>
            <a:r>
              <a:rPr lang="en-US" b="0" dirty="0"/>
              <a: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We have to </a:t>
            </a:r>
            <a:r>
              <a:rPr lang="en-US" b="1" dirty="0"/>
              <a:t>Map</a:t>
            </a:r>
            <a:r>
              <a:rPr lang="en-US" b="0" dirty="0"/>
              <a:t> those </a:t>
            </a:r>
            <a:r>
              <a:rPr lang="en-US" b="1" dirty="0"/>
              <a:t>Contiguous Text Instances </a:t>
            </a:r>
            <a:r>
              <a:rPr lang="en-US" b="0" dirty="0"/>
              <a:t>with the </a:t>
            </a:r>
            <a:r>
              <a:rPr lang="en-US" b="1" dirty="0"/>
              <a:t>Concepts</a:t>
            </a:r>
            <a:r>
              <a:rPr lang="en-US" b="0" dirty="0"/>
              <a:t> from the Integrated Graph.</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EDC0B25F-833F-4F4B-ADD0-131146B5F8DA}" type="slidenum">
              <a:rPr lang="LID4096" smtClean="0"/>
              <a:t>31</a:t>
            </a:fld>
            <a:endParaRPr lang="LID4096"/>
          </a:p>
        </p:txBody>
      </p:sp>
    </p:spTree>
    <p:extLst>
      <p:ext uri="{BB962C8B-B14F-4D97-AF65-F5344CB8AC3E}">
        <p14:creationId xmlns:p14="http://schemas.microsoft.com/office/powerpoint/2010/main" val="3791628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 there could be many more challenges…</a:t>
            </a:r>
          </a:p>
        </p:txBody>
      </p:sp>
      <p:sp>
        <p:nvSpPr>
          <p:cNvPr id="4" name="Slide Number Placeholder 3"/>
          <p:cNvSpPr>
            <a:spLocks noGrp="1"/>
          </p:cNvSpPr>
          <p:nvPr>
            <p:ph type="sldNum" sz="quarter" idx="5"/>
          </p:nvPr>
        </p:nvSpPr>
        <p:spPr/>
        <p:txBody>
          <a:bodyPr/>
          <a:lstStyle/>
          <a:p>
            <a:fld id="{EDC0B25F-833F-4F4B-ADD0-131146B5F8DA}" type="slidenum">
              <a:rPr lang="LID4096" smtClean="0"/>
              <a:t>32</a:t>
            </a:fld>
            <a:endParaRPr lang="LID4096"/>
          </a:p>
        </p:txBody>
      </p:sp>
    </p:spTree>
    <p:extLst>
      <p:ext uri="{BB962C8B-B14F-4D97-AF65-F5344CB8AC3E}">
        <p14:creationId xmlns:p14="http://schemas.microsoft.com/office/powerpoint/2010/main" val="1194843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cap="none" dirty="0">
                <a:solidFill>
                  <a:srgbClr val="000000"/>
                </a:solidFill>
                <a:effectLst/>
                <a:latin typeface="Arial"/>
                <a:ea typeface="Arial"/>
                <a:cs typeface="Arial"/>
                <a:sym typeface="Arial"/>
              </a:rPr>
              <a:t>These are the </a:t>
            </a:r>
            <a:r>
              <a:rPr lang="en-US" sz="1200" b="1" i="0" u="none" strike="noStrike" cap="none" dirty="0">
                <a:solidFill>
                  <a:srgbClr val="000000"/>
                </a:solidFill>
                <a:effectLst/>
                <a:latin typeface="Arial"/>
                <a:ea typeface="Arial"/>
                <a:cs typeface="Arial"/>
                <a:sym typeface="Arial"/>
              </a:rPr>
              <a:t>associated</a:t>
            </a:r>
            <a:r>
              <a:rPr lang="en-US" sz="1200" b="0" i="0" u="none" strike="noStrike" cap="none" dirty="0">
                <a:solidFill>
                  <a:srgbClr val="000000"/>
                </a:solidFill>
                <a:effectLst/>
                <a:latin typeface="Arial"/>
                <a:ea typeface="Arial"/>
                <a:cs typeface="Arial"/>
                <a:sym typeface="Arial"/>
              </a:rPr>
              <a:t> </a:t>
            </a:r>
            <a:r>
              <a:rPr lang="en-US" sz="1200" b="1" i="0" u="none" strike="noStrike" cap="none" dirty="0">
                <a:solidFill>
                  <a:srgbClr val="000000"/>
                </a:solidFill>
                <a:effectLst/>
                <a:latin typeface="Arial"/>
                <a:ea typeface="Arial"/>
                <a:cs typeface="Arial"/>
                <a:sym typeface="Arial"/>
              </a:rPr>
              <a:t>domains</a:t>
            </a:r>
            <a:r>
              <a:rPr lang="en-US" sz="1200" b="0" i="0" u="none" strike="noStrike" cap="none" dirty="0">
                <a:solidFill>
                  <a:srgbClr val="000000"/>
                </a:solidFill>
                <a:effectLst/>
                <a:latin typeface="Arial"/>
                <a:ea typeface="Arial"/>
                <a:cs typeface="Arial"/>
                <a:sym typeface="Arial"/>
              </a:rPr>
              <a:t> that somehow relates to </a:t>
            </a:r>
            <a:r>
              <a:rPr lang="en-US" sz="1200" b="1" i="0" u="none" strike="noStrike" cap="none" dirty="0">
                <a:solidFill>
                  <a:srgbClr val="000000"/>
                </a:solidFill>
                <a:effectLst/>
                <a:latin typeface="Arial"/>
                <a:ea typeface="Arial"/>
                <a:cs typeface="Arial"/>
                <a:sym typeface="Arial"/>
              </a:rPr>
              <a:t>Text Data integration </a:t>
            </a:r>
            <a:r>
              <a:rPr lang="en-US" sz="1200" b="0" i="0" u="none" strike="noStrike" cap="none" dirty="0">
                <a:solidFill>
                  <a:srgbClr val="000000"/>
                </a:solidFill>
                <a:effectLst/>
                <a:latin typeface="Arial"/>
                <a:ea typeface="Arial"/>
                <a:cs typeface="Arial"/>
                <a:sym typeface="Arial"/>
              </a:rPr>
              <a:t>and </a:t>
            </a:r>
            <a:r>
              <a:rPr lang="en-US" sz="1200" b="1" i="0" u="none" strike="noStrike" cap="none" dirty="0">
                <a:solidFill>
                  <a:srgbClr val="000000"/>
                </a:solidFill>
                <a:effectLst/>
                <a:latin typeface="Arial"/>
                <a:ea typeface="Arial"/>
                <a:cs typeface="Arial"/>
                <a:sym typeface="Arial"/>
              </a:rPr>
              <a:t>Overlaps</a:t>
            </a:r>
            <a:r>
              <a:rPr lang="en-US" sz="1200" b="0" i="0" u="none" strike="noStrike" cap="none" dirty="0">
                <a:solidFill>
                  <a:srgbClr val="000000"/>
                </a:solidFill>
                <a:effectLst/>
                <a:latin typeface="Arial"/>
                <a:ea typeface="Arial"/>
                <a:cs typeface="Arial"/>
                <a:sym typeface="Arial"/>
              </a:rPr>
              <a:t> with the Task that we envisioned.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buFont typeface="Arial" panose="020B0604020202020204" pitchFamily="34" charset="0"/>
              <a:buChar char="•"/>
            </a:pPr>
            <a:r>
              <a:rPr lang="en-US" sz="1200" b="0" i="0" u="none" strike="noStrike" cap="none" dirty="0">
                <a:solidFill>
                  <a:srgbClr val="000000"/>
                </a:solidFill>
                <a:effectLst/>
                <a:latin typeface="Arial"/>
                <a:ea typeface="Arial"/>
                <a:cs typeface="Arial"/>
                <a:sym typeface="Arial"/>
              </a:rPr>
              <a:t>I am going to quickly go through </a:t>
            </a:r>
            <a:r>
              <a:rPr lang="en-US" sz="1200" b="1" i="0" u="none" strike="noStrike" cap="none" dirty="0">
                <a:solidFill>
                  <a:srgbClr val="000000"/>
                </a:solidFill>
                <a:effectLst/>
                <a:latin typeface="Arial"/>
                <a:ea typeface="Arial"/>
                <a:cs typeface="Arial"/>
                <a:sym typeface="Arial"/>
              </a:rPr>
              <a:t>some of them </a:t>
            </a:r>
            <a:r>
              <a:rPr lang="en-US" sz="1200" b="0" i="0" u="none" strike="noStrike" cap="none" dirty="0">
                <a:solidFill>
                  <a:srgbClr val="000000"/>
                </a:solidFill>
                <a:effectLst/>
                <a:latin typeface="Arial"/>
                <a:ea typeface="Arial"/>
                <a:cs typeface="Arial"/>
                <a:sym typeface="Arial"/>
              </a:rPr>
              <a:t>next.</a:t>
            </a:r>
          </a:p>
        </p:txBody>
      </p:sp>
      <p:sp>
        <p:nvSpPr>
          <p:cNvPr id="4" name="Slide Number Placeholder 3"/>
          <p:cNvSpPr>
            <a:spLocks noGrp="1"/>
          </p:cNvSpPr>
          <p:nvPr>
            <p:ph type="sldNum" sz="quarter" idx="5"/>
          </p:nvPr>
        </p:nvSpPr>
        <p:spPr/>
        <p:txBody>
          <a:bodyPr/>
          <a:lstStyle/>
          <a:p>
            <a:fld id="{EDC0B25F-833F-4F4B-ADD0-131146B5F8DA}" type="slidenum">
              <a:rPr lang="LID4096" smtClean="0"/>
              <a:t>35</a:t>
            </a:fld>
            <a:endParaRPr lang="LID4096"/>
          </a:p>
        </p:txBody>
      </p:sp>
    </p:spTree>
    <p:extLst>
      <p:ext uri="{BB962C8B-B14F-4D97-AF65-F5344CB8AC3E}">
        <p14:creationId xmlns:p14="http://schemas.microsoft.com/office/powerpoint/2010/main" val="2057737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These are the </a:t>
            </a:r>
            <a:r>
              <a:rPr lang="en-US" sz="1100" b="1" i="0" u="none" strike="noStrike" cap="none" dirty="0">
                <a:solidFill>
                  <a:srgbClr val="000000"/>
                </a:solidFill>
                <a:effectLst/>
                <a:latin typeface="Arial"/>
                <a:ea typeface="Arial"/>
                <a:cs typeface="Arial"/>
                <a:sym typeface="Arial"/>
              </a:rPr>
              <a:t>process</a:t>
            </a:r>
            <a:r>
              <a:rPr lang="en-US" sz="1100" b="0" i="0" u="none" strike="noStrike" cap="none" dirty="0">
                <a:solidFill>
                  <a:srgbClr val="000000"/>
                </a:solidFill>
                <a:effectLst/>
                <a:latin typeface="Arial"/>
                <a:ea typeface="Arial"/>
                <a:cs typeface="Arial"/>
                <a:sym typeface="Arial"/>
              </a:rPr>
              <a:t> that involves Data Integration in </a:t>
            </a:r>
            <a:r>
              <a:rPr lang="en-US" sz="1100" b="1" i="0" u="none" strike="noStrike" cap="none" dirty="0">
                <a:solidFill>
                  <a:srgbClr val="000000"/>
                </a:solidFill>
                <a:effectLst/>
                <a:latin typeface="Arial"/>
                <a:ea typeface="Arial"/>
                <a:cs typeface="Arial"/>
                <a:sym typeface="Arial"/>
              </a:rPr>
              <a:t>general</a:t>
            </a:r>
            <a:r>
              <a:rPr lang="en-US"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Font typeface="Arial" panose="020B0604020202020204" pitchFamily="34" charset="0"/>
              <a:buNone/>
            </a:pPr>
            <a:endParaRPr lang="en-US"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For </a:t>
            </a:r>
            <a:r>
              <a:rPr lang="en-US" sz="1100" b="1" i="0" u="none" strike="noStrike" cap="none" dirty="0">
                <a:solidFill>
                  <a:srgbClr val="000000"/>
                </a:solidFill>
                <a:effectLst/>
                <a:latin typeface="Arial"/>
                <a:ea typeface="Arial"/>
                <a:cs typeface="Arial"/>
                <a:sym typeface="Arial"/>
              </a:rPr>
              <a:t>text data integration</a:t>
            </a:r>
            <a:r>
              <a:rPr lang="en-US" sz="1100" b="0" i="0" u="none" strike="noStrike" cap="none" dirty="0">
                <a:solidFill>
                  <a:srgbClr val="000000"/>
                </a:solidFill>
                <a:effectLst/>
                <a:latin typeface="Arial"/>
                <a:ea typeface="Arial"/>
                <a:cs typeface="Arial"/>
                <a:sym typeface="Arial"/>
              </a:rPr>
              <a:t>, current literature mostly uses the techniques that I will mention in the </a:t>
            </a:r>
            <a:r>
              <a:rPr lang="en-US" sz="1100" b="1" i="0" u="none" strike="noStrike" cap="none" dirty="0">
                <a:solidFill>
                  <a:srgbClr val="000000"/>
                </a:solidFill>
                <a:effectLst/>
                <a:latin typeface="Arial"/>
                <a:ea typeface="Arial"/>
                <a:cs typeface="Arial"/>
                <a:sym typeface="Arial"/>
              </a:rPr>
              <a:t>following 2 slides</a:t>
            </a:r>
            <a:r>
              <a:rPr lang="en-US" sz="1100" b="0" i="0" u="none" strike="noStrike" cap="none" dirty="0">
                <a:solidFill>
                  <a:srgbClr val="000000"/>
                </a:solidFill>
                <a:effectLst/>
                <a:latin typeface="Arial"/>
                <a:ea typeface="Arial"/>
                <a:cs typeface="Arial"/>
                <a:sym typeface="Arial"/>
              </a:rPr>
              <a:t>.</a:t>
            </a:r>
          </a:p>
          <a:p>
            <a:pPr marL="171450" lvl="0" indent="-171450" algn="l" rtl="0">
              <a:spcBef>
                <a:spcPts val="0"/>
              </a:spcBef>
              <a:spcAft>
                <a:spcPts val="0"/>
              </a:spcAft>
              <a:buFont typeface="Arial" panose="020B0604020202020204" pitchFamily="34" charset="0"/>
              <a:buChar char="•"/>
            </a:pPr>
            <a:endParaRPr lang="en-US"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buFont typeface="Arial" panose="020B0604020202020204" pitchFamily="34" charset="0"/>
              <a:buChar char="•"/>
            </a:pPr>
            <a:r>
              <a:rPr lang="en-US" sz="1100" b="0" i="0" u="none" strike="noStrike" cap="none" dirty="0">
                <a:solidFill>
                  <a:srgbClr val="000000"/>
                </a:solidFill>
                <a:effectLst/>
                <a:latin typeface="Arial"/>
                <a:ea typeface="Arial"/>
                <a:cs typeface="Arial"/>
                <a:sym typeface="Arial"/>
              </a:rPr>
              <a:t>As I mentioned, </a:t>
            </a:r>
            <a:r>
              <a:rPr lang="en-US" sz="1100" b="1" i="0" u="none" strike="noStrike" cap="none" dirty="0">
                <a:solidFill>
                  <a:srgbClr val="000000"/>
                </a:solidFill>
                <a:effectLst/>
                <a:latin typeface="Arial"/>
                <a:ea typeface="Arial"/>
                <a:cs typeface="Arial"/>
                <a:sym typeface="Arial"/>
              </a:rPr>
              <a:t>I haven’t found any work </a:t>
            </a:r>
            <a:r>
              <a:rPr lang="en-US" sz="1100" b="0" i="0" u="none" strike="noStrike" cap="none" dirty="0">
                <a:solidFill>
                  <a:srgbClr val="000000"/>
                </a:solidFill>
                <a:effectLst/>
                <a:latin typeface="Arial"/>
                <a:ea typeface="Arial"/>
                <a:cs typeface="Arial"/>
                <a:sym typeface="Arial"/>
              </a:rPr>
              <a:t>that uses </a:t>
            </a:r>
            <a:r>
              <a:rPr lang="en-US" sz="1100" b="1" i="0" u="none" strike="noStrike" cap="none" dirty="0">
                <a:solidFill>
                  <a:srgbClr val="000000"/>
                </a:solidFill>
                <a:effectLst/>
                <a:latin typeface="Arial"/>
                <a:ea typeface="Arial"/>
                <a:cs typeface="Arial"/>
                <a:sym typeface="Arial"/>
              </a:rPr>
              <a:t>concept-level text </a:t>
            </a:r>
            <a:r>
              <a:rPr lang="en-US" sz="1100" b="0" i="0" u="none" strike="noStrike" cap="none" dirty="0">
                <a:solidFill>
                  <a:srgbClr val="000000"/>
                </a:solidFill>
                <a:effectLst/>
                <a:latin typeface="Arial"/>
                <a:ea typeface="Arial"/>
                <a:cs typeface="Arial"/>
                <a:sym typeface="Arial"/>
              </a:rPr>
              <a:t>integration.</a:t>
            </a:r>
          </a:p>
          <a:p>
            <a:pPr marL="171450" lvl="0" indent="-171450" algn="l" rtl="0">
              <a:spcBef>
                <a:spcPts val="0"/>
              </a:spcBef>
              <a:spcAft>
                <a:spcPts val="0"/>
              </a:spcAft>
              <a:buFont typeface="Arial" panose="020B0604020202020204" pitchFamily="34" charset="0"/>
              <a:buChar char="•"/>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Font typeface="Arial" panose="020B0604020202020204" pitchFamily="34" charset="0"/>
              <a:buNone/>
            </a:pPr>
            <a:r>
              <a:rPr lang="en-US" sz="1100" b="1" i="0" u="none" strike="noStrike" cap="none" dirty="0">
                <a:solidFill>
                  <a:srgbClr val="000000"/>
                </a:solidFill>
                <a:effectLst/>
                <a:latin typeface="Arial"/>
                <a:ea typeface="Arial"/>
                <a:cs typeface="Arial"/>
                <a:sym typeface="Arial"/>
              </a:rPr>
              <a:t>Data Integration – </a:t>
            </a:r>
          </a:p>
          <a:p>
            <a:pPr marL="171450" lvl="0" indent="-171450" algn="l" rtl="0">
              <a:spcBef>
                <a:spcPts val="0"/>
              </a:spcBef>
              <a:spcAft>
                <a:spcPts val="0"/>
              </a:spcAft>
              <a:buFont typeface="Arial" panose="020B0604020202020204" pitchFamily="34" charset="0"/>
              <a:buChar char="•"/>
            </a:pPr>
            <a:r>
              <a:rPr lang="en-US" b="1" i="0" dirty="0">
                <a:solidFill>
                  <a:srgbClr val="000000"/>
                </a:solidFill>
                <a:effectLst/>
                <a:latin typeface="Times New Roman" panose="02020603050405020304" pitchFamily="18" charset="0"/>
              </a:rPr>
              <a:t>BAV</a:t>
            </a:r>
            <a:r>
              <a:rPr lang="en-US" b="0" i="0" dirty="0">
                <a:solidFill>
                  <a:srgbClr val="000000"/>
                </a:solidFill>
                <a:effectLst/>
                <a:latin typeface="Times New Roman" panose="02020603050405020304" pitchFamily="18" charset="0"/>
              </a:rPr>
              <a:t> provides a richer integration framework than is provided by GAV, LAV, and GLAV approaches. </a:t>
            </a:r>
          </a:p>
          <a:p>
            <a:pPr marL="171450" lvl="0" indent="-171450" algn="l" rtl="0">
              <a:spcBef>
                <a:spcPts val="0"/>
              </a:spcBef>
              <a:spcAft>
                <a:spcPts val="0"/>
              </a:spcAft>
              <a:buFont typeface="Arial" panose="020B0604020202020204" pitchFamily="34" charset="0"/>
              <a:buChar char="•"/>
            </a:pPr>
            <a:r>
              <a:rPr lang="en-US" b="0" i="0" dirty="0">
                <a:solidFill>
                  <a:srgbClr val="000000"/>
                </a:solidFill>
                <a:effectLst/>
                <a:latin typeface="Times New Roman" panose="02020603050405020304" pitchFamily="18" charset="0"/>
              </a:rPr>
              <a:t>In particular, it is capable of providing a </a:t>
            </a:r>
            <a:r>
              <a:rPr lang="en-US" b="1" i="0" dirty="0">
                <a:solidFill>
                  <a:srgbClr val="000000"/>
                </a:solidFill>
                <a:effectLst/>
                <a:latin typeface="Times New Roman" panose="02020603050405020304" pitchFamily="18" charset="0"/>
              </a:rPr>
              <a:t>complete mapping between schemas in both directions</a:t>
            </a:r>
            <a:r>
              <a:rPr lang="en-US" b="0" i="0" dirty="0">
                <a:solidFill>
                  <a:srgbClr val="000000"/>
                </a:solidFill>
                <a:effectLst/>
                <a:latin typeface="Times New Roman" panose="02020603050405020304" pitchFamily="18" charset="0"/>
              </a:rPr>
              <a:t>, and hence is of particular relevance to P2P applications and Web Services.</a:t>
            </a:r>
          </a:p>
          <a:p>
            <a:pPr marL="171450" lvl="0" indent="-171450" algn="l" rtl="0">
              <a:spcBef>
                <a:spcPts val="0"/>
              </a:spcBef>
              <a:spcAft>
                <a:spcPts val="0"/>
              </a:spcAft>
              <a:buFont typeface="Arial" panose="020B0604020202020204" pitchFamily="34" charset="0"/>
              <a:buChar char="•"/>
            </a:pPr>
            <a:r>
              <a:rPr lang="en-US" b="1" i="0" dirty="0">
                <a:solidFill>
                  <a:srgbClr val="5F6368"/>
                </a:solidFill>
                <a:effectLst/>
                <a:latin typeface="arial" panose="020B0604020202020204" pitchFamily="34" charset="0"/>
              </a:rPr>
              <a:t>HDM</a:t>
            </a:r>
            <a:r>
              <a:rPr lang="en-US" b="0" i="0" dirty="0">
                <a:solidFill>
                  <a:srgbClr val="4D5156"/>
                </a:solidFill>
                <a:effectLst/>
                <a:latin typeface="arial" panose="020B0604020202020204" pitchFamily="34" charset="0"/>
              </a:rPr>
              <a:t>  - </a:t>
            </a:r>
            <a:r>
              <a:rPr lang="en-US" sz="1800" b="0" i="0" dirty="0">
                <a:solidFill>
                  <a:srgbClr val="231F20"/>
                </a:solidFill>
                <a:effectLst/>
                <a:latin typeface="T8"/>
              </a:rPr>
              <a:t>Hypergraph-based Data Model</a:t>
            </a:r>
            <a:r>
              <a:rPr lang="en-US" dirty="0"/>
              <a:t> </a:t>
            </a:r>
            <a:br>
              <a:rPr lang="en-US" dirty="0"/>
            </a:b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EDC0B25F-833F-4F4B-ADD0-131146B5F8DA}" type="slidenum">
              <a:rPr lang="LID4096" smtClean="0"/>
              <a:t>36</a:t>
            </a:fld>
            <a:endParaRPr lang="LID4096"/>
          </a:p>
        </p:txBody>
      </p:sp>
    </p:spTree>
    <p:extLst>
      <p:ext uri="{BB962C8B-B14F-4D97-AF65-F5344CB8AC3E}">
        <p14:creationId xmlns:p14="http://schemas.microsoft.com/office/powerpoint/2010/main" val="21314892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Font typeface="Arial" panose="020B0604020202020204" pitchFamily="34" charset="0"/>
              <a:buNone/>
            </a:pPr>
            <a:endParaRPr lang="en-US" sz="1100" b="1"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Font typeface="Arial" panose="020B0604020202020204" pitchFamily="34" charset="0"/>
              <a:buNone/>
            </a:pPr>
            <a:r>
              <a:rPr lang="en-US" sz="1100" b="1" i="0" u="none" strike="noStrike" cap="none" dirty="0">
                <a:solidFill>
                  <a:srgbClr val="000000"/>
                </a:solidFill>
                <a:effectLst/>
                <a:latin typeface="Arial"/>
                <a:ea typeface="Arial"/>
                <a:cs typeface="Arial"/>
                <a:sym typeface="Arial"/>
              </a:rPr>
              <a:t>Ontology Learning– </a:t>
            </a:r>
          </a:p>
          <a:p>
            <a:pPr marL="171450" lvl="0" indent="-171450" algn="l" rtl="0">
              <a:spcBef>
                <a:spcPts val="0"/>
              </a:spcBef>
              <a:spcAft>
                <a:spcPts val="0"/>
              </a:spcAft>
              <a:buFont typeface="Arial" panose="020B0604020202020204" pitchFamily="34" charset="0"/>
              <a:buChar char="•"/>
            </a:pPr>
            <a:r>
              <a:rPr lang="en-US" dirty="0"/>
              <a:t>Term Extraction - A term is multi-word or single-word token (Instance), which denotes a specific meaning in a given domain.</a:t>
            </a:r>
          </a:p>
          <a:p>
            <a:pPr marL="171450" lvl="0" indent="-171450" algn="l" rtl="0">
              <a:spcBef>
                <a:spcPts val="0"/>
              </a:spcBef>
              <a:spcAft>
                <a:spcPts val="0"/>
              </a:spcAft>
              <a:buFont typeface="Arial" panose="020B0604020202020204" pitchFamily="34" charset="0"/>
              <a:buChar char="•"/>
            </a:pPr>
            <a:r>
              <a:rPr lang="en-US" dirty="0"/>
              <a:t>Synonym Discovery - aims to find the terms that indicate the same concept. People uses </a:t>
            </a:r>
            <a:r>
              <a:rPr lang="en-US" b="1" dirty="0"/>
              <a:t>WordNet</a:t>
            </a:r>
            <a:r>
              <a:rPr lang="en-US" dirty="0"/>
              <a:t> for this mostly.</a:t>
            </a:r>
          </a:p>
          <a:p>
            <a:pPr marL="171450" lvl="0" indent="-171450" algn="l" rtl="0">
              <a:spcBef>
                <a:spcPts val="0"/>
              </a:spcBef>
              <a:spcAft>
                <a:spcPts val="0"/>
              </a:spcAft>
              <a:buFont typeface="Arial" panose="020B0604020202020204" pitchFamily="34" charset="0"/>
              <a:buChar char="•"/>
            </a:pPr>
            <a:r>
              <a:rPr lang="en-US" dirty="0"/>
              <a:t>Concept Formation – forming concepts from text instances.</a:t>
            </a:r>
          </a:p>
          <a:p>
            <a:pPr marL="171450" lvl="0" indent="-171450" algn="l" rtl="0">
              <a:spcBef>
                <a:spcPts val="0"/>
              </a:spcBef>
              <a:spcAft>
                <a:spcPts val="0"/>
              </a:spcAft>
              <a:buFont typeface="Arial" panose="020B0604020202020204" pitchFamily="34" charset="0"/>
              <a:buChar char="•"/>
            </a:pPr>
            <a:r>
              <a:rPr lang="en-US" dirty="0"/>
              <a:t>Concept Hierarchy - This task aims to build the hierarchical taxonomy of concepts by inducing, extending and refining the concepts.</a:t>
            </a:r>
          </a:p>
          <a:p>
            <a:pPr marL="171450" lvl="0" indent="-171450" algn="l" rtl="0">
              <a:spcBef>
                <a:spcPts val="0"/>
              </a:spcBef>
              <a:spcAft>
                <a:spcPts val="0"/>
              </a:spcAft>
              <a:buFont typeface="Arial" panose="020B0604020202020204" pitchFamily="34" charset="0"/>
              <a:buChar char="•"/>
            </a:pPr>
            <a:r>
              <a:rPr lang="en-US" dirty="0"/>
              <a:t>Relation Discovery - aims to extract a novel relationship between known concepts.</a:t>
            </a:r>
          </a:p>
          <a:p>
            <a:pPr marL="171450" lvl="0" indent="-171450" algn="l" rtl="0">
              <a:spcBef>
                <a:spcPts val="0"/>
              </a:spcBef>
              <a:spcAft>
                <a:spcPts val="0"/>
              </a:spcAft>
              <a:buFont typeface="Arial" panose="020B0604020202020204" pitchFamily="34" charset="0"/>
              <a:buChar char="•"/>
            </a:pPr>
            <a:r>
              <a:rPr lang="en-US" dirty="0"/>
              <a:t>Rule or Axiom Extraction - is the final sub-task in the OL process. It aims to infer the rules based on extracted concepts and relations</a:t>
            </a:r>
            <a:br>
              <a:rPr lang="en-US" dirty="0"/>
            </a:br>
            <a:endParaRPr lang="en-US" dirty="0"/>
          </a:p>
          <a:p>
            <a:r>
              <a:rPr lang="en-US" b="1" dirty="0"/>
              <a:t>Approaches</a:t>
            </a:r>
            <a:r>
              <a:rPr lang="en-US" dirty="0"/>
              <a:t> –</a:t>
            </a:r>
          </a:p>
          <a:p>
            <a:pPr marL="171450" indent="-171450">
              <a:buFont typeface="Arial" panose="020B0604020202020204" pitchFamily="34" charset="0"/>
              <a:buChar char="•"/>
            </a:pPr>
            <a:r>
              <a:rPr lang="en-US" dirty="0"/>
              <a:t>Ontology pruning - It is used to build a domain relevant ontology by using heterogeneous sources</a:t>
            </a:r>
          </a:p>
        </p:txBody>
      </p:sp>
      <p:sp>
        <p:nvSpPr>
          <p:cNvPr id="4" name="Slide Number Placeholder 3"/>
          <p:cNvSpPr>
            <a:spLocks noGrp="1"/>
          </p:cNvSpPr>
          <p:nvPr>
            <p:ph type="sldNum" sz="quarter" idx="5"/>
          </p:nvPr>
        </p:nvSpPr>
        <p:spPr/>
        <p:txBody>
          <a:bodyPr/>
          <a:lstStyle/>
          <a:p>
            <a:fld id="{EDC0B25F-833F-4F4B-ADD0-131146B5F8DA}" type="slidenum">
              <a:rPr lang="LID4096" smtClean="0"/>
              <a:t>37</a:t>
            </a:fld>
            <a:endParaRPr lang="LID4096"/>
          </a:p>
        </p:txBody>
      </p:sp>
    </p:spTree>
    <p:extLst>
      <p:ext uri="{BB962C8B-B14F-4D97-AF65-F5344CB8AC3E}">
        <p14:creationId xmlns:p14="http://schemas.microsoft.com/office/powerpoint/2010/main" val="903203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EDC0B25F-833F-4F4B-ADD0-131146B5F8DA}" type="slidenum">
              <a:rPr lang="LID4096" smtClean="0"/>
              <a:t>38</a:t>
            </a:fld>
            <a:endParaRPr lang="LID4096"/>
          </a:p>
        </p:txBody>
      </p:sp>
    </p:spTree>
    <p:extLst>
      <p:ext uri="{BB962C8B-B14F-4D97-AF65-F5344CB8AC3E}">
        <p14:creationId xmlns:p14="http://schemas.microsoft.com/office/powerpoint/2010/main" val="30742093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Font typeface="Arial" panose="020B0604020202020204" pitchFamily="34" charset="0"/>
              <a:buNone/>
            </a:pPr>
            <a:r>
              <a:rPr lang="en-US" sz="1100" b="1" i="0" u="none" strike="noStrike" cap="none" dirty="0">
                <a:solidFill>
                  <a:srgbClr val="000000"/>
                </a:solidFill>
                <a:effectLst/>
                <a:latin typeface="Arial"/>
                <a:ea typeface="Arial"/>
                <a:cs typeface="Arial"/>
                <a:sym typeface="Arial"/>
              </a:rPr>
              <a:t>Concept Extraction – </a:t>
            </a:r>
          </a:p>
          <a:p>
            <a:pPr marL="171450" lvl="0" indent="-171450" algn="l" rtl="0">
              <a:spcBef>
                <a:spcPts val="0"/>
              </a:spcBef>
              <a:spcAft>
                <a:spcPts val="0"/>
              </a:spcAft>
              <a:buFont typeface="Arial" panose="020B0604020202020204" pitchFamily="34" charset="0"/>
              <a:buChar char="•"/>
            </a:pP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EDC0B25F-833F-4F4B-ADD0-131146B5F8DA}" type="slidenum">
              <a:rPr lang="LID4096" smtClean="0"/>
              <a:t>39</a:t>
            </a:fld>
            <a:endParaRPr lang="LID4096"/>
          </a:p>
        </p:txBody>
      </p:sp>
    </p:spTree>
    <p:extLst>
      <p:ext uri="{BB962C8B-B14F-4D97-AF65-F5344CB8AC3E}">
        <p14:creationId xmlns:p14="http://schemas.microsoft.com/office/powerpoint/2010/main" val="4288531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Font typeface="Arial" panose="020B0604020202020204" pitchFamily="34" charset="0"/>
              <a:buNone/>
            </a:pPr>
            <a:r>
              <a:rPr lang="en-US" sz="1100" b="1" i="0" u="none" strike="noStrike" cap="none" dirty="0">
                <a:solidFill>
                  <a:srgbClr val="000000"/>
                </a:solidFill>
                <a:effectLst/>
                <a:latin typeface="Arial"/>
                <a:ea typeface="Arial"/>
                <a:cs typeface="Arial"/>
                <a:sym typeface="Arial"/>
              </a:rPr>
              <a:t>Knowledge Graph from Text– </a:t>
            </a:r>
          </a:p>
          <a:p>
            <a:pPr marL="171450" lvl="0" indent="-171450" algn="l" rtl="0">
              <a:spcBef>
                <a:spcPts val="0"/>
              </a:spcBef>
              <a:spcAft>
                <a:spcPts val="0"/>
              </a:spcAft>
              <a:buFont typeface="Arial" panose="020B0604020202020204" pitchFamily="34" charset="0"/>
              <a:buChar char="•"/>
            </a:pPr>
            <a:r>
              <a:rPr lang="en-US" sz="1200" b="1" dirty="0">
                <a:latin typeface="Cambria" panose="02040503050406030204" pitchFamily="18" charset="0"/>
                <a:ea typeface="Cambria" panose="02040503050406030204" pitchFamily="18" charset="0"/>
              </a:rPr>
              <a:t>Thematic Roles </a:t>
            </a:r>
            <a:r>
              <a:rPr lang="en-US" sz="1200" dirty="0">
                <a:latin typeface="Cambria" panose="02040503050406030204" pitchFamily="18" charset="0"/>
                <a:ea typeface="Cambria" panose="02040503050406030204" pitchFamily="18" charset="0"/>
              </a:rPr>
              <a:t>- </a:t>
            </a:r>
            <a:r>
              <a:rPr lang="en-US" b="0" i="0" dirty="0">
                <a:solidFill>
                  <a:srgbClr val="202124"/>
                </a:solidFill>
                <a:effectLst/>
                <a:latin typeface="arial" panose="020B0604020202020204" pitchFamily="34" charset="0"/>
              </a:rPr>
              <a:t>any of a set of semantic roles that a noun phrase may have in relation to a verb, for example agent, patient, location, source, or goal.</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EDC0B25F-833F-4F4B-ADD0-131146B5F8DA}" type="slidenum">
              <a:rPr lang="LID4096" smtClean="0"/>
              <a:t>40</a:t>
            </a:fld>
            <a:endParaRPr lang="LID4096"/>
          </a:p>
        </p:txBody>
      </p:sp>
    </p:spTree>
    <p:extLst>
      <p:ext uri="{BB962C8B-B14F-4D97-AF65-F5344CB8AC3E}">
        <p14:creationId xmlns:p14="http://schemas.microsoft.com/office/powerpoint/2010/main" val="21156042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Font typeface="Arial" panose="020B0604020202020204" pitchFamily="34" charset="0"/>
              <a:buNone/>
            </a:pP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EDC0B25F-833F-4F4B-ADD0-131146B5F8DA}" type="slidenum">
              <a:rPr lang="LID4096" smtClean="0"/>
              <a:t>41</a:t>
            </a:fld>
            <a:endParaRPr lang="LID4096"/>
          </a:p>
        </p:txBody>
      </p:sp>
    </p:spTree>
    <p:extLst>
      <p:ext uri="{BB962C8B-B14F-4D97-AF65-F5344CB8AC3E}">
        <p14:creationId xmlns:p14="http://schemas.microsoft.com/office/powerpoint/2010/main" val="1691699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lgn="l" rtl="0">
              <a:spcBef>
                <a:spcPts val="0"/>
              </a:spcBef>
              <a:spcAft>
                <a:spcPts val="0"/>
              </a:spcAft>
              <a:buFont typeface="Arial" panose="020B0604020202020204" pitchFamily="34" charset="0"/>
              <a:buChar char="•"/>
            </a:pPr>
            <a:r>
              <a:rPr lang="en-US" dirty="0"/>
              <a:t>These are the </a:t>
            </a:r>
            <a:r>
              <a:rPr lang="en-US" b="1" dirty="0"/>
              <a:t>Probable Papers </a:t>
            </a:r>
            <a:r>
              <a:rPr lang="en-US" b="0" dirty="0"/>
              <a:t>Targeting the Objectives and Milestones during my PhD program.</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EDC0B25F-833F-4F4B-ADD0-131146B5F8DA}" type="slidenum">
              <a:rPr lang="LID4096" smtClean="0"/>
              <a:t>42</a:t>
            </a:fld>
            <a:endParaRPr lang="LID4096"/>
          </a:p>
        </p:txBody>
      </p:sp>
    </p:spTree>
    <p:extLst>
      <p:ext uri="{BB962C8B-B14F-4D97-AF65-F5344CB8AC3E}">
        <p14:creationId xmlns:p14="http://schemas.microsoft.com/office/powerpoint/2010/main" val="2220808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Imagine you are simply given with this Date.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Can anyone </a:t>
            </a:r>
            <a:r>
              <a:rPr lang="en-US" b="1" dirty="0"/>
              <a:t>comprehend</a:t>
            </a:r>
            <a:r>
              <a:rPr lang="en-US" dirty="0"/>
              <a:t> what’s the </a:t>
            </a:r>
            <a:r>
              <a:rPr lang="en-US" b="1" dirty="0"/>
              <a:t>Significance</a:t>
            </a:r>
            <a:r>
              <a:rPr lang="en-US" dirty="0"/>
              <a:t> of this Date? No! </a:t>
            </a:r>
            <a:r>
              <a:rPr lang="en-US" b="1" dirty="0"/>
              <a:t>(Next)</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dirty="0"/>
              <a:t>Now let’s say you got some </a:t>
            </a:r>
            <a:r>
              <a:rPr lang="en-US" b="1" dirty="0"/>
              <a:t>Context</a:t>
            </a:r>
            <a:r>
              <a:rPr lang="en-US" dirty="0"/>
              <a:t> with the Date.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You can easily </a:t>
            </a:r>
            <a:r>
              <a:rPr lang="en-US" b="1" dirty="0"/>
              <a:t>Conceptualize</a:t>
            </a:r>
            <a:r>
              <a:rPr lang="en-US" dirty="0"/>
              <a:t> it (Right!!).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Conceptualization will further enable us to do </a:t>
            </a:r>
            <a:r>
              <a:rPr lang="en-US" b="1" dirty="0"/>
              <a:t>reasoning</a:t>
            </a:r>
            <a:r>
              <a:rPr lang="en-US" dirty="0"/>
              <a:t> and </a:t>
            </a:r>
            <a:r>
              <a:rPr lang="en-US" b="1" dirty="0"/>
              <a:t>inferences </a:t>
            </a:r>
            <a:r>
              <a:rPr lang="en-US" b="0" dirty="0"/>
              <a:t>such as:</a:t>
            </a:r>
          </a:p>
          <a:p>
            <a:pPr marL="628650" lvl="1" indent="-171450">
              <a:buFont typeface="Arial" panose="020B0604020202020204" pitchFamily="34" charset="0"/>
              <a:buChar char="•"/>
            </a:pPr>
            <a:r>
              <a:rPr lang="en-US" b="0" dirty="0"/>
              <a:t>How the person might look like!</a:t>
            </a:r>
          </a:p>
          <a:p>
            <a:pPr marL="628650" lvl="1" indent="-171450">
              <a:buFont typeface="Arial" panose="020B0604020202020204" pitchFamily="34" charset="0"/>
              <a:buChar char="•"/>
            </a:pPr>
            <a:r>
              <a:rPr lang="en-US" b="0" dirty="0"/>
              <a:t>What could be his possible cultural or religious views.</a:t>
            </a:r>
          </a:p>
          <a:p>
            <a:pPr marL="628650" lvl="1" indent="-171450">
              <a:buFont typeface="Arial" panose="020B0604020202020204" pitchFamily="34" charset="0"/>
              <a:buChar char="•"/>
            </a:pPr>
            <a:r>
              <a:rPr lang="en-US" b="0" dirty="0"/>
              <a:t>And many more.</a:t>
            </a:r>
          </a:p>
          <a:p>
            <a:pPr marL="171450" lvl="0" indent="-171450">
              <a:buFont typeface="Arial" panose="020B0604020202020204" pitchFamily="34" charset="0"/>
              <a:buChar char="•"/>
            </a:pPr>
            <a:r>
              <a:rPr lang="en-US" b="1" dirty="0"/>
              <a:t>(Next)</a:t>
            </a:r>
          </a:p>
        </p:txBody>
      </p:sp>
      <p:sp>
        <p:nvSpPr>
          <p:cNvPr id="4" name="Slide Number Placeholder 3"/>
          <p:cNvSpPr>
            <a:spLocks noGrp="1"/>
          </p:cNvSpPr>
          <p:nvPr>
            <p:ph type="sldNum" sz="quarter" idx="5"/>
          </p:nvPr>
        </p:nvSpPr>
        <p:spPr/>
        <p:txBody>
          <a:bodyPr/>
          <a:lstStyle/>
          <a:p>
            <a:fld id="{EDC0B25F-833F-4F4B-ADD0-131146B5F8DA}" type="slidenum">
              <a:rPr lang="LID4096" smtClean="0"/>
              <a:t>5</a:t>
            </a:fld>
            <a:endParaRPr lang="LID4096"/>
          </a:p>
        </p:txBody>
      </p:sp>
    </p:spTree>
    <p:extLst>
      <p:ext uri="{BB962C8B-B14F-4D97-AF65-F5344CB8AC3E}">
        <p14:creationId xmlns:p14="http://schemas.microsoft.com/office/powerpoint/2010/main" val="6083275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0B25F-833F-4F4B-ADD0-131146B5F8DA}" type="slidenum">
              <a:rPr lang="LID4096" smtClean="0"/>
              <a:t>43</a:t>
            </a:fld>
            <a:endParaRPr lang="LID4096"/>
          </a:p>
        </p:txBody>
      </p:sp>
    </p:spTree>
    <p:extLst>
      <p:ext uri="{BB962C8B-B14F-4D97-AF65-F5344CB8AC3E}">
        <p14:creationId xmlns:p14="http://schemas.microsoft.com/office/powerpoint/2010/main" val="1056535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0B25F-833F-4F4B-ADD0-131146B5F8DA}" type="slidenum">
              <a:rPr lang="LID4096" smtClean="0"/>
              <a:t>49</a:t>
            </a:fld>
            <a:endParaRPr lang="LID4096"/>
          </a:p>
        </p:txBody>
      </p:sp>
    </p:spTree>
    <p:extLst>
      <p:ext uri="{BB962C8B-B14F-4D97-AF65-F5344CB8AC3E}">
        <p14:creationId xmlns:p14="http://schemas.microsoft.com/office/powerpoint/2010/main" val="1417776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So, Why we are motivated to use Knowledge Graphs? (Next)</a:t>
            </a:r>
            <a:br>
              <a:rPr lang="en-US" b="1" dirty="0"/>
            </a:br>
            <a:endParaRPr lang="en-US" b="1" dirty="0"/>
          </a:p>
          <a:p>
            <a:pPr marL="171450" indent="-171450">
              <a:buFont typeface="Arial" panose="020B0604020202020204" pitchFamily="34" charset="0"/>
              <a:buChar char="•"/>
            </a:pPr>
            <a:r>
              <a:rPr lang="en-US" b="0" dirty="0"/>
              <a:t>Knowledge Graphs are </a:t>
            </a:r>
            <a:r>
              <a:rPr lang="en-US" b="1" dirty="0"/>
              <a:t>Self Explanatory </a:t>
            </a:r>
            <a:r>
              <a:rPr lang="en-US" b="0" dirty="0"/>
              <a:t>for both Humans and Machines. (next)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They provide </a:t>
            </a:r>
            <a:r>
              <a:rPr lang="en-US" b="1" dirty="0"/>
              <a:t>Contextual Information</a:t>
            </a:r>
            <a:r>
              <a:rPr lang="en-US" b="0" dirty="0"/>
              <a: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Knowledge graph also offers </a:t>
            </a:r>
            <a:r>
              <a:rPr lang="en-US" b="1" dirty="0"/>
              <a:t>Computational Efficiencies </a:t>
            </a:r>
            <a:r>
              <a:rPr lang="en-US" b="0" dirty="0"/>
              <a:t>for:</a:t>
            </a:r>
          </a:p>
          <a:p>
            <a:pPr marL="628650" lvl="1" indent="-171450">
              <a:buFont typeface="Arial" panose="020B0604020202020204" pitchFamily="34" charset="0"/>
              <a:buChar char="•"/>
            </a:pPr>
            <a:r>
              <a:rPr lang="en-US" b="1" dirty="0"/>
              <a:t>querying</a:t>
            </a:r>
            <a:r>
              <a:rPr lang="en-US" b="0" dirty="0"/>
              <a:t> stored data.</a:t>
            </a:r>
          </a:p>
          <a:p>
            <a:pPr marL="628650" lvl="1" indent="-171450">
              <a:buFont typeface="Arial" panose="020B0604020202020204" pitchFamily="34" charset="0"/>
              <a:buChar char="•"/>
            </a:pPr>
            <a:r>
              <a:rPr lang="en-US" b="0" dirty="0"/>
              <a:t>and </a:t>
            </a:r>
            <a:r>
              <a:rPr lang="en-US" b="1" dirty="0"/>
              <a:t>Reasoning</a:t>
            </a:r>
            <a:r>
              <a:rPr lang="en-US" b="0" dirty="0"/>
              <a:t> over them. </a:t>
            </a:r>
            <a:r>
              <a:rPr lang="en-US" b="1" dirty="0"/>
              <a:t>(next)</a:t>
            </a:r>
          </a:p>
          <a:p>
            <a:pPr marL="628650" lvl="1" indent="-171450">
              <a:buFont typeface="Arial" panose="020B0604020202020204" pitchFamily="34" charset="0"/>
              <a:buChar char="•"/>
            </a:pPr>
            <a:endParaRPr lang="en-US" b="0" dirty="0"/>
          </a:p>
          <a:p>
            <a:pPr marL="171450" lvl="0" indent="-171450">
              <a:buFont typeface="Arial" panose="020B0604020202020204" pitchFamily="34" charset="0"/>
              <a:buChar char="•"/>
            </a:pPr>
            <a:r>
              <a:rPr lang="en-US" b="0" dirty="0"/>
              <a:t>And finally, Knowledge Graph facilitates </a:t>
            </a:r>
            <a:r>
              <a:rPr lang="en-US" b="1" dirty="0"/>
              <a:t>Conceptualization</a:t>
            </a:r>
            <a:r>
              <a:rPr lang="en-US" b="0" dirty="0"/>
              <a:t>.</a:t>
            </a:r>
          </a:p>
        </p:txBody>
      </p:sp>
      <p:sp>
        <p:nvSpPr>
          <p:cNvPr id="4" name="Slide Number Placeholder 3"/>
          <p:cNvSpPr>
            <a:spLocks noGrp="1"/>
          </p:cNvSpPr>
          <p:nvPr>
            <p:ph type="sldNum" sz="quarter" idx="5"/>
          </p:nvPr>
        </p:nvSpPr>
        <p:spPr/>
        <p:txBody>
          <a:bodyPr/>
          <a:lstStyle/>
          <a:p>
            <a:fld id="{EDC0B25F-833F-4F4B-ADD0-131146B5F8DA}" type="slidenum">
              <a:rPr lang="LID4096" smtClean="0"/>
              <a:t>6</a:t>
            </a:fld>
            <a:endParaRPr lang="LID4096"/>
          </a:p>
        </p:txBody>
      </p:sp>
    </p:spTree>
    <p:extLst>
      <p:ext uri="{BB962C8B-B14F-4D97-AF65-F5344CB8AC3E}">
        <p14:creationId xmlns:p14="http://schemas.microsoft.com/office/powerpoint/2010/main" val="1539852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These are the </a:t>
            </a:r>
            <a:r>
              <a:rPr lang="en-US" b="1" dirty="0"/>
              <a:t>Companies</a:t>
            </a:r>
            <a:r>
              <a:rPr lang="en-US" b="0" dirty="0"/>
              <a:t> who are using Knowledge Graphs. </a:t>
            </a:r>
            <a:r>
              <a:rPr lang="en-US" b="1" dirty="0"/>
              <a:t>(NEXT)</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0" dirty="0"/>
              <a:t>And this was the </a:t>
            </a:r>
            <a:r>
              <a:rPr lang="en-US" b="1" dirty="0"/>
              <a:t>Hype</a:t>
            </a:r>
            <a:r>
              <a:rPr lang="en-US" b="0" dirty="0"/>
              <a:t> in 2021… </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As you can see, </a:t>
            </a:r>
            <a:r>
              <a:rPr lang="en-US" b="1" dirty="0"/>
              <a:t>Knowledge Graphs</a:t>
            </a:r>
            <a:r>
              <a:rPr lang="en-US" b="0" dirty="0"/>
              <a:t> are still in the </a:t>
            </a:r>
            <a:r>
              <a:rPr lang="en-US" b="1" i="0" dirty="0">
                <a:solidFill>
                  <a:srgbClr val="202124"/>
                </a:solidFill>
                <a:effectLst/>
                <a:latin typeface="arial" panose="020B0604020202020204" pitchFamily="34" charset="0"/>
              </a:rPr>
              <a:t>Peak of Inflated Expectations</a:t>
            </a:r>
            <a:r>
              <a:rPr lang="en-US" b="0" i="0" dirty="0">
                <a:solidFill>
                  <a:srgbClr val="202124"/>
                </a:solidFill>
                <a:effectLst/>
                <a:latin typeface="arial" panose="020B0604020202020204" pitchFamily="34" charset="0"/>
              </a:rPr>
              <a:t>.</a:t>
            </a:r>
          </a:p>
          <a:p>
            <a:pPr marL="171450" indent="-171450">
              <a:buFont typeface="Arial" panose="020B0604020202020204" pitchFamily="34" charset="0"/>
              <a:buChar char="•"/>
            </a:pPr>
            <a:endParaRPr lang="en-US" b="0" i="0" dirty="0">
              <a:solidFill>
                <a:srgbClr val="202124"/>
              </a:solidFill>
              <a:effectLst/>
              <a:latin typeface="arial" panose="020B0604020202020204" pitchFamily="34" charset="0"/>
            </a:endParaRPr>
          </a:p>
          <a:p>
            <a:pPr marL="171450" indent="-171450">
              <a:buFont typeface="Arial" panose="020B0604020202020204" pitchFamily="34" charset="0"/>
              <a:buChar char="•"/>
            </a:pPr>
            <a:r>
              <a:rPr lang="en-US" b="0" i="0" dirty="0">
                <a:solidFill>
                  <a:srgbClr val="202124"/>
                </a:solidFill>
                <a:effectLst/>
                <a:latin typeface="arial" panose="020B0604020202020204" pitchFamily="34" charset="0"/>
              </a:rPr>
              <a:t>And we need to make them </a:t>
            </a:r>
            <a:r>
              <a:rPr lang="en-US" b="1" i="0" dirty="0">
                <a:solidFill>
                  <a:srgbClr val="202124"/>
                </a:solidFill>
                <a:effectLst/>
                <a:latin typeface="arial" panose="020B0604020202020204" pitchFamily="34" charset="0"/>
              </a:rPr>
              <a:t>feasible</a:t>
            </a:r>
            <a:r>
              <a:rPr lang="en-US" b="0" i="0" dirty="0">
                <a:solidFill>
                  <a:srgbClr val="202124"/>
                </a:solidFill>
                <a:effectLst/>
                <a:latin typeface="arial" panose="020B0604020202020204" pitchFamily="34" charset="0"/>
              </a:rPr>
              <a:t> and </a:t>
            </a:r>
            <a:r>
              <a:rPr lang="en-US" b="1" i="0" dirty="0">
                <a:solidFill>
                  <a:srgbClr val="202124"/>
                </a:solidFill>
                <a:effectLst/>
                <a:latin typeface="arial" panose="020B0604020202020204" pitchFamily="34" charset="0"/>
              </a:rPr>
              <a:t>productive</a:t>
            </a:r>
            <a:r>
              <a:rPr lang="en-US" b="0" i="0" dirty="0">
                <a:solidFill>
                  <a:srgbClr val="202124"/>
                </a:solidFill>
                <a:effectLst/>
                <a:latin typeface="arial" panose="020B0604020202020204" pitchFamily="34" charset="0"/>
              </a:rPr>
              <a:t> for general purpose usage.</a:t>
            </a:r>
            <a:endParaRPr lang="en-US" b="0" dirty="0"/>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https://www.gartner.com/en/articles/the-4-trends-that-prevail-on-the-gartner-hype-cycle-for-ai-2021</a:t>
            </a:r>
          </a:p>
        </p:txBody>
      </p:sp>
      <p:sp>
        <p:nvSpPr>
          <p:cNvPr id="4" name="Slide Number Placeholder 3"/>
          <p:cNvSpPr>
            <a:spLocks noGrp="1"/>
          </p:cNvSpPr>
          <p:nvPr>
            <p:ph type="sldNum" sz="quarter" idx="5"/>
          </p:nvPr>
        </p:nvSpPr>
        <p:spPr/>
        <p:txBody>
          <a:bodyPr/>
          <a:lstStyle/>
          <a:p>
            <a:fld id="{EDC0B25F-833F-4F4B-ADD0-131146B5F8DA}" type="slidenum">
              <a:rPr lang="LID4096" smtClean="0"/>
              <a:t>7</a:t>
            </a:fld>
            <a:endParaRPr lang="LID4096"/>
          </a:p>
        </p:txBody>
      </p:sp>
    </p:spTree>
    <p:extLst>
      <p:ext uri="{BB962C8B-B14F-4D97-AF65-F5344CB8AC3E}">
        <p14:creationId xmlns:p14="http://schemas.microsoft.com/office/powerpoint/2010/main" val="2637378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 me discuss some </a:t>
            </a:r>
            <a:r>
              <a:rPr lang="en-US" b="1" dirty="0"/>
              <a:t>Backgrounds</a:t>
            </a:r>
            <a:r>
              <a:rPr lang="en-US" dirty="0"/>
              <a:t> before jumping to my Objectives </a:t>
            </a:r>
            <a:r>
              <a:rPr lang="en-US" b="1" dirty="0"/>
              <a:t>(NEXT)</a:t>
            </a:r>
            <a:r>
              <a:rPr lang="en-US" dirty="0"/>
              <a:t>.</a:t>
            </a:r>
            <a:endParaRPr lang="LID4096" dirty="0"/>
          </a:p>
        </p:txBody>
      </p:sp>
      <p:sp>
        <p:nvSpPr>
          <p:cNvPr id="4" name="Slide Number Placeholder 3"/>
          <p:cNvSpPr>
            <a:spLocks noGrp="1"/>
          </p:cNvSpPr>
          <p:nvPr>
            <p:ph type="sldNum" sz="quarter" idx="5"/>
          </p:nvPr>
        </p:nvSpPr>
        <p:spPr/>
        <p:txBody>
          <a:bodyPr/>
          <a:lstStyle/>
          <a:p>
            <a:fld id="{EDC0B25F-833F-4F4B-ADD0-131146B5F8DA}" type="slidenum">
              <a:rPr lang="LID4096" smtClean="0"/>
              <a:t>8</a:t>
            </a:fld>
            <a:endParaRPr lang="LID4096"/>
          </a:p>
        </p:txBody>
      </p:sp>
    </p:spTree>
    <p:extLst>
      <p:ext uri="{BB962C8B-B14F-4D97-AF65-F5344CB8AC3E}">
        <p14:creationId xmlns:p14="http://schemas.microsoft.com/office/powerpoint/2010/main" val="3808318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I will start by showing an </a:t>
            </a:r>
            <a:r>
              <a:rPr lang="en-US" b="1" dirty="0"/>
              <a:t>Example</a:t>
            </a:r>
            <a:r>
              <a:rPr lang="en-US" dirty="0"/>
              <a:t> of a typical </a:t>
            </a:r>
            <a:r>
              <a:rPr lang="en-US" b="1" dirty="0"/>
              <a:t>Data Integration System</a:t>
            </a:r>
            <a:r>
              <a:rPr lang="en-US" dirty="0"/>
              <a:t>.</a:t>
            </a:r>
            <a:endParaRPr lang="LID4096" dirty="0"/>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0" dirty="0"/>
              <a:t>Here are 3 small snippets of </a:t>
            </a:r>
            <a:r>
              <a:rPr lang="en-US" b="1" dirty="0"/>
              <a:t>Structured Data Sources </a:t>
            </a:r>
            <a:r>
              <a:rPr lang="en-US" b="0" dirty="0"/>
              <a:t>having information about </a:t>
            </a:r>
            <a:r>
              <a:rPr lang="en-US" b="1" dirty="0"/>
              <a:t>Chagas Disease</a:t>
            </a:r>
            <a:r>
              <a:rPr lang="en-US" b="0" dirty="0"/>
              <a:t>:</a:t>
            </a:r>
          </a:p>
          <a:p>
            <a:pPr marL="628650" lvl="1" indent="-171450">
              <a:buFont typeface="Arial" panose="020B0604020202020204" pitchFamily="34" charset="0"/>
              <a:buChar char="•"/>
            </a:pPr>
            <a:r>
              <a:rPr lang="en-US" b="0" dirty="0"/>
              <a:t>One is a Relational Database; another is a CSV file and the last one is a JSON file. </a:t>
            </a:r>
            <a:r>
              <a:rPr lang="en-US" b="1" dirty="0"/>
              <a:t>(NEXT)</a:t>
            </a:r>
          </a:p>
          <a:p>
            <a:pPr marL="628650" lvl="1" indent="-171450">
              <a:buFont typeface="Arial" panose="020B0604020202020204" pitchFamily="34" charset="0"/>
              <a:buChar char="•"/>
            </a:pPr>
            <a:endParaRPr lang="en-US" b="0" dirty="0"/>
          </a:p>
          <a:p>
            <a:pPr marL="171450" lvl="0" indent="-171450">
              <a:buFont typeface="Arial" panose="020B0604020202020204" pitchFamily="34" charset="0"/>
              <a:buChar char="•"/>
            </a:pPr>
            <a:r>
              <a:rPr lang="en-US" b="1" dirty="0"/>
              <a:t>Data Integration </a:t>
            </a:r>
            <a:r>
              <a:rPr lang="en-US" b="0" dirty="0"/>
              <a:t>involves </a:t>
            </a:r>
            <a:r>
              <a:rPr lang="en-US" b="1" dirty="0"/>
              <a:t>Combining Data </a:t>
            </a:r>
            <a:r>
              <a:rPr lang="en-US" b="0" dirty="0"/>
              <a:t>residing in different sources and providing users with a </a:t>
            </a:r>
            <a:r>
              <a:rPr lang="en-US" b="1" dirty="0"/>
              <a:t>unified view </a:t>
            </a:r>
            <a:r>
              <a:rPr lang="en-US" b="0" dirty="0"/>
              <a:t>of them.</a:t>
            </a:r>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r>
              <a:rPr lang="en-US" b="0" dirty="0"/>
              <a:t>And we already have a </a:t>
            </a:r>
            <a:r>
              <a:rPr lang="en-US" b="1" dirty="0"/>
              <a:t>Data Integration System </a:t>
            </a:r>
            <a:r>
              <a:rPr lang="en-US" b="0" dirty="0"/>
              <a:t>which Integrates these Structured Sources into an </a:t>
            </a:r>
            <a:r>
              <a:rPr lang="en-US" b="1" dirty="0"/>
              <a:t>Integrated Graph </a:t>
            </a:r>
            <a:r>
              <a:rPr lang="en-US" b="0" dirty="0"/>
              <a:t>(which is a </a:t>
            </a:r>
            <a:r>
              <a:rPr lang="en-US" b="1" dirty="0"/>
              <a:t>Knowledge Graph </a:t>
            </a:r>
            <a:r>
              <a:rPr lang="en-US" b="0" dirty="0"/>
              <a:t>of </a:t>
            </a:r>
            <a:r>
              <a:rPr lang="en-US" b="1" dirty="0"/>
              <a:t>Concepts</a:t>
            </a:r>
            <a:r>
              <a:rPr lang="en-US" b="0" dirty="0"/>
              <a:t>).</a:t>
            </a:r>
          </a:p>
          <a:p>
            <a:pPr marL="171450" lvl="0" indent="-171450">
              <a:buFont typeface="Arial" panose="020B0604020202020204" pitchFamily="34" charset="0"/>
              <a:buChar char="•"/>
            </a:pPr>
            <a:endParaRPr lang="en-US" b="0" dirty="0"/>
          </a:p>
          <a:p>
            <a:pPr marL="171450" lvl="0" indent="-171450">
              <a:buFont typeface="Arial" panose="020B0604020202020204" pitchFamily="34" charset="0"/>
              <a:buChar char="•"/>
            </a:pPr>
            <a:r>
              <a:rPr lang="en-US" b="0" dirty="0"/>
              <a:t>Let’s see how an Integrated Graph might </a:t>
            </a:r>
            <a:r>
              <a:rPr lang="en-US" b="1" dirty="0"/>
              <a:t>look like</a:t>
            </a:r>
            <a:r>
              <a:rPr lang="en-US" b="0" dirty="0"/>
              <a:t>.</a:t>
            </a:r>
          </a:p>
        </p:txBody>
      </p:sp>
      <p:sp>
        <p:nvSpPr>
          <p:cNvPr id="4" name="Slide Number Placeholder 3"/>
          <p:cNvSpPr>
            <a:spLocks noGrp="1"/>
          </p:cNvSpPr>
          <p:nvPr>
            <p:ph type="sldNum" sz="quarter" idx="5"/>
          </p:nvPr>
        </p:nvSpPr>
        <p:spPr/>
        <p:txBody>
          <a:bodyPr/>
          <a:lstStyle/>
          <a:p>
            <a:fld id="{EDC0B25F-833F-4F4B-ADD0-131146B5F8DA}" type="slidenum">
              <a:rPr lang="LID4096" smtClean="0"/>
              <a:t>9</a:t>
            </a:fld>
            <a:endParaRPr lang="LID4096"/>
          </a:p>
        </p:txBody>
      </p:sp>
    </p:spTree>
    <p:extLst>
      <p:ext uri="{BB962C8B-B14F-4D97-AF65-F5344CB8AC3E}">
        <p14:creationId xmlns:p14="http://schemas.microsoft.com/office/powerpoint/2010/main" val="1357230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Imagine</a:t>
            </a:r>
            <a:r>
              <a:rPr lang="en-US" dirty="0"/>
              <a:t> we have an </a:t>
            </a:r>
            <a:r>
              <a:rPr lang="en-US" b="1" dirty="0"/>
              <a:t>Integrated</a:t>
            </a:r>
            <a:r>
              <a:rPr lang="en-US" dirty="0"/>
              <a:t> </a:t>
            </a:r>
            <a:r>
              <a:rPr lang="en-US" b="1" dirty="0"/>
              <a:t>Graph </a:t>
            </a:r>
            <a:r>
              <a:rPr lang="en-US" dirty="0"/>
              <a:t>connected with its Structured Sources. </a:t>
            </a:r>
            <a:r>
              <a:rPr lang="en-US" b="1" dirty="0"/>
              <a:t>(next)</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dirty="0"/>
              <a:t>This Integrated Knowledge Graph will only contain </a:t>
            </a:r>
            <a:r>
              <a:rPr lang="en-US" b="1" dirty="0"/>
              <a:t>Concepts </a:t>
            </a:r>
            <a:r>
              <a:rPr lang="en-US" b="0" dirty="0"/>
              <a:t>(much like a schema) and </a:t>
            </a:r>
            <a:r>
              <a:rPr lang="en-US" b="1" dirty="0"/>
              <a:t>NO actual instances</a:t>
            </a: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Note from hereon, </a:t>
            </a:r>
            <a:r>
              <a:rPr lang="en-US" b="1" dirty="0"/>
              <a:t>by concepts, I mean</a:t>
            </a:r>
            <a:r>
              <a:rPr lang="en-US" dirty="0"/>
              <a:t>:</a:t>
            </a:r>
          </a:p>
          <a:p>
            <a:pPr marL="628650" lvl="1" indent="-171450">
              <a:buFont typeface="Arial" panose="020B0604020202020204" pitchFamily="34" charset="0"/>
              <a:buChar char="•"/>
            </a:pPr>
            <a:r>
              <a:rPr lang="en-US" dirty="0"/>
              <a:t>Entities, Relations and Attributes or Properties.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here, </a:t>
            </a:r>
            <a:r>
              <a:rPr lang="en-US" b="1" dirty="0"/>
              <a:t>Disease</a:t>
            </a:r>
            <a:r>
              <a:rPr lang="en-US" dirty="0"/>
              <a:t> and </a:t>
            </a:r>
            <a:r>
              <a:rPr lang="en-US" b="1" dirty="0"/>
              <a:t>Phase</a:t>
            </a:r>
            <a:r>
              <a:rPr lang="en-US" dirty="0"/>
              <a:t> are examples of </a:t>
            </a:r>
            <a:r>
              <a:rPr lang="en-US" b="1" dirty="0"/>
              <a:t>Entities</a:t>
            </a:r>
            <a:r>
              <a:rPr lang="en-US" dirty="0"/>
              <a:t>.</a:t>
            </a:r>
          </a:p>
          <a:p>
            <a:pPr marL="171450" lvl="0" indent="-171450">
              <a:buFont typeface="Arial" panose="020B0604020202020204" pitchFamily="34" charset="0"/>
              <a:buChar char="•"/>
            </a:pPr>
            <a:r>
              <a:rPr lang="en-US" dirty="0"/>
              <a:t>Having </a:t>
            </a:r>
            <a:r>
              <a:rPr lang="en-US" b="1" dirty="0"/>
              <a:t>Relationship -</a:t>
            </a:r>
            <a:r>
              <a:rPr lang="en-US" dirty="0"/>
              <a:t> </a:t>
            </a:r>
            <a:r>
              <a:rPr lang="en-US" b="1" dirty="0" err="1"/>
              <a:t>has</a:t>
            </a:r>
            <a:r>
              <a:rPr lang="en-US" dirty="0" err="1"/>
              <a:t>_</a:t>
            </a:r>
            <a:r>
              <a:rPr lang="en-US" b="1" dirty="0" err="1"/>
              <a:t>phase</a:t>
            </a:r>
            <a:r>
              <a:rPr lang="en-US" dirty="0"/>
              <a:t>.</a:t>
            </a:r>
          </a:p>
          <a:p>
            <a:pPr marL="171450" lvl="0" indent="-171450">
              <a:buFont typeface="Arial" panose="020B0604020202020204" pitchFamily="34" charset="0"/>
              <a:buChar char="•"/>
            </a:pPr>
            <a:r>
              <a:rPr lang="en-US" dirty="0"/>
              <a:t>And </a:t>
            </a:r>
            <a:r>
              <a:rPr lang="en-US" b="1" dirty="0" err="1"/>
              <a:t>Phase_Name</a:t>
            </a:r>
            <a:r>
              <a:rPr lang="en-US" b="1" dirty="0"/>
              <a:t> </a:t>
            </a:r>
            <a:r>
              <a:rPr lang="en-US" dirty="0"/>
              <a:t>might be an example of a particular </a:t>
            </a:r>
            <a:r>
              <a:rPr lang="en-US" b="1" dirty="0"/>
              <a:t>Attribute</a:t>
            </a:r>
            <a:r>
              <a:rPr lang="en-US" dirty="0"/>
              <a:t>.</a:t>
            </a:r>
          </a:p>
        </p:txBody>
      </p:sp>
      <p:sp>
        <p:nvSpPr>
          <p:cNvPr id="4" name="Slide Number Placeholder 3"/>
          <p:cNvSpPr>
            <a:spLocks noGrp="1"/>
          </p:cNvSpPr>
          <p:nvPr>
            <p:ph type="sldNum" sz="quarter" idx="5"/>
          </p:nvPr>
        </p:nvSpPr>
        <p:spPr/>
        <p:txBody>
          <a:bodyPr/>
          <a:lstStyle/>
          <a:p>
            <a:fld id="{EDC0B25F-833F-4F4B-ADD0-131146B5F8DA}" type="slidenum">
              <a:rPr lang="LID4096" smtClean="0"/>
              <a:t>10</a:t>
            </a:fld>
            <a:endParaRPr lang="LID4096"/>
          </a:p>
        </p:txBody>
      </p:sp>
    </p:spTree>
    <p:extLst>
      <p:ext uri="{BB962C8B-B14F-4D97-AF65-F5344CB8AC3E}">
        <p14:creationId xmlns:p14="http://schemas.microsoft.com/office/powerpoint/2010/main" val="4028000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5998D4-23C2-4938-B10E-18D2F8EF9B24}" type="datetime1">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D9BEF-622F-4B1C-A61F-863E667CA1B7}" type="slidenum">
              <a:rPr lang="en-US" smtClean="0"/>
              <a:t>‹#›</a:t>
            </a:fld>
            <a:endParaRPr lang="en-US"/>
          </a:p>
        </p:txBody>
      </p:sp>
    </p:spTree>
    <p:extLst>
      <p:ext uri="{BB962C8B-B14F-4D97-AF65-F5344CB8AC3E}">
        <p14:creationId xmlns:p14="http://schemas.microsoft.com/office/powerpoint/2010/main" val="1879809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0F5823-4C2C-4143-8C98-E01B5F5A8113}" type="datetime1">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D9BEF-622F-4B1C-A61F-863E667CA1B7}" type="slidenum">
              <a:rPr lang="en-US" smtClean="0"/>
              <a:t>‹#›</a:t>
            </a:fld>
            <a:endParaRPr lang="en-US"/>
          </a:p>
        </p:txBody>
      </p:sp>
    </p:spTree>
    <p:extLst>
      <p:ext uri="{BB962C8B-B14F-4D97-AF65-F5344CB8AC3E}">
        <p14:creationId xmlns:p14="http://schemas.microsoft.com/office/powerpoint/2010/main" val="1734089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579A0C-70B8-49D5-A5B4-F87BD047C0FF}" type="datetime1">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D9BEF-622F-4B1C-A61F-863E667CA1B7}" type="slidenum">
              <a:rPr lang="en-US" smtClean="0"/>
              <a:t>‹#›</a:t>
            </a:fld>
            <a:endParaRPr lang="en-US"/>
          </a:p>
        </p:txBody>
      </p:sp>
    </p:spTree>
    <p:extLst>
      <p:ext uri="{BB962C8B-B14F-4D97-AF65-F5344CB8AC3E}">
        <p14:creationId xmlns:p14="http://schemas.microsoft.com/office/powerpoint/2010/main" val="65302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AFF586-AC28-4BAD-9F01-BE49996B007A}" type="datetime1">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AD9BEF-622F-4B1C-A61F-863E667CA1B7}" type="slidenum">
              <a:rPr lang="en-US" smtClean="0"/>
              <a:t>‹#›</a:t>
            </a:fld>
            <a:endParaRPr lang="en-US"/>
          </a:p>
        </p:txBody>
      </p:sp>
    </p:spTree>
    <p:extLst>
      <p:ext uri="{BB962C8B-B14F-4D97-AF65-F5344CB8AC3E}">
        <p14:creationId xmlns:p14="http://schemas.microsoft.com/office/powerpoint/2010/main" val="3870504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85B1FC2-9432-43BD-B35E-219E97A77D87}" type="datetime1">
              <a:rPr lang="en-US" smtClean="0"/>
              <a:t>6/27/2022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AD9BEF-622F-4B1C-A61F-863E667CA1B7}" type="slidenum">
              <a:rPr lang="en-US" smtClean="0"/>
              <a:t>‹#›</a:t>
            </a:fld>
            <a:endParaRPr lang="en-US"/>
          </a:p>
        </p:txBody>
      </p:sp>
    </p:spTree>
    <p:extLst>
      <p:ext uri="{BB962C8B-B14F-4D97-AF65-F5344CB8AC3E}">
        <p14:creationId xmlns:p14="http://schemas.microsoft.com/office/powerpoint/2010/main" val="361373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BC858B-A555-4F11-BFE1-60818BDD5EC5}" type="datetime1">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AD9BEF-622F-4B1C-A61F-863E667CA1B7}" type="slidenum">
              <a:rPr lang="en-US" smtClean="0"/>
              <a:t>‹#›</a:t>
            </a:fld>
            <a:endParaRPr lang="en-US"/>
          </a:p>
        </p:txBody>
      </p:sp>
    </p:spTree>
    <p:extLst>
      <p:ext uri="{BB962C8B-B14F-4D97-AF65-F5344CB8AC3E}">
        <p14:creationId xmlns:p14="http://schemas.microsoft.com/office/powerpoint/2010/main" val="3289970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FA3AC6C-7A68-4141-B652-3AA7C1969828}" type="datetime1">
              <a:rPr lang="en-US" smtClean="0"/>
              <a:t>6/27/2022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AD9BEF-622F-4B1C-A61F-863E667CA1B7}" type="slidenum">
              <a:rPr lang="en-US" smtClean="0"/>
              <a:t>‹#›</a:t>
            </a:fld>
            <a:endParaRPr lang="en-US"/>
          </a:p>
        </p:txBody>
      </p:sp>
    </p:spTree>
    <p:extLst>
      <p:ext uri="{BB962C8B-B14F-4D97-AF65-F5344CB8AC3E}">
        <p14:creationId xmlns:p14="http://schemas.microsoft.com/office/powerpoint/2010/main" val="2768733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C1EADFB-3989-4003-B672-540C45951982}" type="datetime1">
              <a:rPr lang="en-US" smtClean="0"/>
              <a:t>6/27/2022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AD9BEF-622F-4B1C-A61F-863E667CA1B7}" type="slidenum">
              <a:rPr lang="en-US" smtClean="0"/>
              <a:t>‹#›</a:t>
            </a:fld>
            <a:endParaRPr lang="en-US"/>
          </a:p>
        </p:txBody>
      </p:sp>
    </p:spTree>
    <p:extLst>
      <p:ext uri="{BB962C8B-B14F-4D97-AF65-F5344CB8AC3E}">
        <p14:creationId xmlns:p14="http://schemas.microsoft.com/office/powerpoint/2010/main" val="1476146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664B72-7C53-44CE-9270-26C446872AE2}" type="datetime1">
              <a:rPr lang="en-US" smtClean="0"/>
              <a:t>6/27/2022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AD9BEF-622F-4B1C-A61F-863E667CA1B7}" type="slidenum">
              <a:rPr lang="en-US" smtClean="0"/>
              <a:t>‹#›</a:t>
            </a:fld>
            <a:endParaRPr lang="en-US"/>
          </a:p>
        </p:txBody>
      </p:sp>
    </p:spTree>
    <p:extLst>
      <p:ext uri="{BB962C8B-B14F-4D97-AF65-F5344CB8AC3E}">
        <p14:creationId xmlns:p14="http://schemas.microsoft.com/office/powerpoint/2010/main" val="2237502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9DAE03-1190-42A8-B893-72570E147443}" type="datetime1">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AD9BEF-622F-4B1C-A61F-863E667CA1B7}" type="slidenum">
              <a:rPr lang="en-US" smtClean="0"/>
              <a:t>‹#›</a:t>
            </a:fld>
            <a:endParaRPr lang="en-US"/>
          </a:p>
        </p:txBody>
      </p:sp>
    </p:spTree>
    <p:extLst>
      <p:ext uri="{BB962C8B-B14F-4D97-AF65-F5344CB8AC3E}">
        <p14:creationId xmlns:p14="http://schemas.microsoft.com/office/powerpoint/2010/main" val="1225572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5C8482-FB74-4849-9134-40FC840BCAEF}" type="datetime1">
              <a:rPr lang="en-US" smtClean="0"/>
              <a:t>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AD9BEF-622F-4B1C-A61F-863E667CA1B7}" type="slidenum">
              <a:rPr lang="en-US" smtClean="0"/>
              <a:t>‹#›</a:t>
            </a:fld>
            <a:endParaRPr lang="en-US"/>
          </a:p>
        </p:txBody>
      </p:sp>
    </p:spTree>
    <p:extLst>
      <p:ext uri="{BB962C8B-B14F-4D97-AF65-F5344CB8AC3E}">
        <p14:creationId xmlns:p14="http://schemas.microsoft.com/office/powerpoint/2010/main" val="623536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9513" y="225080"/>
            <a:ext cx="11532973" cy="90328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29514" y="1318054"/>
            <a:ext cx="11532974" cy="485890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444448" y="6478787"/>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Light" panose="020B0502040204020203" pitchFamily="34" charset="0"/>
                <a:cs typeface="Segoe UI Light" panose="020B0502040204020203" pitchFamily="34" charset="0"/>
              </a:defRPr>
            </a:lvl1pPr>
          </a:lstStyle>
          <a:p>
            <a:fld id="{F57CC32A-9C43-4FFB-9DB7-D70722BB038A}" type="datetime1">
              <a:rPr lang="en-US" smtClean="0"/>
              <a:t>6/27/2022</a:t>
            </a:fld>
            <a:endParaRPr lang="en-US" dirty="0"/>
          </a:p>
        </p:txBody>
      </p:sp>
      <p:sp>
        <p:nvSpPr>
          <p:cNvPr id="5" name="Footer Placeholder 4"/>
          <p:cNvSpPr>
            <a:spLocks noGrp="1"/>
          </p:cNvSpPr>
          <p:nvPr>
            <p:ph type="ftr" sz="quarter" idx="3"/>
          </p:nvPr>
        </p:nvSpPr>
        <p:spPr>
          <a:xfrm>
            <a:off x="4427022" y="648017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Light" panose="020B0502040204020203" pitchFamily="34" charset="0"/>
                <a:cs typeface="Segoe UI Light" panose="020B0502040204020203" pitchFamily="34" charset="0"/>
              </a:defRPr>
            </a:lvl1pPr>
          </a:lstStyle>
          <a:p>
            <a:endParaRPr lang="en-US"/>
          </a:p>
        </p:txBody>
      </p:sp>
      <p:sp>
        <p:nvSpPr>
          <p:cNvPr id="6" name="Slide Number Placeholder 5"/>
          <p:cNvSpPr>
            <a:spLocks noGrp="1"/>
          </p:cNvSpPr>
          <p:nvPr>
            <p:ph type="sldNum" sz="quarter" idx="4"/>
          </p:nvPr>
        </p:nvSpPr>
        <p:spPr>
          <a:xfrm>
            <a:off x="7761090" y="6478787"/>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Light" panose="020B0502040204020203" pitchFamily="34" charset="0"/>
                <a:cs typeface="Segoe UI Light" panose="020B0502040204020203" pitchFamily="34" charset="0"/>
              </a:defRPr>
            </a:lvl1pPr>
          </a:lstStyle>
          <a:p>
            <a:fld id="{2AAD9BEF-622F-4B1C-A61F-863E667CA1B7}" type="slidenum">
              <a:rPr lang="en-US" smtClean="0"/>
              <a:pPr/>
              <a:t>‹#›</a:t>
            </a:fld>
            <a:endParaRPr lang="en-US"/>
          </a:p>
        </p:txBody>
      </p:sp>
      <p:sp>
        <p:nvSpPr>
          <p:cNvPr id="7" name="Rectangle 6"/>
          <p:cNvSpPr/>
          <p:nvPr userDrawn="1"/>
        </p:nvSpPr>
        <p:spPr>
          <a:xfrm>
            <a:off x="0" y="-1"/>
            <a:ext cx="12192000" cy="114301"/>
          </a:xfrm>
          <a:prstGeom prst="rect">
            <a:avLst/>
          </a:prstGeom>
          <a:solidFill>
            <a:srgbClr val="0B7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p:cNvPicPr/>
          <p:nvPr userDrawn="1"/>
        </p:nvPicPr>
        <p:blipFill>
          <a:blip r:embed="rId13"/>
          <a:stretch/>
        </p:blipFill>
        <p:spPr>
          <a:xfrm>
            <a:off x="200160" y="6283800"/>
            <a:ext cx="1898640" cy="417240"/>
          </a:xfrm>
          <a:prstGeom prst="rect">
            <a:avLst/>
          </a:prstGeom>
          <a:ln>
            <a:noFill/>
          </a:ln>
        </p:spPr>
      </p:pic>
      <p:pic>
        <p:nvPicPr>
          <p:cNvPr id="9" name="Picture 4"/>
          <p:cNvPicPr/>
          <p:nvPr userDrawn="1"/>
        </p:nvPicPr>
        <p:blipFill>
          <a:blip r:embed="rId14"/>
          <a:stretch/>
        </p:blipFill>
        <p:spPr>
          <a:xfrm>
            <a:off x="10865027" y="6189956"/>
            <a:ext cx="1126948" cy="530133"/>
          </a:xfrm>
          <a:prstGeom prst="rect">
            <a:avLst/>
          </a:prstGeom>
          <a:ln>
            <a:noFill/>
          </a:ln>
        </p:spPr>
      </p:pic>
      <p:sp>
        <p:nvSpPr>
          <p:cNvPr id="12" name="Line 6"/>
          <p:cNvSpPr/>
          <p:nvPr userDrawn="1"/>
        </p:nvSpPr>
        <p:spPr>
          <a:xfrm flipH="1">
            <a:off x="2315673" y="6499540"/>
            <a:ext cx="8337498" cy="0"/>
          </a:xfrm>
          <a:prstGeom prst="line">
            <a:avLst/>
          </a:prstGeom>
          <a:ln w="19080">
            <a:solidFill>
              <a:srgbClr val="0B78BD"/>
            </a:solidFill>
          </a:ln>
        </p:spPr>
        <p:style>
          <a:lnRef idx="1">
            <a:schemeClr val="accent1"/>
          </a:lnRef>
          <a:fillRef idx="0">
            <a:schemeClr val="accent1"/>
          </a:fillRef>
          <a:effectRef idx="0">
            <a:schemeClr val="accent1"/>
          </a:effectRef>
          <a:fontRef idx="minor"/>
        </p:style>
      </p:sp>
    </p:spTree>
    <p:extLst>
      <p:ext uri="{BB962C8B-B14F-4D97-AF65-F5344CB8AC3E}">
        <p14:creationId xmlns:p14="http://schemas.microsoft.com/office/powerpoint/2010/main" val="717652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Segoe UI Semibold" panose="020B0702040204020203" pitchFamily="34" charset="0"/>
          <a:ea typeface="+mj-ea"/>
          <a:cs typeface="Segoe UI Semibold" panose="020B07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3.paho.org/hq/index.php?option=com_content&amp;view=article&amp;id=5856:2011-informacion-general-enfermedad-chagas&amp;Itemid=40370&amp;lang=en"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i.googleblog.com/2020/06/pegasus-state-of-art-model-for.html"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5.gif"/><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hyperlink" Target="https://www.who.int/health-topics/chagas-disease#tab=tab_2"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sv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2475" y="900995"/>
            <a:ext cx="8620125" cy="2530464"/>
          </a:xfrm>
        </p:spPr>
        <p:txBody>
          <a:bodyPr>
            <a:noAutofit/>
          </a:bodyPr>
          <a:lstStyle/>
          <a:p>
            <a:pPr algn="l"/>
            <a:br>
              <a:rPr lang="en-US" sz="3400" dirty="0"/>
            </a:br>
            <a:r>
              <a:rPr lang="en-US" sz="3400" dirty="0">
                <a:solidFill>
                  <a:schemeClr val="tx1">
                    <a:lumMod val="65000"/>
                    <a:lumOff val="35000"/>
                  </a:schemeClr>
                </a:solidFill>
                <a:latin typeface="Cambria" panose="02040503050406030204" pitchFamily="18" charset="0"/>
                <a:ea typeface="Cambria" panose="02040503050406030204" pitchFamily="18" charset="0"/>
              </a:rPr>
              <a:t>DEDS ESR 1.1: </a:t>
            </a:r>
            <a:br>
              <a:rPr lang="en-US" sz="3400" dirty="0">
                <a:solidFill>
                  <a:schemeClr val="tx1">
                    <a:lumMod val="65000"/>
                    <a:lumOff val="35000"/>
                  </a:schemeClr>
                </a:solidFill>
                <a:latin typeface="Cambria" panose="02040503050406030204" pitchFamily="18" charset="0"/>
                <a:ea typeface="Cambria" panose="02040503050406030204" pitchFamily="18" charset="0"/>
              </a:rPr>
            </a:br>
            <a:r>
              <a:rPr lang="en-US" sz="3400" dirty="0">
                <a:solidFill>
                  <a:schemeClr val="tx1">
                    <a:lumMod val="65000"/>
                    <a:lumOff val="35000"/>
                  </a:schemeClr>
                </a:solidFill>
                <a:latin typeface="Cambria" panose="02040503050406030204" pitchFamily="18" charset="0"/>
                <a:ea typeface="Cambria" panose="02040503050406030204" pitchFamily="18" charset="0"/>
              </a:rPr>
              <a:t>Semantic-Aware Heterogeneity Management </a:t>
            </a:r>
            <a:br>
              <a:rPr lang="en-US" sz="3600" dirty="0">
                <a:latin typeface="Cambria" panose="02040503050406030204" pitchFamily="18" charset="0"/>
                <a:ea typeface="Cambria" panose="02040503050406030204" pitchFamily="18" charset="0"/>
              </a:rPr>
            </a:br>
            <a:br>
              <a:rPr lang="en-US" sz="3600" dirty="0">
                <a:latin typeface="Cambria" panose="02040503050406030204" pitchFamily="18" charset="0"/>
                <a:ea typeface="Cambria" panose="02040503050406030204" pitchFamily="18" charset="0"/>
              </a:rPr>
            </a:br>
            <a:r>
              <a:rPr lang="en-US" sz="3600" b="1" dirty="0">
                <a:solidFill>
                  <a:srgbClr val="0070C0"/>
                </a:solidFill>
                <a:latin typeface="Cambria" panose="02040503050406030204" pitchFamily="18" charset="0"/>
                <a:ea typeface="Cambria" panose="02040503050406030204" pitchFamily="18" charset="0"/>
              </a:rPr>
              <a:t>Integrating Conceptualized Text with </a:t>
            </a:r>
            <a:br>
              <a:rPr lang="en-US" sz="3600" b="1" dirty="0">
                <a:solidFill>
                  <a:srgbClr val="0070C0"/>
                </a:solidFill>
                <a:latin typeface="Cambria" panose="02040503050406030204" pitchFamily="18" charset="0"/>
                <a:ea typeface="Cambria" panose="02040503050406030204" pitchFamily="18" charset="0"/>
              </a:rPr>
            </a:br>
            <a:r>
              <a:rPr lang="en-US" sz="3600" b="1" dirty="0">
                <a:solidFill>
                  <a:srgbClr val="0070C0"/>
                </a:solidFill>
                <a:latin typeface="Cambria" panose="02040503050406030204" pitchFamily="18" charset="0"/>
                <a:ea typeface="Cambria" panose="02040503050406030204" pitchFamily="18" charset="0"/>
              </a:rPr>
              <a:t>Knowledge Graphs</a:t>
            </a:r>
            <a:endParaRPr lang="en-US" sz="3400" b="1" dirty="0">
              <a:solidFill>
                <a:srgbClr val="0070C0"/>
              </a:solidFill>
              <a:latin typeface="Cambria" panose="02040503050406030204" pitchFamily="18" charset="0"/>
              <a:ea typeface="Cambria" panose="02040503050406030204" pitchFamily="18" charset="0"/>
            </a:endParaRPr>
          </a:p>
        </p:txBody>
      </p:sp>
      <p:sp>
        <p:nvSpPr>
          <p:cNvPr id="3" name="Subtitle 2"/>
          <p:cNvSpPr>
            <a:spLocks noGrp="1"/>
          </p:cNvSpPr>
          <p:nvPr>
            <p:ph type="subTitle" idx="1"/>
          </p:nvPr>
        </p:nvSpPr>
        <p:spPr>
          <a:xfrm>
            <a:off x="752475" y="4640230"/>
            <a:ext cx="6194862" cy="1562100"/>
          </a:xfrm>
        </p:spPr>
        <p:txBody>
          <a:bodyPr>
            <a:normAutofit/>
          </a:bodyPr>
          <a:lstStyle/>
          <a:p>
            <a:pPr algn="l"/>
            <a:r>
              <a:rPr lang="en-US" sz="1800" b="1" dirty="0">
                <a:solidFill>
                  <a:srgbClr val="0070C0"/>
                </a:solidFill>
                <a:latin typeface="Cambria" panose="02040503050406030204" pitchFamily="18" charset="0"/>
                <a:ea typeface="Cambria" panose="02040503050406030204" pitchFamily="18" charset="0"/>
              </a:rPr>
              <a:t>Md Ataur Rahman</a:t>
            </a:r>
          </a:p>
          <a:p>
            <a:pPr algn="l"/>
            <a:endParaRPr lang="en-US" sz="1600" dirty="0">
              <a:solidFill>
                <a:srgbClr val="0070C0"/>
              </a:solidFill>
              <a:latin typeface="Cambria" panose="02040503050406030204" pitchFamily="18" charset="0"/>
              <a:ea typeface="Cambria" panose="02040503050406030204" pitchFamily="18" charset="0"/>
            </a:endParaRPr>
          </a:p>
          <a:p>
            <a:pPr algn="l">
              <a:lnSpc>
                <a:spcPct val="120000"/>
              </a:lnSpc>
            </a:pPr>
            <a:r>
              <a:rPr lang="en-US" sz="1600" b="1" dirty="0">
                <a:solidFill>
                  <a:srgbClr val="0070C0"/>
                </a:solidFill>
                <a:latin typeface="Cambria" panose="02040503050406030204" pitchFamily="18" charset="0"/>
                <a:ea typeface="Cambria" panose="02040503050406030204" pitchFamily="18" charset="0"/>
              </a:rPr>
              <a:t>Home:</a:t>
            </a:r>
            <a:r>
              <a:rPr lang="en-US" sz="1600" dirty="0">
                <a:solidFill>
                  <a:srgbClr val="0070C0"/>
                </a:solidFill>
                <a:latin typeface="Cambria" panose="02040503050406030204" pitchFamily="18" charset="0"/>
                <a:ea typeface="Cambria" panose="02040503050406030204" pitchFamily="18" charset="0"/>
              </a:rPr>
              <a:t> </a:t>
            </a:r>
            <a:r>
              <a:rPr lang="es-ES" sz="1600" dirty="0">
                <a:solidFill>
                  <a:srgbClr val="0070C0"/>
                </a:solidFill>
                <a:latin typeface="Cambria" panose="02040503050406030204" pitchFamily="18" charset="0"/>
                <a:ea typeface="Cambria" panose="02040503050406030204" pitchFamily="18" charset="0"/>
              </a:rPr>
              <a:t>Universitat Politècnica de Catalunya (UPC)</a:t>
            </a:r>
            <a:br>
              <a:rPr lang="es-ES" sz="1600" dirty="0">
                <a:solidFill>
                  <a:srgbClr val="0070C0"/>
                </a:solidFill>
                <a:latin typeface="Cambria" panose="02040503050406030204" pitchFamily="18" charset="0"/>
                <a:ea typeface="Cambria" panose="02040503050406030204" pitchFamily="18" charset="0"/>
              </a:rPr>
            </a:br>
            <a:r>
              <a:rPr lang="es-ES" sz="1600" b="1" dirty="0">
                <a:solidFill>
                  <a:srgbClr val="0070C0"/>
                </a:solidFill>
                <a:latin typeface="Cambria" panose="02040503050406030204" pitchFamily="18" charset="0"/>
                <a:ea typeface="Cambria" panose="02040503050406030204" pitchFamily="18" charset="0"/>
              </a:rPr>
              <a:t>Host:</a:t>
            </a:r>
            <a:r>
              <a:rPr lang="es-ES" sz="1600" dirty="0">
                <a:solidFill>
                  <a:srgbClr val="0070C0"/>
                </a:solidFill>
                <a:latin typeface="Cambria" panose="02040503050406030204" pitchFamily="18" charset="0"/>
                <a:ea typeface="Cambria" panose="02040503050406030204" pitchFamily="18" charset="0"/>
              </a:rPr>
              <a:t> </a:t>
            </a:r>
            <a:r>
              <a:rPr lang="fr-FR" sz="1600" dirty="0">
                <a:solidFill>
                  <a:srgbClr val="0070C0"/>
                </a:solidFill>
                <a:latin typeface="Cambria" panose="02040503050406030204" pitchFamily="18" charset="0"/>
                <a:ea typeface="Cambria" panose="02040503050406030204" pitchFamily="18" charset="0"/>
              </a:rPr>
              <a:t>Université Libre de Bruxelles (ULB)</a:t>
            </a:r>
            <a:r>
              <a:rPr lang="en-US" sz="1600" dirty="0">
                <a:solidFill>
                  <a:srgbClr val="0070C0"/>
                </a:solidFill>
                <a:latin typeface="Cambria" panose="02040503050406030204" pitchFamily="18" charset="0"/>
                <a:ea typeface="Cambria" panose="02040503050406030204" pitchFamily="18" charset="0"/>
              </a:rPr>
              <a:t> </a:t>
            </a:r>
          </a:p>
        </p:txBody>
      </p:sp>
      <p:pic>
        <p:nvPicPr>
          <p:cNvPr id="1026" name="Picture 2">
            <a:extLst>
              <a:ext uri="{FF2B5EF4-FFF2-40B4-BE49-F238E27FC236}">
                <a16:creationId xmlns:a16="http://schemas.microsoft.com/office/drawing/2014/main" id="{7F97779E-3A43-48B3-84B5-677AB353FD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83228" y="1128669"/>
            <a:ext cx="1128131" cy="11281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8FD0DDF-E719-4E25-9505-8A7C78EC3F1A}"/>
              </a:ext>
            </a:extLst>
          </p:cNvPr>
          <p:cNvPicPr>
            <a:picLocks noChangeAspect="1"/>
          </p:cNvPicPr>
          <p:nvPr/>
        </p:nvPicPr>
        <p:blipFill>
          <a:blip r:embed="rId4"/>
          <a:stretch>
            <a:fillRect/>
          </a:stretch>
        </p:blipFill>
        <p:spPr>
          <a:xfrm>
            <a:off x="10783228" y="2401348"/>
            <a:ext cx="1128131" cy="1128131"/>
          </a:xfrm>
          <a:prstGeom prst="rect">
            <a:avLst/>
          </a:prstGeom>
        </p:spPr>
      </p:pic>
      <p:pic>
        <p:nvPicPr>
          <p:cNvPr id="7" name="Picture 6">
            <a:extLst>
              <a:ext uri="{FF2B5EF4-FFF2-40B4-BE49-F238E27FC236}">
                <a16:creationId xmlns:a16="http://schemas.microsoft.com/office/drawing/2014/main" id="{37D1FADD-F86F-44A2-B9A5-5D82E8D1331F}"/>
              </a:ext>
            </a:extLst>
          </p:cNvPr>
          <p:cNvPicPr>
            <a:picLocks noChangeAspect="1"/>
          </p:cNvPicPr>
          <p:nvPr/>
        </p:nvPicPr>
        <p:blipFill>
          <a:blip r:embed="rId5"/>
          <a:stretch>
            <a:fillRect/>
          </a:stretch>
        </p:blipFill>
        <p:spPr>
          <a:xfrm>
            <a:off x="10783228" y="231122"/>
            <a:ext cx="1128131" cy="752786"/>
          </a:xfrm>
          <a:prstGeom prst="rect">
            <a:avLst/>
          </a:prstGeom>
        </p:spPr>
      </p:pic>
      <p:sp>
        <p:nvSpPr>
          <p:cNvPr id="9" name="Subtitle 2">
            <a:extLst>
              <a:ext uri="{FF2B5EF4-FFF2-40B4-BE49-F238E27FC236}">
                <a16:creationId xmlns:a16="http://schemas.microsoft.com/office/drawing/2014/main" id="{45F60174-46B1-4DF2-8539-ADF2E40C5553}"/>
              </a:ext>
            </a:extLst>
          </p:cNvPr>
          <p:cNvSpPr txBox="1">
            <a:spLocks/>
          </p:cNvSpPr>
          <p:nvPr/>
        </p:nvSpPr>
        <p:spPr>
          <a:xfrm>
            <a:off x="5716497" y="4640230"/>
            <a:ext cx="6194862" cy="15621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b="1" dirty="0">
                <a:solidFill>
                  <a:srgbClr val="0070C0"/>
                </a:solidFill>
                <a:latin typeface="Cambria" panose="02040503050406030204" pitchFamily="18" charset="0"/>
                <a:ea typeface="Cambria" panose="02040503050406030204" pitchFamily="18" charset="0"/>
              </a:rPr>
              <a:t>Supervisors</a:t>
            </a:r>
            <a:endParaRPr lang="en-US" sz="1600" dirty="0">
              <a:solidFill>
                <a:srgbClr val="0070C0"/>
              </a:solidFill>
              <a:latin typeface="Cambria" panose="02040503050406030204" pitchFamily="18" charset="0"/>
              <a:ea typeface="Cambria" panose="02040503050406030204" pitchFamily="18" charset="0"/>
            </a:endParaRPr>
          </a:p>
          <a:p>
            <a:pPr algn="r">
              <a:lnSpc>
                <a:spcPct val="120000"/>
              </a:lnSpc>
            </a:pPr>
            <a:r>
              <a:rPr lang="en-US" sz="1600" b="1" dirty="0">
                <a:solidFill>
                  <a:srgbClr val="0070C0"/>
                </a:solidFill>
                <a:latin typeface="Cambria" panose="02040503050406030204" pitchFamily="18" charset="0"/>
                <a:ea typeface="Cambria" panose="02040503050406030204" pitchFamily="18" charset="0"/>
              </a:rPr>
              <a:t>Home: </a:t>
            </a:r>
            <a:r>
              <a:rPr lang="en-US" sz="1600" dirty="0">
                <a:solidFill>
                  <a:srgbClr val="0070C0"/>
                </a:solidFill>
                <a:latin typeface="Cambria" panose="02040503050406030204" pitchFamily="18" charset="0"/>
                <a:ea typeface="Cambria" panose="02040503050406030204" pitchFamily="18" charset="0"/>
              </a:rPr>
              <a:t>Prof. Dr. Oscar Romero, Dr. </a:t>
            </a:r>
            <a:r>
              <a:rPr lang="en-US" sz="1600" dirty="0" err="1">
                <a:solidFill>
                  <a:srgbClr val="0070C0"/>
                </a:solidFill>
                <a:latin typeface="Cambria" panose="02040503050406030204" pitchFamily="18" charset="0"/>
                <a:ea typeface="Cambria" panose="02040503050406030204" pitchFamily="18" charset="0"/>
              </a:rPr>
              <a:t>Sergi</a:t>
            </a:r>
            <a:r>
              <a:rPr lang="en-US" sz="1600" dirty="0">
                <a:solidFill>
                  <a:srgbClr val="0070C0"/>
                </a:solidFill>
                <a:latin typeface="Cambria" panose="02040503050406030204" pitchFamily="18" charset="0"/>
                <a:ea typeface="Cambria" panose="02040503050406030204" pitchFamily="18" charset="0"/>
              </a:rPr>
              <a:t> Nadal </a:t>
            </a:r>
            <a:br>
              <a:rPr lang="es-ES" sz="1600" dirty="0">
                <a:solidFill>
                  <a:srgbClr val="0070C0"/>
                </a:solidFill>
                <a:latin typeface="Cambria" panose="02040503050406030204" pitchFamily="18" charset="0"/>
                <a:ea typeface="Cambria" panose="02040503050406030204" pitchFamily="18" charset="0"/>
              </a:rPr>
            </a:br>
            <a:r>
              <a:rPr lang="es-ES" sz="1600" b="1" dirty="0">
                <a:solidFill>
                  <a:srgbClr val="0070C0"/>
                </a:solidFill>
                <a:latin typeface="Cambria" panose="02040503050406030204" pitchFamily="18" charset="0"/>
                <a:ea typeface="Cambria" panose="02040503050406030204" pitchFamily="18" charset="0"/>
              </a:rPr>
              <a:t>Host: </a:t>
            </a:r>
            <a:r>
              <a:rPr lang="es-ES" sz="1600" dirty="0">
                <a:solidFill>
                  <a:srgbClr val="0070C0"/>
                </a:solidFill>
                <a:latin typeface="Cambria" panose="02040503050406030204" pitchFamily="18" charset="0"/>
                <a:ea typeface="Cambria" panose="02040503050406030204" pitchFamily="18" charset="0"/>
              </a:rPr>
              <a:t>Prof. Dr. Dimitris </a:t>
            </a:r>
            <a:r>
              <a:rPr lang="es-ES" sz="1600" dirty="0" err="1">
                <a:solidFill>
                  <a:srgbClr val="0070C0"/>
                </a:solidFill>
                <a:latin typeface="Cambria" panose="02040503050406030204" pitchFamily="18" charset="0"/>
                <a:ea typeface="Cambria" panose="02040503050406030204" pitchFamily="18" charset="0"/>
              </a:rPr>
              <a:t>Sacharidis</a:t>
            </a:r>
            <a:r>
              <a:rPr lang="es-ES" sz="1600" dirty="0">
                <a:solidFill>
                  <a:srgbClr val="0070C0"/>
                </a:solidFill>
                <a:latin typeface="Cambria" panose="02040503050406030204" pitchFamily="18" charset="0"/>
                <a:ea typeface="Cambria" panose="02040503050406030204" pitchFamily="18" charset="0"/>
              </a:rPr>
              <a:t> </a:t>
            </a:r>
            <a:endParaRPr lang="en-US" sz="1600" dirty="0">
              <a:solidFill>
                <a:srgbClr val="0070C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97723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329514" y="225080"/>
            <a:ext cx="2518462" cy="1452995"/>
          </a:xfrm>
        </p:spPr>
        <p:txBody>
          <a:bodyPr>
            <a:normAutofit/>
          </a:bodyPr>
          <a:lstStyle/>
          <a:p>
            <a:r>
              <a:rPr lang="en-US" dirty="0">
                <a:solidFill>
                  <a:srgbClr val="002060"/>
                </a:solidFill>
                <a:latin typeface="Cambria" panose="02040503050406030204" pitchFamily="18" charset="0"/>
                <a:ea typeface="Cambria" panose="02040503050406030204" pitchFamily="18" charset="0"/>
              </a:rPr>
              <a:t>Running</a:t>
            </a:r>
            <a:br>
              <a:rPr lang="en-US" dirty="0">
                <a:solidFill>
                  <a:srgbClr val="002060"/>
                </a:solidFill>
                <a:latin typeface="Cambria" panose="02040503050406030204" pitchFamily="18" charset="0"/>
                <a:ea typeface="Cambria" panose="02040503050406030204" pitchFamily="18" charset="0"/>
              </a:rPr>
            </a:br>
            <a:r>
              <a:rPr lang="en-US" dirty="0">
                <a:solidFill>
                  <a:srgbClr val="002060"/>
                </a:solidFill>
                <a:latin typeface="Cambria" panose="02040503050406030204" pitchFamily="18" charset="0"/>
                <a:ea typeface="Cambria" panose="02040503050406030204" pitchFamily="18" charset="0"/>
              </a:rPr>
              <a:t>Example:</a:t>
            </a: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862486" y="6492875"/>
            <a:ext cx="329514" cy="365125"/>
          </a:xfrm>
        </p:spPr>
        <p:txBody>
          <a:bodyPr/>
          <a:lstStyle/>
          <a:p>
            <a:fld id="{2AAD9BEF-622F-4B1C-A61F-863E667CA1B7}" type="slidenum">
              <a:rPr lang="en-US" b="1" smtClean="0"/>
              <a:t>10</a:t>
            </a:fld>
            <a:endParaRPr lang="en-US" b="1" dirty="0"/>
          </a:p>
        </p:txBody>
      </p:sp>
      <p:pic>
        <p:nvPicPr>
          <p:cNvPr id="5" name="Picture 4">
            <a:extLst>
              <a:ext uri="{FF2B5EF4-FFF2-40B4-BE49-F238E27FC236}">
                <a16:creationId xmlns:a16="http://schemas.microsoft.com/office/drawing/2014/main" id="{F7FFE17D-5A7C-4D2C-8B84-157EE265C23A}"/>
              </a:ext>
            </a:extLst>
          </p:cNvPr>
          <p:cNvPicPr>
            <a:picLocks noChangeAspect="1"/>
          </p:cNvPicPr>
          <p:nvPr/>
        </p:nvPicPr>
        <p:blipFill>
          <a:blip r:embed="rId3"/>
          <a:stretch>
            <a:fillRect/>
          </a:stretch>
        </p:blipFill>
        <p:spPr>
          <a:xfrm>
            <a:off x="720058" y="2819689"/>
            <a:ext cx="1786597" cy="3413760"/>
          </a:xfrm>
          <a:prstGeom prst="rect">
            <a:avLst/>
          </a:prstGeom>
          <a:ln w="28575">
            <a:solidFill>
              <a:srgbClr val="00B050"/>
            </a:solidFill>
          </a:ln>
        </p:spPr>
      </p:pic>
      <p:sp>
        <p:nvSpPr>
          <p:cNvPr id="6" name="Callout: Bent Line with Border and Accent Bar 5">
            <a:extLst>
              <a:ext uri="{FF2B5EF4-FFF2-40B4-BE49-F238E27FC236}">
                <a16:creationId xmlns:a16="http://schemas.microsoft.com/office/drawing/2014/main" id="{A0FC27E7-7577-4AD2-95D6-E69DA90B7F2B}"/>
              </a:ext>
            </a:extLst>
          </p:cNvPr>
          <p:cNvSpPr/>
          <p:nvPr/>
        </p:nvSpPr>
        <p:spPr>
          <a:xfrm>
            <a:off x="3243891" y="200025"/>
            <a:ext cx="8862384" cy="5791200"/>
          </a:xfrm>
          <a:prstGeom prst="accentBorderCallout2">
            <a:avLst>
              <a:gd name="adj1" fmla="val 52960"/>
              <a:gd name="adj2" fmla="val -1454"/>
              <a:gd name="adj3" fmla="val 53026"/>
              <a:gd name="adj4" fmla="val -5977"/>
              <a:gd name="adj5" fmla="val 64648"/>
              <a:gd name="adj6" fmla="val -11657"/>
            </a:avLst>
          </a:prstGeom>
          <a:ln w="38100" cap="rnd">
            <a:solidFill>
              <a:srgbClr val="FFC000"/>
            </a:solidFill>
            <a:prstDash val="sysDash"/>
            <a:headEnd type="arrow"/>
            <a:tailEnd type="none"/>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Slide Number Placeholder 1">
            <a:extLst>
              <a:ext uri="{FF2B5EF4-FFF2-40B4-BE49-F238E27FC236}">
                <a16:creationId xmlns:a16="http://schemas.microsoft.com/office/drawing/2014/main" id="{9A50E648-5E4A-4F3B-8AA3-287CCBA0594A}"/>
              </a:ext>
            </a:extLst>
          </p:cNvPr>
          <p:cNvSpPr txBox="1">
            <a:spLocks/>
          </p:cNvSpPr>
          <p:nvPr/>
        </p:nvSpPr>
        <p:spPr>
          <a:xfrm>
            <a:off x="11862486" y="6492875"/>
            <a:ext cx="32951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9B45"/>
              </a:solidFill>
            </a:endParaRPr>
          </a:p>
        </p:txBody>
      </p:sp>
      <p:sp>
        <p:nvSpPr>
          <p:cNvPr id="9" name="Content Placeholder 17">
            <a:extLst>
              <a:ext uri="{FF2B5EF4-FFF2-40B4-BE49-F238E27FC236}">
                <a16:creationId xmlns:a16="http://schemas.microsoft.com/office/drawing/2014/main" id="{2CEFF3C1-7196-49B4-8100-944C46CE19B6}"/>
              </a:ext>
            </a:extLst>
          </p:cNvPr>
          <p:cNvSpPr txBox="1">
            <a:spLocks/>
          </p:cNvSpPr>
          <p:nvPr/>
        </p:nvSpPr>
        <p:spPr>
          <a:xfrm>
            <a:off x="136508" y="1723838"/>
            <a:ext cx="2953695" cy="1127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Clr>
                <a:schemeClr val="bg1"/>
              </a:buClr>
              <a:buNone/>
              <a:defRPr/>
            </a:pPr>
            <a:r>
              <a:rPr lang="en-US" sz="2000" dirty="0">
                <a:solidFill>
                  <a:srgbClr val="C00000"/>
                </a:solidFill>
                <a:latin typeface="Cambria" panose="02040503050406030204" pitchFamily="18" charset="0"/>
                <a:ea typeface="Cambria" panose="02040503050406030204" pitchFamily="18" charset="0"/>
                <a:cs typeface="Segoe UI" panose="020B0502040204020203" pitchFamily="34" charset="0"/>
              </a:rPr>
              <a:t>Integrated Graph</a:t>
            </a:r>
            <a:r>
              <a:rPr lang="en-US" sz="2000" dirty="0">
                <a:solidFill>
                  <a:srgbClr val="002060"/>
                </a:solidFill>
                <a:latin typeface="Cambria" panose="02040503050406030204" pitchFamily="18" charset="0"/>
                <a:ea typeface="Cambria" panose="02040503050406030204" pitchFamily="18" charset="0"/>
                <a:cs typeface="Segoe UI" panose="020B0502040204020203" pitchFamily="34" charset="0"/>
              </a:rPr>
              <a:t> for the Chagas Disease</a:t>
            </a:r>
          </a:p>
        </p:txBody>
      </p:sp>
      <p:pic>
        <p:nvPicPr>
          <p:cNvPr id="10" name="Picture 9">
            <a:extLst>
              <a:ext uri="{FF2B5EF4-FFF2-40B4-BE49-F238E27FC236}">
                <a16:creationId xmlns:a16="http://schemas.microsoft.com/office/drawing/2014/main" id="{73219516-504D-44CD-AC77-B0B73A23FE86}"/>
              </a:ext>
            </a:extLst>
          </p:cNvPr>
          <p:cNvPicPr>
            <a:picLocks noChangeAspect="1"/>
          </p:cNvPicPr>
          <p:nvPr/>
        </p:nvPicPr>
        <p:blipFill>
          <a:blip r:embed="rId4"/>
          <a:stretch>
            <a:fillRect/>
          </a:stretch>
        </p:blipFill>
        <p:spPr>
          <a:xfrm>
            <a:off x="3243891" y="200025"/>
            <a:ext cx="8862384" cy="5791200"/>
          </a:xfrm>
          <a:prstGeom prst="rect">
            <a:avLst/>
          </a:prstGeom>
          <a:ln w="28575">
            <a:solidFill>
              <a:srgbClr val="00B050"/>
            </a:solidFill>
          </a:ln>
        </p:spPr>
      </p:pic>
      <p:sp>
        <p:nvSpPr>
          <p:cNvPr id="11" name="Content Placeholder 17">
            <a:extLst>
              <a:ext uri="{FF2B5EF4-FFF2-40B4-BE49-F238E27FC236}">
                <a16:creationId xmlns:a16="http://schemas.microsoft.com/office/drawing/2014/main" id="{3F6F8B6B-EEE7-4D68-B54A-1F2B08322E48}"/>
              </a:ext>
            </a:extLst>
          </p:cNvPr>
          <p:cNvSpPr txBox="1">
            <a:spLocks/>
          </p:cNvSpPr>
          <p:nvPr/>
        </p:nvSpPr>
        <p:spPr>
          <a:xfrm>
            <a:off x="4595968" y="6044299"/>
            <a:ext cx="6158229" cy="39550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Clr>
                <a:schemeClr val="bg1"/>
              </a:buClr>
              <a:buNone/>
              <a:defRPr/>
            </a:pPr>
            <a:r>
              <a:rPr lang="en-US" sz="1600" dirty="0">
                <a:solidFill>
                  <a:srgbClr val="002060"/>
                </a:solidFill>
                <a:latin typeface="Cambria" panose="02040503050406030204" pitchFamily="18" charset="0"/>
                <a:ea typeface="Cambria" panose="02040503050406030204" pitchFamily="18" charset="0"/>
                <a:cs typeface="Segoe UI" panose="020B0502040204020203" pitchFamily="34" charset="0"/>
              </a:rPr>
              <a:t>A </a:t>
            </a:r>
            <a:r>
              <a:rPr lang="en-US" sz="1600" dirty="0">
                <a:solidFill>
                  <a:srgbClr val="C00000"/>
                </a:solidFill>
                <a:latin typeface="Cambria" panose="02040503050406030204" pitchFamily="18" charset="0"/>
                <a:ea typeface="Cambria" panose="02040503050406030204" pitchFamily="18" charset="0"/>
                <a:cs typeface="Segoe UI" panose="020B0502040204020203" pitchFamily="34" charset="0"/>
              </a:rPr>
              <a:t>Knowledge Graph </a:t>
            </a:r>
            <a:r>
              <a:rPr lang="en-US" sz="1600" dirty="0">
                <a:solidFill>
                  <a:srgbClr val="002060"/>
                </a:solidFill>
                <a:latin typeface="Cambria" panose="02040503050406030204" pitchFamily="18" charset="0"/>
                <a:ea typeface="Cambria" panose="02040503050406030204" pitchFamily="18" charset="0"/>
                <a:cs typeface="Segoe UI" panose="020B0502040204020203" pitchFamily="34" charset="0"/>
              </a:rPr>
              <a:t>only having </a:t>
            </a:r>
            <a:r>
              <a:rPr lang="en-US" sz="1600" dirty="0">
                <a:solidFill>
                  <a:srgbClr val="C00000"/>
                </a:solidFill>
                <a:latin typeface="Cambria" panose="02040503050406030204" pitchFamily="18" charset="0"/>
                <a:ea typeface="Cambria" panose="02040503050406030204" pitchFamily="18" charset="0"/>
                <a:cs typeface="Segoe UI" panose="020B0502040204020203" pitchFamily="34" charset="0"/>
              </a:rPr>
              <a:t>Concepts </a:t>
            </a:r>
            <a:r>
              <a:rPr lang="en-US" sz="1600" dirty="0">
                <a:solidFill>
                  <a:schemeClr val="tx1"/>
                </a:solidFill>
                <a:latin typeface="Cambria" panose="02040503050406030204" pitchFamily="18" charset="0"/>
                <a:ea typeface="Cambria" panose="02040503050406030204" pitchFamily="18" charset="0"/>
                <a:cs typeface="Segoe UI" panose="020B0502040204020203" pitchFamily="34" charset="0"/>
              </a:rPr>
              <a:t>(Schema)</a:t>
            </a:r>
          </a:p>
        </p:txBody>
      </p:sp>
    </p:spTree>
    <p:extLst>
      <p:ext uri="{BB962C8B-B14F-4D97-AF65-F5344CB8AC3E}">
        <p14:creationId xmlns:p14="http://schemas.microsoft.com/office/powerpoint/2010/main" val="112173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B2FBD-47DB-4741-B0B7-01A01D9B1BD2}"/>
              </a:ext>
            </a:extLst>
          </p:cNvPr>
          <p:cNvSpPr>
            <a:spLocks noGrp="1"/>
          </p:cNvSpPr>
          <p:nvPr>
            <p:ph type="title"/>
          </p:nvPr>
        </p:nvSpPr>
        <p:spPr/>
        <p:txBody>
          <a:bodyPr>
            <a:normAutofit/>
          </a:bodyPr>
          <a:lstStyle/>
          <a:p>
            <a:r>
              <a:rPr lang="en-US" dirty="0">
                <a:solidFill>
                  <a:srgbClr val="002060"/>
                </a:solidFill>
                <a:latin typeface="Cambria" panose="02040503050406030204" pitchFamily="18" charset="0"/>
                <a:ea typeface="Cambria" panose="02040503050406030204" pitchFamily="18" charset="0"/>
              </a:rPr>
              <a:t>Existing Data Integration System</a:t>
            </a:r>
            <a:endParaRPr lang="LID4096"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A4B52955-A8B1-4157-9AA0-982712528362}"/>
              </a:ext>
            </a:extLst>
          </p:cNvPr>
          <p:cNvSpPr>
            <a:spLocks noGrp="1"/>
          </p:cNvSpPr>
          <p:nvPr>
            <p:ph type="sldNum" sz="quarter" idx="12"/>
          </p:nvPr>
        </p:nvSpPr>
        <p:spPr>
          <a:xfrm>
            <a:off x="11862487" y="6480574"/>
            <a:ext cx="329514" cy="365125"/>
          </a:xfrm>
        </p:spPr>
        <p:txBody>
          <a:bodyPr/>
          <a:lstStyle/>
          <a:p>
            <a:fld id="{2AAD9BEF-622F-4B1C-A61F-863E667CA1B7}" type="slidenum">
              <a:rPr lang="en-US" b="1" smtClean="0"/>
              <a:t>11</a:t>
            </a:fld>
            <a:endParaRPr lang="en-US" b="1" dirty="0"/>
          </a:p>
        </p:txBody>
      </p:sp>
      <p:pic>
        <p:nvPicPr>
          <p:cNvPr id="7" name="Picture 6">
            <a:extLst>
              <a:ext uri="{FF2B5EF4-FFF2-40B4-BE49-F238E27FC236}">
                <a16:creationId xmlns:a16="http://schemas.microsoft.com/office/drawing/2014/main" id="{516BFE85-6F08-4668-8B53-262FE0A9BB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810416" y="1245408"/>
            <a:ext cx="7664951" cy="4923529"/>
          </a:xfrm>
          <a:prstGeom prst="rect">
            <a:avLst/>
          </a:prstGeom>
          <a:ln w="38100">
            <a:solidFill>
              <a:srgbClr val="00B050"/>
            </a:solidFill>
          </a:ln>
        </p:spPr>
      </p:pic>
      <p:sp>
        <p:nvSpPr>
          <p:cNvPr id="12" name="TextBox 11">
            <a:extLst>
              <a:ext uri="{FF2B5EF4-FFF2-40B4-BE49-F238E27FC236}">
                <a16:creationId xmlns:a16="http://schemas.microsoft.com/office/drawing/2014/main" id="{8CAC384F-6080-4C17-8CF1-BF78C2A7E860}"/>
              </a:ext>
            </a:extLst>
          </p:cNvPr>
          <p:cNvSpPr txBox="1"/>
          <p:nvPr/>
        </p:nvSpPr>
        <p:spPr>
          <a:xfrm>
            <a:off x="674610" y="2551837"/>
            <a:ext cx="1908613" cy="1754326"/>
          </a:xfrm>
          <a:prstGeom prst="rect">
            <a:avLst/>
          </a:prstGeom>
          <a:noFill/>
        </p:spPr>
        <p:txBody>
          <a:bodyPr wrap="square" rtlCol="0">
            <a:spAutoFit/>
          </a:bodyPr>
          <a:lstStyle/>
          <a:p>
            <a:r>
              <a:rPr lang="en-US" sz="2400" dirty="0">
                <a:solidFill>
                  <a:srgbClr val="002060"/>
                </a:solidFill>
                <a:latin typeface="Cambria" panose="02040503050406030204" pitchFamily="18" charset="0"/>
                <a:ea typeface="Cambria" panose="02040503050406030204" pitchFamily="18" charset="0"/>
              </a:rPr>
              <a:t>ODIN:</a:t>
            </a:r>
          </a:p>
          <a:p>
            <a:endParaRPr lang="en-US" sz="2400" dirty="0">
              <a:solidFill>
                <a:srgbClr val="002060"/>
              </a:solidFill>
              <a:latin typeface="Cambria" panose="02040503050406030204" pitchFamily="18" charset="0"/>
              <a:ea typeface="Cambria" panose="02040503050406030204" pitchFamily="18" charset="0"/>
            </a:endParaRPr>
          </a:p>
          <a:p>
            <a:r>
              <a:rPr lang="en-US" sz="2000" dirty="0">
                <a:solidFill>
                  <a:srgbClr val="002060"/>
                </a:solidFill>
                <a:latin typeface="Cambria" panose="02040503050406030204" pitchFamily="18" charset="0"/>
                <a:ea typeface="Cambria" panose="02040503050406030204" pitchFamily="18" charset="0"/>
              </a:rPr>
              <a:t>On-demand Data Integration [1]</a:t>
            </a:r>
            <a:endParaRPr lang="LID4096" sz="2400" dirty="0">
              <a:solidFill>
                <a:srgbClr val="002060"/>
              </a:solidFill>
              <a:latin typeface="Cambria" panose="02040503050406030204" pitchFamily="18" charset="0"/>
              <a:ea typeface="Cambria" panose="02040503050406030204" pitchFamily="18" charset="0"/>
            </a:endParaRPr>
          </a:p>
        </p:txBody>
      </p:sp>
      <p:sp>
        <p:nvSpPr>
          <p:cNvPr id="13" name="Footer Placeholder 12">
            <a:extLst>
              <a:ext uri="{FF2B5EF4-FFF2-40B4-BE49-F238E27FC236}">
                <a16:creationId xmlns:a16="http://schemas.microsoft.com/office/drawing/2014/main" id="{1DDBB28E-C468-403D-B833-F00B636FF7CF}"/>
              </a:ext>
            </a:extLst>
          </p:cNvPr>
          <p:cNvSpPr>
            <a:spLocks noGrp="1"/>
          </p:cNvSpPr>
          <p:nvPr>
            <p:ph type="ftr" sz="quarter" idx="11"/>
          </p:nvPr>
        </p:nvSpPr>
        <p:spPr>
          <a:xfrm>
            <a:off x="7132911" y="6492875"/>
            <a:ext cx="3564453" cy="365125"/>
          </a:xfrm>
        </p:spPr>
        <p:txBody>
          <a:bodyPr/>
          <a:lstStyle/>
          <a:p>
            <a:pPr algn="r"/>
            <a:r>
              <a:rPr lang="fi-FI" b="1" dirty="0">
                <a:solidFill>
                  <a:srgbClr val="002060"/>
                </a:solidFill>
              </a:rPr>
              <a:t>ODIN</a:t>
            </a:r>
            <a:r>
              <a:rPr lang="fi-FI" dirty="0">
                <a:solidFill>
                  <a:srgbClr val="002060"/>
                </a:solidFill>
              </a:rPr>
              <a:t>: https://www.essi.upc.edu/~snadal/odin.html</a:t>
            </a:r>
            <a:endParaRPr lang="en-US" dirty="0">
              <a:solidFill>
                <a:srgbClr val="002060"/>
              </a:solidFill>
            </a:endParaRPr>
          </a:p>
        </p:txBody>
      </p:sp>
    </p:spTree>
    <p:extLst>
      <p:ext uri="{BB962C8B-B14F-4D97-AF65-F5344CB8AC3E}">
        <p14:creationId xmlns:p14="http://schemas.microsoft.com/office/powerpoint/2010/main" val="117107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3892860" y="2770015"/>
            <a:ext cx="4406279" cy="1317970"/>
          </a:xfrm>
        </p:spPr>
        <p:txBody>
          <a:bodyPr>
            <a:normAutofit/>
          </a:bodyPr>
          <a:lstStyle/>
          <a:p>
            <a:pPr algn="ctr"/>
            <a:r>
              <a:rPr lang="en-US" sz="6000" dirty="0">
                <a:solidFill>
                  <a:srgbClr val="002060"/>
                </a:solidFill>
                <a:latin typeface="Cambria" panose="02040503050406030204" pitchFamily="18" charset="0"/>
                <a:ea typeface="Cambria" panose="02040503050406030204" pitchFamily="18" charset="0"/>
              </a:rPr>
              <a:t>Objective</a:t>
            </a:r>
            <a:endParaRPr lang="LID4096" sz="6000"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898510" y="6492875"/>
            <a:ext cx="293490" cy="365125"/>
          </a:xfrm>
        </p:spPr>
        <p:txBody>
          <a:bodyPr/>
          <a:lstStyle/>
          <a:p>
            <a:fld id="{2AAD9BEF-622F-4B1C-A61F-863E667CA1B7}" type="slidenum">
              <a:rPr lang="en-US" b="1" smtClean="0"/>
              <a:t>12</a:t>
            </a:fld>
            <a:endParaRPr lang="en-US" b="1" dirty="0"/>
          </a:p>
        </p:txBody>
      </p:sp>
    </p:spTree>
    <p:extLst>
      <p:ext uri="{BB962C8B-B14F-4D97-AF65-F5344CB8AC3E}">
        <p14:creationId xmlns:p14="http://schemas.microsoft.com/office/powerpoint/2010/main" val="4058332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B2FBD-47DB-4741-B0B7-01A01D9B1BD2}"/>
              </a:ext>
            </a:extLst>
          </p:cNvPr>
          <p:cNvSpPr>
            <a:spLocks noGrp="1"/>
          </p:cNvSpPr>
          <p:nvPr>
            <p:ph type="title"/>
          </p:nvPr>
        </p:nvSpPr>
        <p:spPr/>
        <p:txBody>
          <a:bodyPr>
            <a:normAutofit/>
          </a:bodyPr>
          <a:lstStyle/>
          <a:p>
            <a:r>
              <a:rPr lang="en-US" dirty="0">
                <a:solidFill>
                  <a:srgbClr val="002060"/>
                </a:solidFill>
                <a:latin typeface="Cambria" panose="02040503050406030204" pitchFamily="18" charset="0"/>
                <a:ea typeface="Cambria" panose="02040503050406030204" pitchFamily="18" charset="0"/>
              </a:rPr>
              <a:t>Objective</a:t>
            </a:r>
            <a:endParaRPr lang="LID4096"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A4B52955-A8B1-4157-9AA0-982712528362}"/>
              </a:ext>
            </a:extLst>
          </p:cNvPr>
          <p:cNvSpPr>
            <a:spLocks noGrp="1"/>
          </p:cNvSpPr>
          <p:nvPr>
            <p:ph type="sldNum" sz="quarter" idx="12"/>
          </p:nvPr>
        </p:nvSpPr>
        <p:spPr>
          <a:xfrm>
            <a:off x="11862487" y="6480574"/>
            <a:ext cx="329514" cy="365125"/>
          </a:xfrm>
        </p:spPr>
        <p:txBody>
          <a:bodyPr/>
          <a:lstStyle/>
          <a:p>
            <a:fld id="{2AAD9BEF-622F-4B1C-A61F-863E667CA1B7}" type="slidenum">
              <a:rPr lang="en-US" b="1" smtClean="0"/>
              <a:t>13</a:t>
            </a:fld>
            <a:endParaRPr lang="en-US" b="1" dirty="0"/>
          </a:p>
        </p:txBody>
      </p:sp>
      <p:sp>
        <p:nvSpPr>
          <p:cNvPr id="6" name="Content Placeholder 17">
            <a:extLst>
              <a:ext uri="{FF2B5EF4-FFF2-40B4-BE49-F238E27FC236}">
                <a16:creationId xmlns:a16="http://schemas.microsoft.com/office/drawing/2014/main" id="{2A6EC9E6-6D62-4F47-894C-0C05FA2276C3}"/>
              </a:ext>
            </a:extLst>
          </p:cNvPr>
          <p:cNvSpPr txBox="1">
            <a:spLocks/>
          </p:cNvSpPr>
          <p:nvPr/>
        </p:nvSpPr>
        <p:spPr>
          <a:xfrm>
            <a:off x="2704897" y="849277"/>
            <a:ext cx="6782203" cy="1158239"/>
          </a:xfrm>
          <a:prstGeom prst="rect">
            <a:avLst/>
          </a:prstGeom>
          <a:ln w="28575">
            <a:solidFill>
              <a:srgbClr val="FF0000"/>
            </a:solidFill>
          </a:ln>
        </p:spPr>
        <p:txBody>
          <a:bodyPr vert="horz" lIns="91440" tIns="45720" rIns="91440" bIns="45720" rtlCol="0" anchor="ctr">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500"/>
              </a:lnSpc>
              <a:spcAft>
                <a:spcPts val="600"/>
              </a:spcAft>
              <a:buNone/>
              <a:defRPr/>
            </a:pPr>
            <a:r>
              <a:rPr lang="en-US" sz="2800" dirty="0">
                <a:solidFill>
                  <a:srgbClr val="002060"/>
                </a:solidFill>
                <a:latin typeface="Cambria" panose="02040503050406030204" pitchFamily="18" charset="0"/>
                <a:ea typeface="Cambria" panose="02040503050406030204" pitchFamily="18" charset="0"/>
                <a:cs typeface="Segoe UI" panose="020B0502040204020203" pitchFamily="34" charset="0"/>
              </a:rPr>
              <a:t>“Incorporate Textual Data in a </a:t>
            </a:r>
          </a:p>
          <a:p>
            <a:pPr marL="0" indent="0" algn="ctr">
              <a:lnSpc>
                <a:spcPts val="2500"/>
              </a:lnSpc>
              <a:spcAft>
                <a:spcPts val="600"/>
              </a:spcAft>
              <a:buNone/>
              <a:defRPr/>
            </a:pPr>
            <a:r>
              <a:rPr lang="en-US" sz="2800" dirty="0">
                <a:solidFill>
                  <a:srgbClr val="002060"/>
                </a:solidFill>
                <a:latin typeface="Cambria" panose="02040503050406030204" pitchFamily="18" charset="0"/>
                <a:ea typeface="Cambria" panose="02040503050406030204" pitchFamily="18" charset="0"/>
                <a:cs typeface="Segoe UI" panose="020B0502040204020203" pitchFamily="34" charset="0"/>
              </a:rPr>
              <a:t>Graph-Based Data Integration System.”</a:t>
            </a:r>
          </a:p>
        </p:txBody>
      </p:sp>
      <p:pic>
        <p:nvPicPr>
          <p:cNvPr id="7" name="Picture 6">
            <a:extLst>
              <a:ext uri="{FF2B5EF4-FFF2-40B4-BE49-F238E27FC236}">
                <a16:creationId xmlns:a16="http://schemas.microsoft.com/office/drawing/2014/main" id="{516BFE85-6F08-4668-8B53-262FE0A9BB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872509" y="2185298"/>
            <a:ext cx="6446981" cy="4141175"/>
          </a:xfrm>
          <a:prstGeom prst="rect">
            <a:avLst/>
          </a:prstGeom>
          <a:ln w="38100">
            <a:solidFill>
              <a:srgbClr val="00B050"/>
            </a:solidFill>
          </a:ln>
        </p:spPr>
      </p:pic>
      <p:sp>
        <p:nvSpPr>
          <p:cNvPr id="12" name="TextBox 11">
            <a:extLst>
              <a:ext uri="{FF2B5EF4-FFF2-40B4-BE49-F238E27FC236}">
                <a16:creationId xmlns:a16="http://schemas.microsoft.com/office/drawing/2014/main" id="{8CAC384F-6080-4C17-8CF1-BF78C2A7E860}"/>
              </a:ext>
            </a:extLst>
          </p:cNvPr>
          <p:cNvSpPr txBox="1"/>
          <p:nvPr/>
        </p:nvSpPr>
        <p:spPr>
          <a:xfrm>
            <a:off x="550252" y="2961413"/>
            <a:ext cx="1908613" cy="1754326"/>
          </a:xfrm>
          <a:prstGeom prst="rect">
            <a:avLst/>
          </a:prstGeom>
          <a:noFill/>
        </p:spPr>
        <p:txBody>
          <a:bodyPr wrap="square" rtlCol="0">
            <a:spAutoFit/>
          </a:bodyPr>
          <a:lstStyle/>
          <a:p>
            <a:r>
              <a:rPr lang="en-US" sz="2400" dirty="0">
                <a:solidFill>
                  <a:srgbClr val="002060"/>
                </a:solidFill>
                <a:latin typeface="Cambria" panose="02040503050406030204" pitchFamily="18" charset="0"/>
                <a:ea typeface="Cambria" panose="02040503050406030204" pitchFamily="18" charset="0"/>
              </a:rPr>
              <a:t>ODIN:</a:t>
            </a:r>
          </a:p>
          <a:p>
            <a:endParaRPr lang="en-US" sz="2400" dirty="0">
              <a:solidFill>
                <a:srgbClr val="002060"/>
              </a:solidFill>
              <a:latin typeface="Cambria" panose="02040503050406030204" pitchFamily="18" charset="0"/>
              <a:ea typeface="Cambria" panose="02040503050406030204" pitchFamily="18" charset="0"/>
            </a:endParaRPr>
          </a:p>
          <a:p>
            <a:r>
              <a:rPr lang="en-US" sz="2000" dirty="0">
                <a:solidFill>
                  <a:srgbClr val="002060"/>
                </a:solidFill>
                <a:latin typeface="Cambria" panose="02040503050406030204" pitchFamily="18" charset="0"/>
                <a:ea typeface="Cambria" panose="02040503050406030204" pitchFamily="18" charset="0"/>
              </a:rPr>
              <a:t>On-demand Data Integration [1]</a:t>
            </a:r>
            <a:endParaRPr lang="LID4096" sz="2400" dirty="0">
              <a:solidFill>
                <a:srgbClr val="002060"/>
              </a:solidFill>
              <a:latin typeface="Cambria" panose="02040503050406030204" pitchFamily="18" charset="0"/>
              <a:ea typeface="Cambria" panose="02040503050406030204" pitchFamily="18" charset="0"/>
            </a:endParaRPr>
          </a:p>
        </p:txBody>
      </p:sp>
      <p:sp>
        <p:nvSpPr>
          <p:cNvPr id="13" name="Footer Placeholder 12">
            <a:extLst>
              <a:ext uri="{FF2B5EF4-FFF2-40B4-BE49-F238E27FC236}">
                <a16:creationId xmlns:a16="http://schemas.microsoft.com/office/drawing/2014/main" id="{1DDBB28E-C468-403D-B833-F00B636FF7CF}"/>
              </a:ext>
            </a:extLst>
          </p:cNvPr>
          <p:cNvSpPr>
            <a:spLocks noGrp="1"/>
          </p:cNvSpPr>
          <p:nvPr>
            <p:ph type="ftr" sz="quarter" idx="11"/>
          </p:nvPr>
        </p:nvSpPr>
        <p:spPr>
          <a:xfrm>
            <a:off x="7132911" y="6492875"/>
            <a:ext cx="3564453" cy="365125"/>
          </a:xfrm>
        </p:spPr>
        <p:txBody>
          <a:bodyPr/>
          <a:lstStyle/>
          <a:p>
            <a:pPr algn="r"/>
            <a:r>
              <a:rPr lang="fi-FI" b="1" dirty="0">
                <a:solidFill>
                  <a:srgbClr val="002060"/>
                </a:solidFill>
              </a:rPr>
              <a:t>ODIN</a:t>
            </a:r>
            <a:r>
              <a:rPr lang="fi-FI" dirty="0">
                <a:solidFill>
                  <a:srgbClr val="002060"/>
                </a:solidFill>
              </a:rPr>
              <a:t>: https://www.essi.upc.edu/~snadal/odin.html</a:t>
            </a:r>
            <a:endParaRPr lang="en-US" dirty="0">
              <a:solidFill>
                <a:srgbClr val="002060"/>
              </a:solidFill>
            </a:endParaRPr>
          </a:p>
        </p:txBody>
      </p:sp>
      <p:grpSp>
        <p:nvGrpSpPr>
          <p:cNvPr id="31" name="Group 30">
            <a:extLst>
              <a:ext uri="{FF2B5EF4-FFF2-40B4-BE49-F238E27FC236}">
                <a16:creationId xmlns:a16="http://schemas.microsoft.com/office/drawing/2014/main" id="{5C86A35F-326C-4308-BD48-FBD12A51F6BA}"/>
              </a:ext>
            </a:extLst>
          </p:cNvPr>
          <p:cNvGrpSpPr/>
          <p:nvPr/>
        </p:nvGrpSpPr>
        <p:grpSpPr>
          <a:xfrm>
            <a:off x="7658100" y="2201532"/>
            <a:ext cx="3378434" cy="3986545"/>
            <a:chOff x="7658100" y="2201532"/>
            <a:chExt cx="3378434" cy="3986545"/>
          </a:xfrm>
        </p:grpSpPr>
        <p:sp>
          <p:nvSpPr>
            <p:cNvPr id="8" name="Cylinder 7">
              <a:extLst>
                <a:ext uri="{FF2B5EF4-FFF2-40B4-BE49-F238E27FC236}">
                  <a16:creationId xmlns:a16="http://schemas.microsoft.com/office/drawing/2014/main" id="{F5E89E8B-8AE8-4E13-96E9-161EB3A844E4}"/>
                </a:ext>
              </a:extLst>
            </p:cNvPr>
            <p:cNvSpPr/>
            <p:nvPr/>
          </p:nvSpPr>
          <p:spPr>
            <a:xfrm>
              <a:off x="9504264" y="5124259"/>
              <a:ext cx="1297721" cy="1063818"/>
            </a:xfrm>
            <a:prstGeom prst="can">
              <a:avLst/>
            </a:prstGeom>
            <a:solidFill>
              <a:schemeClr val="bg1"/>
            </a:solidFill>
            <a:ln w="19050"/>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Cambria" panose="02040503050406030204" pitchFamily="18" charset="0"/>
                  <a:ea typeface="Cambria" panose="02040503050406030204" pitchFamily="18" charset="0"/>
                </a:rPr>
                <a:t>Text </a:t>
              </a:r>
            </a:p>
            <a:p>
              <a:pPr algn="ctr"/>
              <a:r>
                <a:rPr lang="en-US" sz="1600" dirty="0">
                  <a:latin typeface="Cambria" panose="02040503050406030204" pitchFamily="18" charset="0"/>
                  <a:ea typeface="Cambria" panose="02040503050406030204" pitchFamily="18" charset="0"/>
                </a:rPr>
                <a:t>Source</a:t>
              </a:r>
              <a:endParaRPr lang="LID4096" sz="1600" dirty="0">
                <a:latin typeface="Cambria" panose="02040503050406030204" pitchFamily="18" charset="0"/>
                <a:ea typeface="Cambria" panose="02040503050406030204" pitchFamily="18" charset="0"/>
              </a:endParaRPr>
            </a:p>
          </p:txBody>
        </p:sp>
        <p:cxnSp>
          <p:nvCxnSpPr>
            <p:cNvPr id="9" name="Connector: Elbow 8">
              <a:extLst>
                <a:ext uri="{FF2B5EF4-FFF2-40B4-BE49-F238E27FC236}">
                  <a16:creationId xmlns:a16="http://schemas.microsoft.com/office/drawing/2014/main" id="{1B0017BA-2B1F-48C9-85B4-B9D29F71BAA7}"/>
                </a:ext>
              </a:extLst>
            </p:cNvPr>
            <p:cNvCxnSpPr>
              <a:cxnSpLocks/>
            </p:cNvCxnSpPr>
            <p:nvPr/>
          </p:nvCxnSpPr>
          <p:spPr>
            <a:xfrm rot="5400000" flipH="1" flipV="1">
              <a:off x="9202590" y="4373187"/>
              <a:ext cx="1888376" cy="2"/>
            </a:xfrm>
            <a:prstGeom prst="bentConnector3">
              <a:avLst>
                <a:gd name="adj1" fmla="val 50000"/>
              </a:avLst>
            </a:prstGeom>
            <a:ln w="38100">
              <a:solidFill>
                <a:srgbClr val="FFC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10DDB2DA-35C8-4D2D-9B04-09FA043BB078}"/>
                </a:ext>
              </a:extLst>
            </p:cNvPr>
            <p:cNvGrpSpPr/>
            <p:nvPr/>
          </p:nvGrpSpPr>
          <p:grpSpPr>
            <a:xfrm>
              <a:off x="9399490" y="2201532"/>
              <a:ext cx="1637044" cy="1637044"/>
              <a:chOff x="9399490" y="2201532"/>
              <a:chExt cx="1637044" cy="1637044"/>
            </a:xfrm>
          </p:grpSpPr>
          <p:pic>
            <p:nvPicPr>
              <p:cNvPr id="16" name="Graphic 15" descr="Cloud outline">
                <a:extLst>
                  <a:ext uri="{FF2B5EF4-FFF2-40B4-BE49-F238E27FC236}">
                    <a16:creationId xmlns:a16="http://schemas.microsoft.com/office/drawing/2014/main" id="{50E3538A-2B3B-4E9F-995F-9264C001DF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99490" y="2201532"/>
                <a:ext cx="1637044" cy="1637044"/>
              </a:xfrm>
              <a:prstGeom prst="rect">
                <a:avLst/>
              </a:prstGeom>
            </p:spPr>
          </p:pic>
          <p:sp>
            <p:nvSpPr>
              <p:cNvPr id="17" name="TextBox 16">
                <a:extLst>
                  <a:ext uri="{FF2B5EF4-FFF2-40B4-BE49-F238E27FC236}">
                    <a16:creationId xmlns:a16="http://schemas.microsoft.com/office/drawing/2014/main" id="{A11B2020-0228-4150-A92E-2A92CDF49E86}"/>
                  </a:ext>
                </a:extLst>
              </p:cNvPr>
              <p:cNvSpPr txBox="1"/>
              <p:nvPr/>
            </p:nvSpPr>
            <p:spPr>
              <a:xfrm>
                <a:off x="9770613" y="2973974"/>
                <a:ext cx="894797" cy="338554"/>
              </a:xfrm>
              <a:prstGeom prst="rect">
                <a:avLst/>
              </a:prstGeom>
              <a:noFill/>
            </p:spPr>
            <p:txBody>
              <a:bodyPr wrap="none" rtlCol="0">
                <a:spAutoFit/>
              </a:bodyPr>
              <a:lstStyle/>
              <a:p>
                <a:r>
                  <a:rPr lang="en-US" sz="1600" dirty="0">
                    <a:solidFill>
                      <a:schemeClr val="tx1">
                        <a:lumMod val="75000"/>
                        <a:lumOff val="25000"/>
                      </a:schemeClr>
                    </a:solidFill>
                    <a:latin typeface="Cambria" panose="02040503050406030204" pitchFamily="18" charset="0"/>
                    <a:ea typeface="Cambria" panose="02040503050406030204" pitchFamily="18" charset="0"/>
                  </a:rPr>
                  <a:t>Concept</a:t>
                </a:r>
                <a:endParaRPr lang="LID4096" sz="1600" dirty="0">
                  <a:solidFill>
                    <a:schemeClr val="tx1">
                      <a:lumMod val="75000"/>
                      <a:lumOff val="25000"/>
                    </a:schemeClr>
                  </a:solidFill>
                  <a:latin typeface="Cambria" panose="02040503050406030204" pitchFamily="18" charset="0"/>
                  <a:ea typeface="Cambria" panose="02040503050406030204" pitchFamily="18" charset="0"/>
                </a:endParaRPr>
              </a:p>
            </p:txBody>
          </p:sp>
        </p:grpSp>
        <p:cxnSp>
          <p:nvCxnSpPr>
            <p:cNvPr id="30" name="Straight Arrow Connector 29">
              <a:extLst>
                <a:ext uri="{FF2B5EF4-FFF2-40B4-BE49-F238E27FC236}">
                  <a16:creationId xmlns:a16="http://schemas.microsoft.com/office/drawing/2014/main" id="{6B78D853-03C4-4B49-98BE-67030FC770E4}"/>
                </a:ext>
              </a:extLst>
            </p:cNvPr>
            <p:cNvCxnSpPr/>
            <p:nvPr/>
          </p:nvCxnSpPr>
          <p:spPr>
            <a:xfrm flipH="1">
              <a:off x="7658100" y="3143251"/>
              <a:ext cx="1817589" cy="0"/>
            </a:xfrm>
            <a:prstGeom prst="straightConnector1">
              <a:avLst/>
            </a:prstGeom>
            <a:ln w="38100">
              <a:solidFill>
                <a:srgbClr val="FFC000"/>
              </a:solidFill>
              <a:prstDash val="sysDash"/>
              <a:headEnd type="none" w="med" len="med"/>
              <a:tailEnd type="arrow" w="med" len="med"/>
            </a:ln>
          </p:spPr>
          <p:style>
            <a:lnRef idx="1">
              <a:schemeClr val="accent2"/>
            </a:lnRef>
            <a:fillRef idx="0">
              <a:schemeClr val="accent2"/>
            </a:fillRef>
            <a:effectRef idx="0">
              <a:schemeClr val="accent2"/>
            </a:effectRef>
            <a:fontRef idx="minor">
              <a:schemeClr val="tx1"/>
            </a:fontRef>
          </p:style>
        </p:cxnSp>
      </p:grpSp>
      <p:sp>
        <p:nvSpPr>
          <p:cNvPr id="15" name="Content Placeholder 17">
            <a:extLst>
              <a:ext uri="{FF2B5EF4-FFF2-40B4-BE49-F238E27FC236}">
                <a16:creationId xmlns:a16="http://schemas.microsoft.com/office/drawing/2014/main" id="{FF99FA0C-295C-439E-89A5-284DD1C4EDE1}"/>
              </a:ext>
            </a:extLst>
          </p:cNvPr>
          <p:cNvSpPr txBox="1">
            <a:spLocks/>
          </p:cNvSpPr>
          <p:nvPr/>
        </p:nvSpPr>
        <p:spPr>
          <a:xfrm>
            <a:off x="2722061" y="1208708"/>
            <a:ext cx="6782203" cy="439378"/>
          </a:xfrm>
          <a:prstGeom prst="rect">
            <a:avLst/>
          </a:prstGeom>
          <a:ln w="28575">
            <a:solidFill>
              <a:srgbClr val="FFC000"/>
            </a:solidFill>
          </a:ln>
        </p:spPr>
        <p:txBody>
          <a:bodyPr vert="horz" lIns="91440" tIns="45720" rIns="91440" bIns="45720" rtlCol="0" anchor="ctr">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500"/>
              </a:lnSpc>
              <a:spcAft>
                <a:spcPts val="600"/>
              </a:spcAft>
              <a:buNone/>
              <a:defRPr/>
            </a:pPr>
            <a:r>
              <a:rPr lang="en-US" sz="2000" dirty="0">
                <a:solidFill>
                  <a:srgbClr val="002060"/>
                </a:solidFill>
                <a:latin typeface="Cambria" panose="02040503050406030204" pitchFamily="18" charset="0"/>
                <a:ea typeface="Cambria" panose="02040503050406030204" pitchFamily="18" charset="0"/>
                <a:cs typeface="Segoe UI" panose="020B0502040204020203" pitchFamily="34" charset="0"/>
              </a:rPr>
              <a:t>Knowledge in Natural Language can easily remain hidden.</a:t>
            </a:r>
          </a:p>
        </p:txBody>
      </p:sp>
    </p:spTree>
    <p:extLst>
      <p:ext uri="{BB962C8B-B14F-4D97-AF65-F5344CB8AC3E}">
        <p14:creationId xmlns:p14="http://schemas.microsoft.com/office/powerpoint/2010/main" val="358042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randombar(horizontal)">
                                      <p:cBhvr>
                                        <p:cTn id="14" dur="500"/>
                                        <p:tgtEl>
                                          <p:spTgt spid="3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p:txBody>
          <a:bodyPr>
            <a:normAutofit/>
          </a:bodyPr>
          <a:lstStyle/>
          <a:p>
            <a:r>
              <a:rPr lang="en-US" dirty="0">
                <a:solidFill>
                  <a:srgbClr val="002060"/>
                </a:solidFill>
                <a:latin typeface="Cambria" panose="02040503050406030204" pitchFamily="18" charset="0"/>
                <a:ea typeface="Cambria" panose="02040503050406030204" pitchFamily="18" charset="0"/>
              </a:rPr>
              <a:t>Sub-Objectives</a:t>
            </a:r>
          </a:p>
        </p:txBody>
      </p:sp>
      <p:sp>
        <p:nvSpPr>
          <p:cNvPr id="5" name="Content Placeholder 17">
            <a:extLst>
              <a:ext uri="{FF2B5EF4-FFF2-40B4-BE49-F238E27FC236}">
                <a16:creationId xmlns:a16="http://schemas.microsoft.com/office/drawing/2014/main" id="{21A4FBD2-9AA4-4497-A142-43A88AB30937}"/>
              </a:ext>
            </a:extLst>
          </p:cNvPr>
          <p:cNvSpPr txBox="1">
            <a:spLocks/>
          </p:cNvSpPr>
          <p:nvPr/>
        </p:nvSpPr>
        <p:spPr>
          <a:xfrm>
            <a:off x="899733" y="3239440"/>
            <a:ext cx="11121445" cy="277952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914400" lvl="1" indent="-457200">
              <a:lnSpc>
                <a:spcPct val="100000"/>
              </a:lnSpc>
              <a:spcAft>
                <a:spcPts val="600"/>
              </a:spcAft>
              <a:buClr>
                <a:srgbClr val="002060"/>
              </a:buClr>
              <a:buFont typeface="+mj-lt"/>
              <a:buAutoNum type="arabicPeriod"/>
              <a:defRPr/>
            </a:pPr>
            <a:r>
              <a:rPr lang="en-US" sz="2000" dirty="0">
                <a:solidFill>
                  <a:srgbClr val="C00000"/>
                </a:solidFill>
                <a:latin typeface="Cambria" panose="02040503050406030204" pitchFamily="18" charset="0"/>
                <a:ea typeface="Cambria" panose="02040503050406030204" pitchFamily="18" charset="0"/>
                <a:cs typeface="Segoe UI" panose="020B0502040204020203" pitchFamily="34" charset="0"/>
              </a:rPr>
              <a:t>͏</a:t>
            </a:r>
            <a:r>
              <a:rPr lang="en-US" sz="2000" b="1" dirty="0">
                <a:solidFill>
                  <a:srgbClr val="C00000"/>
                </a:solidFill>
                <a:latin typeface="Cambria" panose="02040503050406030204" pitchFamily="18" charset="0"/>
                <a:ea typeface="Cambria" panose="02040503050406030204" pitchFamily="18" charset="0"/>
                <a:cs typeface="Segoe UI" panose="020B0502040204020203" pitchFamily="34" charset="0"/>
              </a:rPr>
              <a:t>Bootstrapping</a:t>
            </a:r>
            <a:r>
              <a:rPr lang="en-US" sz="2000" dirty="0">
                <a:solidFill>
                  <a:srgbClr val="002060"/>
                </a:solidFill>
                <a:latin typeface="Cambria" panose="02040503050406030204" pitchFamily="18" charset="0"/>
                <a:ea typeface="Cambria" panose="02040503050406030204" pitchFamily="18" charset="0"/>
                <a:cs typeface="Segoe UI" panose="020B0502040204020203" pitchFamily="34" charset="0"/>
              </a:rPr>
              <a:t> conceptualized structures from text in the form of Knowledge Graphs.</a:t>
            </a:r>
          </a:p>
          <a:p>
            <a:pPr marL="914400" lvl="1" indent="-457200">
              <a:lnSpc>
                <a:spcPct val="100000"/>
              </a:lnSpc>
              <a:spcAft>
                <a:spcPts val="600"/>
              </a:spcAft>
              <a:buClr>
                <a:srgbClr val="002060"/>
              </a:buClr>
              <a:buFont typeface="+mj-lt"/>
              <a:buAutoNum type="arabicPeriod"/>
              <a:defRPr/>
            </a:pPr>
            <a:r>
              <a:rPr lang="en-US" sz="2000" dirty="0">
                <a:solidFill>
                  <a:srgbClr val="C00000"/>
                </a:solidFill>
                <a:latin typeface="Cambria" panose="02040503050406030204" pitchFamily="18" charset="0"/>
                <a:ea typeface="Cambria" panose="02040503050406030204" pitchFamily="18" charset="0"/>
                <a:cs typeface="Segoe UI" panose="020B0502040204020203" pitchFamily="34" charset="0"/>
              </a:rPr>
              <a:t>͏</a:t>
            </a:r>
            <a:r>
              <a:rPr lang="en-US" sz="2000" b="1" dirty="0">
                <a:solidFill>
                  <a:srgbClr val="C00000"/>
                </a:solidFill>
                <a:latin typeface="Cambria" panose="02040503050406030204" pitchFamily="18" charset="0"/>
                <a:ea typeface="Cambria" panose="02040503050406030204" pitchFamily="18" charset="0"/>
                <a:cs typeface="Segoe UI" panose="020B0502040204020203" pitchFamily="34" charset="0"/>
              </a:rPr>
              <a:t>Mapping</a:t>
            </a:r>
            <a:r>
              <a:rPr lang="en-US" sz="2000" dirty="0">
                <a:solidFill>
                  <a:srgbClr val="002060"/>
                </a:solidFill>
                <a:latin typeface="Cambria" panose="02040503050406030204" pitchFamily="18" charset="0"/>
                <a:ea typeface="Cambria" panose="02040503050406030204" pitchFamily="18" charset="0"/>
                <a:cs typeface="Segoe UI" panose="020B0502040204020203" pitchFamily="34" charset="0"/>
              </a:rPr>
              <a:t> the above structures with an existing Integrated Knowledge Graph.</a:t>
            </a:r>
          </a:p>
          <a:p>
            <a:pPr marL="914400" lvl="1" indent="-457200">
              <a:lnSpc>
                <a:spcPct val="100000"/>
              </a:lnSpc>
              <a:spcAft>
                <a:spcPts val="600"/>
              </a:spcAft>
              <a:buClr>
                <a:srgbClr val="002060"/>
              </a:buClr>
              <a:buFont typeface="+mj-lt"/>
              <a:buAutoNum type="arabicPeriod"/>
              <a:defRPr/>
            </a:pPr>
            <a:r>
              <a:rPr lang="en-US" sz="2000" dirty="0">
                <a:solidFill>
                  <a:srgbClr val="002060"/>
                </a:solidFill>
                <a:latin typeface="Cambria" panose="02040503050406030204" pitchFamily="18" charset="0"/>
                <a:ea typeface="Cambria" panose="02040503050406030204" pitchFamily="18" charset="0"/>
                <a:cs typeface="Segoe UI" panose="020B0502040204020203" pitchFamily="34" charset="0"/>
              </a:rPr>
              <a:t>Devising a new </a:t>
            </a:r>
            <a:r>
              <a:rPr lang="en-US" sz="2000" b="1" dirty="0">
                <a:solidFill>
                  <a:srgbClr val="C00000"/>
                </a:solidFill>
                <a:latin typeface="Cambria" panose="02040503050406030204" pitchFamily="18" charset="0"/>
                <a:ea typeface="Cambria" panose="02040503050406030204" pitchFamily="18" charset="0"/>
                <a:cs typeface="Segoe UI" panose="020B0502040204020203" pitchFamily="34" charset="0"/>
              </a:rPr>
              <a:t>Rewriting Algorithm (RA) </a:t>
            </a:r>
            <a:r>
              <a:rPr lang="en-US" sz="2000" dirty="0">
                <a:solidFill>
                  <a:srgbClr val="002060"/>
                </a:solidFill>
                <a:latin typeface="Cambria" panose="02040503050406030204" pitchFamily="18" charset="0"/>
                <a:ea typeface="Cambria" panose="02040503050406030204" pitchFamily="18" charset="0"/>
                <a:cs typeface="Segoe UI" panose="020B0502040204020203" pitchFamily="34" charset="0"/>
              </a:rPr>
              <a:t>to</a:t>
            </a:r>
            <a:r>
              <a:rPr lang="en-US" sz="2000" b="1" dirty="0">
                <a:solidFill>
                  <a:srgbClr val="002060"/>
                </a:solidFill>
                <a:latin typeface="Cambria" panose="02040503050406030204" pitchFamily="18" charset="0"/>
                <a:ea typeface="Cambria" panose="02040503050406030204" pitchFamily="18" charset="0"/>
                <a:cs typeface="Segoe UI" panose="020B0502040204020203" pitchFamily="34" charset="0"/>
              </a:rPr>
              <a:t> </a:t>
            </a:r>
            <a:r>
              <a:rPr lang="en-US" sz="2000" dirty="0">
                <a:solidFill>
                  <a:srgbClr val="002060"/>
                </a:solidFill>
                <a:latin typeface="Cambria" panose="02040503050406030204" pitchFamily="18" charset="0"/>
                <a:ea typeface="Cambria" panose="02040503050406030204" pitchFamily="18" charset="0"/>
                <a:cs typeface="Segoe UI" panose="020B0502040204020203" pitchFamily="34" charset="0"/>
              </a:rPr>
              <a:t>query heterogeneous datasets </a:t>
            </a:r>
            <a:br>
              <a:rPr lang="en-US" sz="2000" dirty="0">
                <a:solidFill>
                  <a:srgbClr val="002060"/>
                </a:solidFill>
                <a:latin typeface="Cambria" panose="02040503050406030204" pitchFamily="18" charset="0"/>
                <a:ea typeface="Cambria" panose="02040503050406030204" pitchFamily="18" charset="0"/>
                <a:cs typeface="Segoe UI" panose="020B0502040204020203" pitchFamily="34" charset="0"/>
              </a:rPr>
            </a:br>
            <a:r>
              <a:rPr lang="en-US" sz="2000" dirty="0">
                <a:solidFill>
                  <a:srgbClr val="002060"/>
                </a:solidFill>
                <a:latin typeface="Cambria" panose="02040503050406030204" pitchFamily="18" charset="0"/>
                <a:ea typeface="Cambria" panose="02040503050406030204" pitchFamily="18" charset="0"/>
                <a:cs typeface="Segoe UI" panose="020B0502040204020203" pitchFamily="34" charset="0"/>
              </a:rPr>
              <a:t>(including textual data) via the Graph-based Data integration system.</a:t>
            </a:r>
          </a:p>
          <a:p>
            <a:pPr marL="914400" lvl="1" indent="-457200">
              <a:lnSpc>
                <a:spcPct val="100000"/>
              </a:lnSpc>
              <a:spcAft>
                <a:spcPts val="600"/>
              </a:spcAft>
              <a:buClr>
                <a:srgbClr val="002060"/>
              </a:buClr>
              <a:buFont typeface="+mj-lt"/>
              <a:buAutoNum type="arabicPeriod"/>
              <a:defRPr/>
            </a:pPr>
            <a:r>
              <a:rPr lang="en-US" sz="2000" dirty="0">
                <a:solidFill>
                  <a:srgbClr val="002060"/>
                </a:solidFill>
                <a:latin typeface="Cambria" panose="02040503050406030204" pitchFamily="18" charset="0"/>
                <a:ea typeface="Cambria" panose="02040503050406030204" pitchFamily="18" charset="0"/>
                <a:cs typeface="Segoe UI" panose="020B0502040204020203" pitchFamily="34" charset="0"/>
              </a:rPr>
              <a:t>Formulation of a </a:t>
            </a:r>
            <a:r>
              <a:rPr lang="en-US" sz="2000" b="1" dirty="0">
                <a:solidFill>
                  <a:srgbClr val="C00000"/>
                </a:solidFill>
                <a:latin typeface="Cambria" panose="02040503050406030204" pitchFamily="18" charset="0"/>
                <a:ea typeface="Cambria" panose="02040503050406030204" pitchFamily="18" charset="0"/>
                <a:cs typeface="Segoe UI" panose="020B0502040204020203" pitchFamily="34" charset="0"/>
              </a:rPr>
              <a:t>Prototype</a:t>
            </a:r>
            <a:r>
              <a:rPr lang="en-US" sz="2000" dirty="0">
                <a:solidFill>
                  <a:srgbClr val="002060"/>
                </a:solidFill>
                <a:latin typeface="Cambria" panose="02040503050406030204" pitchFamily="18" charset="0"/>
                <a:ea typeface="Cambria" panose="02040503050406030204" pitchFamily="18" charset="0"/>
                <a:cs typeface="Segoe UI" panose="020B0502040204020203" pitchFamily="34" charset="0"/>
              </a:rPr>
              <a:t> that combines the best theory and approaches developed during the above stages.</a:t>
            </a:r>
          </a:p>
          <a:p>
            <a:pPr marL="0" indent="0">
              <a:spcAft>
                <a:spcPts val="600"/>
              </a:spcAft>
              <a:buNone/>
              <a:defRPr/>
            </a:pPr>
            <a:endParaRPr lang="en-US" sz="2000" dirty="0">
              <a:solidFill>
                <a:srgbClr val="002060"/>
              </a:solidFill>
              <a:latin typeface="Cambria" panose="02040503050406030204" pitchFamily="18" charset="0"/>
              <a:ea typeface="Cambria" panose="02040503050406030204" pitchFamily="18" charset="0"/>
              <a:cs typeface="Segoe UI" panose="020B0502040204020203" pitchFamily="34" charset="0"/>
            </a:endParaRPr>
          </a:p>
        </p:txBody>
      </p:sp>
      <p:sp>
        <p:nvSpPr>
          <p:cNvPr id="6" name="Content Placeholder 17">
            <a:extLst>
              <a:ext uri="{FF2B5EF4-FFF2-40B4-BE49-F238E27FC236}">
                <a16:creationId xmlns:a16="http://schemas.microsoft.com/office/drawing/2014/main" id="{3BF7225A-DA16-4DBF-AC8D-1D8588394965}"/>
              </a:ext>
            </a:extLst>
          </p:cNvPr>
          <p:cNvSpPr txBox="1">
            <a:spLocks/>
          </p:cNvSpPr>
          <p:nvPr/>
        </p:nvSpPr>
        <p:spPr>
          <a:xfrm>
            <a:off x="2490685" y="1346617"/>
            <a:ext cx="7210628" cy="1418910"/>
          </a:xfrm>
          <a:prstGeom prst="rect">
            <a:avLst/>
          </a:prstGeom>
          <a:ln w="28575">
            <a:solidFill>
              <a:srgbClr val="FF0000"/>
            </a:solidFill>
          </a:ln>
        </p:spPr>
        <p:txBody>
          <a:bodyPr vert="horz" lIns="91440" tIns="45720" rIns="91440" bIns="45720" rtlCol="0" anchor="ctr">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500"/>
              </a:lnSpc>
              <a:spcAft>
                <a:spcPts val="600"/>
              </a:spcAft>
              <a:buNone/>
              <a:defRPr/>
            </a:pPr>
            <a:r>
              <a:rPr lang="en-US" sz="3200" dirty="0">
                <a:solidFill>
                  <a:srgbClr val="002060"/>
                </a:solidFill>
                <a:latin typeface="Cambria" panose="02040503050406030204" pitchFamily="18" charset="0"/>
                <a:ea typeface="Cambria" panose="02040503050406030204" pitchFamily="18" charset="0"/>
                <a:cs typeface="Segoe UI" panose="020B0502040204020203" pitchFamily="34" charset="0"/>
              </a:rPr>
              <a:t>“Incorporate Textual Data in a </a:t>
            </a:r>
          </a:p>
          <a:p>
            <a:pPr marL="0" indent="0" algn="ctr">
              <a:lnSpc>
                <a:spcPts val="2500"/>
              </a:lnSpc>
              <a:spcAft>
                <a:spcPts val="600"/>
              </a:spcAft>
              <a:buNone/>
              <a:defRPr/>
            </a:pPr>
            <a:r>
              <a:rPr lang="en-US" sz="3200" dirty="0">
                <a:solidFill>
                  <a:srgbClr val="002060"/>
                </a:solidFill>
                <a:latin typeface="Cambria" panose="02040503050406030204" pitchFamily="18" charset="0"/>
                <a:ea typeface="Cambria" panose="02040503050406030204" pitchFamily="18" charset="0"/>
                <a:cs typeface="Segoe UI" panose="020B0502040204020203" pitchFamily="34" charset="0"/>
              </a:rPr>
              <a:t>Graph-Based Data Integration System.”</a:t>
            </a:r>
          </a:p>
        </p:txBody>
      </p:sp>
      <p:sp>
        <p:nvSpPr>
          <p:cNvPr id="9" name="Slide Number Placeholder 3">
            <a:extLst>
              <a:ext uri="{FF2B5EF4-FFF2-40B4-BE49-F238E27FC236}">
                <a16:creationId xmlns:a16="http://schemas.microsoft.com/office/drawing/2014/main" id="{14AFCF33-4F88-467F-86C9-A8CDE2895111}"/>
              </a:ext>
            </a:extLst>
          </p:cNvPr>
          <p:cNvSpPr>
            <a:spLocks noGrp="1"/>
          </p:cNvSpPr>
          <p:nvPr>
            <p:ph type="sldNum" sz="quarter" idx="12"/>
          </p:nvPr>
        </p:nvSpPr>
        <p:spPr>
          <a:xfrm>
            <a:off x="11862486" y="6492875"/>
            <a:ext cx="329514" cy="365125"/>
          </a:xfrm>
        </p:spPr>
        <p:txBody>
          <a:bodyPr/>
          <a:lstStyle/>
          <a:p>
            <a:fld id="{2AAD9BEF-622F-4B1C-A61F-863E667CA1B7}" type="slidenum">
              <a:rPr lang="en-US" b="1" smtClean="0"/>
              <a:t>14</a:t>
            </a:fld>
            <a:endParaRPr lang="en-US" b="1" dirty="0"/>
          </a:p>
        </p:txBody>
      </p:sp>
    </p:spTree>
    <p:extLst>
      <p:ext uri="{BB962C8B-B14F-4D97-AF65-F5344CB8AC3E}">
        <p14:creationId xmlns:p14="http://schemas.microsoft.com/office/powerpoint/2010/main" val="295123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3892860" y="2770015"/>
            <a:ext cx="4406279" cy="1317970"/>
          </a:xfrm>
        </p:spPr>
        <p:txBody>
          <a:bodyPr>
            <a:normAutofit fontScale="90000"/>
          </a:bodyPr>
          <a:lstStyle/>
          <a:p>
            <a:pPr algn="ctr"/>
            <a:r>
              <a:rPr lang="en-US" sz="6000" dirty="0">
                <a:solidFill>
                  <a:srgbClr val="002060"/>
                </a:solidFill>
                <a:latin typeface="Cambria" panose="02040503050406030204" pitchFamily="18" charset="0"/>
                <a:ea typeface="Cambria" panose="02040503050406030204" pitchFamily="18" charset="0"/>
              </a:rPr>
              <a:t>Proposed Method</a:t>
            </a: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819467" y="6492875"/>
            <a:ext cx="372533" cy="365125"/>
          </a:xfrm>
        </p:spPr>
        <p:txBody>
          <a:bodyPr/>
          <a:lstStyle/>
          <a:p>
            <a:fld id="{2AAD9BEF-622F-4B1C-A61F-863E667CA1B7}" type="slidenum">
              <a:rPr lang="en-US" b="1" smtClean="0"/>
              <a:t>15</a:t>
            </a:fld>
            <a:endParaRPr lang="en-US" b="1" dirty="0"/>
          </a:p>
        </p:txBody>
      </p:sp>
    </p:spTree>
    <p:extLst>
      <p:ext uri="{BB962C8B-B14F-4D97-AF65-F5344CB8AC3E}">
        <p14:creationId xmlns:p14="http://schemas.microsoft.com/office/powerpoint/2010/main" val="1088415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useBgFill="1">
        <p:nvSpPr>
          <p:cNvPr id="66" name="Rectangle 60">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64" name="Straight Connector 63">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62C60C41-7892-4C82-8FDF-0A313609EB8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466052" y="0"/>
            <a:ext cx="8646968" cy="6857363"/>
          </a:xfrm>
          <a:prstGeom prst="rect">
            <a:avLst/>
          </a:prstGeom>
        </p:spPr>
      </p:pic>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80855" y="6478100"/>
            <a:ext cx="411145" cy="365125"/>
          </a:xfrm>
        </p:spPr>
        <p:txBody>
          <a:bodyPr vert="horz" lIns="91440" tIns="45720" rIns="91440" bIns="45720" rtlCol="0" anchor="ctr">
            <a:normAutofit/>
          </a:bodyPr>
          <a:lstStyle/>
          <a:p>
            <a:pPr>
              <a:spcAft>
                <a:spcPts val="600"/>
              </a:spcAft>
            </a:pPr>
            <a:fld id="{2AAD9BEF-622F-4B1C-A61F-863E667CA1B7}" type="slidenum">
              <a:rPr lang="en-US" b="1" smtClean="0">
                <a:latin typeface="+mn-lt"/>
                <a:cs typeface="+mn-cs"/>
              </a:rPr>
              <a:pPr>
                <a:spcAft>
                  <a:spcPts val="600"/>
                </a:spcAft>
              </a:pPr>
              <a:t>16</a:t>
            </a:fld>
            <a:endParaRPr lang="en-US" b="1" dirty="0">
              <a:latin typeface="+mn-lt"/>
              <a:cs typeface="+mn-cs"/>
            </a:endParaRPr>
          </a:p>
        </p:txBody>
      </p:sp>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329184" y="405382"/>
            <a:ext cx="3166505" cy="1016865"/>
          </a:xfrm>
        </p:spPr>
        <p:txBody>
          <a:bodyPr vert="horz" lIns="91440" tIns="45720" rIns="91440" bIns="45720" rtlCol="0" anchor="b">
            <a:noAutofit/>
          </a:bodyPr>
          <a:lstStyle/>
          <a:p>
            <a:r>
              <a:rPr lang="en-US" kern="1200" dirty="0">
                <a:solidFill>
                  <a:srgbClr val="002060"/>
                </a:solidFill>
                <a:latin typeface="Cambria" panose="02040503050406030204" pitchFamily="18" charset="0"/>
                <a:ea typeface="Cambria" panose="02040503050406030204" pitchFamily="18" charset="0"/>
                <a:cs typeface="+mj-cs"/>
              </a:rPr>
              <a:t>Proposed Method</a:t>
            </a:r>
          </a:p>
        </p:txBody>
      </p:sp>
      <p:cxnSp>
        <p:nvCxnSpPr>
          <p:cNvPr id="5" name="Straight Connector 4">
            <a:extLst>
              <a:ext uri="{FF2B5EF4-FFF2-40B4-BE49-F238E27FC236}">
                <a16:creationId xmlns:a16="http://schemas.microsoft.com/office/drawing/2014/main" id="{E1962A00-7F13-4B90-8C27-2D0ED8DE3F8D}"/>
              </a:ext>
            </a:extLst>
          </p:cNvPr>
          <p:cNvCxnSpPr>
            <a:cxnSpLocks/>
          </p:cNvCxnSpPr>
          <p:nvPr/>
        </p:nvCxnSpPr>
        <p:spPr>
          <a:xfrm>
            <a:off x="331596" y="1647930"/>
            <a:ext cx="2542233"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A3A09E00-484C-45A1-9936-9B577404C6CB}"/>
              </a:ext>
            </a:extLst>
          </p:cNvPr>
          <p:cNvGrpSpPr/>
          <p:nvPr/>
        </p:nvGrpSpPr>
        <p:grpSpPr>
          <a:xfrm>
            <a:off x="318033" y="870900"/>
            <a:ext cx="11530560" cy="2348322"/>
            <a:chOff x="318033" y="870900"/>
            <a:chExt cx="11530560" cy="2348322"/>
          </a:xfrm>
        </p:grpSpPr>
        <p:sp>
          <p:nvSpPr>
            <p:cNvPr id="9" name="Rectangle: Rounded Corners 8">
              <a:extLst>
                <a:ext uri="{FF2B5EF4-FFF2-40B4-BE49-F238E27FC236}">
                  <a16:creationId xmlns:a16="http://schemas.microsoft.com/office/drawing/2014/main" id="{83512807-53AE-498A-A836-A86B0F9CC847}"/>
                </a:ext>
              </a:extLst>
            </p:cNvPr>
            <p:cNvSpPr/>
            <p:nvPr/>
          </p:nvSpPr>
          <p:spPr>
            <a:xfrm>
              <a:off x="3252353" y="870900"/>
              <a:ext cx="8596240" cy="1700912"/>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7" name="TextBox 36">
              <a:extLst>
                <a:ext uri="{FF2B5EF4-FFF2-40B4-BE49-F238E27FC236}">
                  <a16:creationId xmlns:a16="http://schemas.microsoft.com/office/drawing/2014/main" id="{2A4E825B-3682-4225-A41E-93D7BD12854D}"/>
                </a:ext>
              </a:extLst>
            </p:cNvPr>
            <p:cNvSpPr txBox="1"/>
            <p:nvPr/>
          </p:nvSpPr>
          <p:spPr>
            <a:xfrm>
              <a:off x="318033" y="2388225"/>
              <a:ext cx="2342097" cy="830997"/>
            </a:xfrm>
            <a:custGeom>
              <a:avLst/>
              <a:gdLst>
                <a:gd name="connsiteX0" fmla="*/ 0 w 2342097"/>
                <a:gd name="connsiteY0" fmla="*/ 0 h 830997"/>
                <a:gd name="connsiteX1" fmla="*/ 632366 w 2342097"/>
                <a:gd name="connsiteY1" fmla="*/ 0 h 830997"/>
                <a:gd name="connsiteX2" fmla="*/ 1171049 w 2342097"/>
                <a:gd name="connsiteY2" fmla="*/ 0 h 830997"/>
                <a:gd name="connsiteX3" fmla="*/ 1803415 w 2342097"/>
                <a:gd name="connsiteY3" fmla="*/ 0 h 830997"/>
                <a:gd name="connsiteX4" fmla="*/ 2342097 w 2342097"/>
                <a:gd name="connsiteY4" fmla="*/ 0 h 830997"/>
                <a:gd name="connsiteX5" fmla="*/ 2342097 w 2342097"/>
                <a:gd name="connsiteY5" fmla="*/ 415499 h 830997"/>
                <a:gd name="connsiteX6" fmla="*/ 2342097 w 2342097"/>
                <a:gd name="connsiteY6" fmla="*/ 830997 h 830997"/>
                <a:gd name="connsiteX7" fmla="*/ 1709731 w 2342097"/>
                <a:gd name="connsiteY7" fmla="*/ 830997 h 830997"/>
                <a:gd name="connsiteX8" fmla="*/ 1100786 w 2342097"/>
                <a:gd name="connsiteY8" fmla="*/ 830997 h 830997"/>
                <a:gd name="connsiteX9" fmla="*/ 562103 w 2342097"/>
                <a:gd name="connsiteY9" fmla="*/ 830997 h 830997"/>
                <a:gd name="connsiteX10" fmla="*/ 0 w 2342097"/>
                <a:gd name="connsiteY10" fmla="*/ 830997 h 830997"/>
                <a:gd name="connsiteX11" fmla="*/ 0 w 2342097"/>
                <a:gd name="connsiteY11" fmla="*/ 407189 h 830997"/>
                <a:gd name="connsiteX12" fmla="*/ 0 w 2342097"/>
                <a:gd name="connsiteY12"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2097" h="830997" extrusionOk="0">
                  <a:moveTo>
                    <a:pt x="0" y="0"/>
                  </a:moveTo>
                  <a:cubicBezTo>
                    <a:pt x="148249" y="-38785"/>
                    <a:pt x="353256" y="14012"/>
                    <a:pt x="632366" y="0"/>
                  </a:cubicBezTo>
                  <a:cubicBezTo>
                    <a:pt x="911476" y="-14012"/>
                    <a:pt x="998192" y="2559"/>
                    <a:pt x="1171049" y="0"/>
                  </a:cubicBezTo>
                  <a:cubicBezTo>
                    <a:pt x="1343906" y="-2559"/>
                    <a:pt x="1674136" y="53395"/>
                    <a:pt x="1803415" y="0"/>
                  </a:cubicBezTo>
                  <a:cubicBezTo>
                    <a:pt x="1932694" y="-53395"/>
                    <a:pt x="2125756" y="27479"/>
                    <a:pt x="2342097" y="0"/>
                  </a:cubicBezTo>
                  <a:cubicBezTo>
                    <a:pt x="2384443" y="119210"/>
                    <a:pt x="2313919" y="273248"/>
                    <a:pt x="2342097" y="415499"/>
                  </a:cubicBezTo>
                  <a:cubicBezTo>
                    <a:pt x="2370275" y="557750"/>
                    <a:pt x="2329215" y="674864"/>
                    <a:pt x="2342097" y="830997"/>
                  </a:cubicBezTo>
                  <a:cubicBezTo>
                    <a:pt x="2039850" y="870636"/>
                    <a:pt x="1968147" y="787379"/>
                    <a:pt x="1709731" y="830997"/>
                  </a:cubicBezTo>
                  <a:cubicBezTo>
                    <a:pt x="1451315" y="874615"/>
                    <a:pt x="1351157" y="784303"/>
                    <a:pt x="1100786" y="830997"/>
                  </a:cubicBezTo>
                  <a:cubicBezTo>
                    <a:pt x="850416" y="877691"/>
                    <a:pt x="732080" y="785423"/>
                    <a:pt x="562103" y="830997"/>
                  </a:cubicBezTo>
                  <a:cubicBezTo>
                    <a:pt x="392126" y="876571"/>
                    <a:pt x="143126" y="816040"/>
                    <a:pt x="0" y="830997"/>
                  </a:cubicBezTo>
                  <a:cubicBezTo>
                    <a:pt x="-29882" y="651006"/>
                    <a:pt x="39304" y="569678"/>
                    <a:pt x="0" y="407189"/>
                  </a:cubicBezTo>
                  <a:cubicBezTo>
                    <a:pt x="-39304" y="244700"/>
                    <a:pt x="7017" y="153958"/>
                    <a:pt x="0" y="0"/>
                  </a:cubicBezTo>
                  <a:close/>
                </a:path>
              </a:pathLst>
            </a:custGeom>
            <a:noFill/>
            <a:ln w="38100">
              <a:solidFill>
                <a:srgbClr val="FF0000"/>
              </a:solidFill>
              <a:prstDash val="solid"/>
              <a:extLst>
                <a:ext uri="{C807C97D-BFC1-408E-A445-0C87EB9F89A2}">
                  <ask:lineSketchStyleProps xmlns:ask="http://schemas.microsoft.com/office/drawing/2018/sketchyshapes" sd="1504959849">
                    <a:prstGeom prst="rect">
                      <a:avLst/>
                    </a:prstGeom>
                    <ask:type>
                      <ask:lineSketchScribble/>
                    </ask:type>
                  </ask:lineSketchStyleProps>
                </a:ext>
              </a:extLst>
            </a:ln>
            <a:effectLst/>
          </p:spPr>
          <p:txBody>
            <a:bodyPr wrap="square">
              <a:spAutoFit/>
            </a:bodyPr>
            <a:lstStyle/>
            <a:p>
              <a:pPr algn="just"/>
              <a:r>
                <a:rPr lang="en-US" sz="2400" dirty="0">
                  <a:solidFill>
                    <a:srgbClr val="7030A0"/>
                  </a:solidFill>
                  <a:latin typeface="Cambria" panose="02040503050406030204" pitchFamily="18" charset="0"/>
                  <a:ea typeface="Cambria" panose="02040503050406030204" pitchFamily="18" charset="0"/>
                </a:rPr>
                <a:t>Semi-Automatic Data Annotation</a:t>
              </a:r>
              <a:endParaRPr lang="LID4096" sz="2400" dirty="0">
                <a:solidFill>
                  <a:srgbClr val="7030A0"/>
                </a:solidFill>
                <a:latin typeface="Cambria" panose="02040503050406030204" pitchFamily="18" charset="0"/>
                <a:ea typeface="Cambria" panose="02040503050406030204" pitchFamily="18" charset="0"/>
              </a:endParaRPr>
            </a:p>
          </p:txBody>
        </p:sp>
        <p:cxnSp>
          <p:nvCxnSpPr>
            <p:cNvPr id="13" name="Straight Arrow Connector 12">
              <a:extLst>
                <a:ext uri="{FF2B5EF4-FFF2-40B4-BE49-F238E27FC236}">
                  <a16:creationId xmlns:a16="http://schemas.microsoft.com/office/drawing/2014/main" id="{DBFBE9F2-39E6-4193-88E4-3EE2B277C504}"/>
                </a:ext>
              </a:extLst>
            </p:cNvPr>
            <p:cNvCxnSpPr>
              <a:cxnSpLocks/>
              <a:stCxn id="37" idx="0"/>
              <a:endCxn id="9" idx="1"/>
            </p:cNvCxnSpPr>
            <p:nvPr/>
          </p:nvCxnSpPr>
          <p:spPr>
            <a:xfrm flipV="1">
              <a:off x="1489082" y="1721356"/>
              <a:ext cx="1763271" cy="666869"/>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4037AAA1-2E96-41FD-B348-6ED8304A5D47}"/>
              </a:ext>
            </a:extLst>
          </p:cNvPr>
          <p:cNvGrpSpPr/>
          <p:nvPr/>
        </p:nvGrpSpPr>
        <p:grpSpPr>
          <a:xfrm>
            <a:off x="315845" y="2619705"/>
            <a:ext cx="11522811" cy="1686211"/>
            <a:chOff x="315845" y="2619705"/>
            <a:chExt cx="11522811" cy="1686211"/>
          </a:xfrm>
        </p:grpSpPr>
        <p:sp>
          <p:nvSpPr>
            <p:cNvPr id="38" name="Rectangle: Rounded Corners 37">
              <a:extLst>
                <a:ext uri="{FF2B5EF4-FFF2-40B4-BE49-F238E27FC236}">
                  <a16:creationId xmlns:a16="http://schemas.microsoft.com/office/drawing/2014/main" id="{E2C1B0BF-4DAD-4BDD-93B0-70A70237920B}"/>
                </a:ext>
              </a:extLst>
            </p:cNvPr>
            <p:cNvSpPr/>
            <p:nvPr/>
          </p:nvSpPr>
          <p:spPr>
            <a:xfrm>
              <a:off x="4560849" y="2619705"/>
              <a:ext cx="7277807" cy="1686211"/>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4" name="TextBox 43">
              <a:extLst>
                <a:ext uri="{FF2B5EF4-FFF2-40B4-BE49-F238E27FC236}">
                  <a16:creationId xmlns:a16="http://schemas.microsoft.com/office/drawing/2014/main" id="{1525457F-A378-402D-83DB-53BFE88EE4E5}"/>
                </a:ext>
              </a:extLst>
            </p:cNvPr>
            <p:cNvSpPr txBox="1"/>
            <p:nvPr/>
          </p:nvSpPr>
          <p:spPr>
            <a:xfrm>
              <a:off x="315845" y="3234563"/>
              <a:ext cx="2342097" cy="461665"/>
            </a:xfrm>
            <a:custGeom>
              <a:avLst/>
              <a:gdLst>
                <a:gd name="connsiteX0" fmla="*/ 0 w 2342097"/>
                <a:gd name="connsiteY0" fmla="*/ 0 h 461665"/>
                <a:gd name="connsiteX1" fmla="*/ 632366 w 2342097"/>
                <a:gd name="connsiteY1" fmla="*/ 0 h 461665"/>
                <a:gd name="connsiteX2" fmla="*/ 1171049 w 2342097"/>
                <a:gd name="connsiteY2" fmla="*/ 0 h 461665"/>
                <a:gd name="connsiteX3" fmla="*/ 1803415 w 2342097"/>
                <a:gd name="connsiteY3" fmla="*/ 0 h 461665"/>
                <a:gd name="connsiteX4" fmla="*/ 2342097 w 2342097"/>
                <a:gd name="connsiteY4" fmla="*/ 0 h 461665"/>
                <a:gd name="connsiteX5" fmla="*/ 2342097 w 2342097"/>
                <a:gd name="connsiteY5" fmla="*/ 461665 h 461665"/>
                <a:gd name="connsiteX6" fmla="*/ 1756573 w 2342097"/>
                <a:gd name="connsiteY6" fmla="*/ 461665 h 461665"/>
                <a:gd name="connsiteX7" fmla="*/ 1217890 w 2342097"/>
                <a:gd name="connsiteY7" fmla="*/ 461665 h 461665"/>
                <a:gd name="connsiteX8" fmla="*/ 608945 w 2342097"/>
                <a:gd name="connsiteY8" fmla="*/ 461665 h 461665"/>
                <a:gd name="connsiteX9" fmla="*/ 0 w 2342097"/>
                <a:gd name="connsiteY9" fmla="*/ 461665 h 461665"/>
                <a:gd name="connsiteX10" fmla="*/ 0 w 2342097"/>
                <a:gd name="connsiteY10"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2097" h="461665" extrusionOk="0">
                  <a:moveTo>
                    <a:pt x="0" y="0"/>
                  </a:moveTo>
                  <a:cubicBezTo>
                    <a:pt x="148249" y="-38785"/>
                    <a:pt x="353256" y="14012"/>
                    <a:pt x="632366" y="0"/>
                  </a:cubicBezTo>
                  <a:cubicBezTo>
                    <a:pt x="911476" y="-14012"/>
                    <a:pt x="998192" y="2559"/>
                    <a:pt x="1171049" y="0"/>
                  </a:cubicBezTo>
                  <a:cubicBezTo>
                    <a:pt x="1343906" y="-2559"/>
                    <a:pt x="1674136" y="53395"/>
                    <a:pt x="1803415" y="0"/>
                  </a:cubicBezTo>
                  <a:cubicBezTo>
                    <a:pt x="1932694" y="-53395"/>
                    <a:pt x="2125756" y="27479"/>
                    <a:pt x="2342097" y="0"/>
                  </a:cubicBezTo>
                  <a:cubicBezTo>
                    <a:pt x="2345401" y="132788"/>
                    <a:pt x="2337048" y="261295"/>
                    <a:pt x="2342097" y="461665"/>
                  </a:cubicBezTo>
                  <a:cubicBezTo>
                    <a:pt x="2116906" y="480929"/>
                    <a:pt x="1974907" y="449886"/>
                    <a:pt x="1756573" y="461665"/>
                  </a:cubicBezTo>
                  <a:cubicBezTo>
                    <a:pt x="1538239" y="473444"/>
                    <a:pt x="1446822" y="441660"/>
                    <a:pt x="1217890" y="461665"/>
                  </a:cubicBezTo>
                  <a:cubicBezTo>
                    <a:pt x="988958" y="481670"/>
                    <a:pt x="859316" y="414971"/>
                    <a:pt x="608945" y="461665"/>
                  </a:cubicBezTo>
                  <a:cubicBezTo>
                    <a:pt x="358575" y="508359"/>
                    <a:pt x="192353" y="410772"/>
                    <a:pt x="0" y="461665"/>
                  </a:cubicBezTo>
                  <a:cubicBezTo>
                    <a:pt x="-666" y="325260"/>
                    <a:pt x="28471" y="148920"/>
                    <a:pt x="0" y="0"/>
                  </a:cubicBezTo>
                  <a:close/>
                </a:path>
              </a:pathLst>
            </a:custGeom>
            <a:noFill/>
            <a:ln w="38100">
              <a:solidFill>
                <a:srgbClr val="FF0000"/>
              </a:solidFill>
              <a:prstDash val="solid"/>
              <a:extLst>
                <a:ext uri="{C807C97D-BFC1-408E-A445-0C87EB9F89A2}">
                  <ask:lineSketchStyleProps xmlns:ask="http://schemas.microsoft.com/office/drawing/2018/sketchyshapes" sd="1504959849">
                    <a:prstGeom prst="rect">
                      <a:avLst/>
                    </a:prstGeom>
                    <ask:type>
                      <ask:lineSketchScribble/>
                    </ask:type>
                  </ask:lineSketchStyleProps>
                </a:ext>
              </a:extLst>
            </a:ln>
            <a:effectLst/>
          </p:spPr>
          <p:txBody>
            <a:bodyPr wrap="square">
              <a:spAutoFit/>
            </a:bodyPr>
            <a:lstStyle/>
            <a:p>
              <a:pPr algn="just"/>
              <a:r>
                <a:rPr lang="en-US" sz="2400" dirty="0">
                  <a:solidFill>
                    <a:srgbClr val="7030A0"/>
                  </a:solidFill>
                  <a:latin typeface="Cambria" panose="02040503050406030204" pitchFamily="18" charset="0"/>
                  <a:ea typeface="Cambria" panose="02040503050406030204" pitchFamily="18" charset="0"/>
                </a:rPr>
                <a:t>Knowledge Base</a:t>
              </a:r>
              <a:endParaRPr lang="LID4096" sz="2400" dirty="0">
                <a:solidFill>
                  <a:srgbClr val="7030A0"/>
                </a:solidFill>
                <a:latin typeface="Cambria" panose="02040503050406030204" pitchFamily="18" charset="0"/>
                <a:ea typeface="Cambria" panose="02040503050406030204" pitchFamily="18" charset="0"/>
              </a:endParaRPr>
            </a:p>
          </p:txBody>
        </p:sp>
        <p:cxnSp>
          <p:nvCxnSpPr>
            <p:cNvPr id="45" name="Straight Arrow Connector 44">
              <a:extLst>
                <a:ext uri="{FF2B5EF4-FFF2-40B4-BE49-F238E27FC236}">
                  <a16:creationId xmlns:a16="http://schemas.microsoft.com/office/drawing/2014/main" id="{4F831C4C-18A8-40D0-B635-C99385F5DF75}"/>
                </a:ext>
              </a:extLst>
            </p:cNvPr>
            <p:cNvCxnSpPr>
              <a:cxnSpLocks/>
              <a:stCxn id="44" idx="3"/>
              <a:endCxn id="38" idx="1"/>
            </p:cNvCxnSpPr>
            <p:nvPr/>
          </p:nvCxnSpPr>
          <p:spPr>
            <a:xfrm flipV="1">
              <a:off x="2657942" y="3462811"/>
              <a:ext cx="1902907" cy="2585"/>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8AAB783-B7A6-4A5E-BDEC-B0D4ADA2270A}"/>
              </a:ext>
            </a:extLst>
          </p:cNvPr>
          <p:cNvGrpSpPr/>
          <p:nvPr/>
        </p:nvGrpSpPr>
        <p:grpSpPr>
          <a:xfrm>
            <a:off x="300563" y="3685929"/>
            <a:ext cx="11538093" cy="2447768"/>
            <a:chOff x="300563" y="3685929"/>
            <a:chExt cx="11538093" cy="2447768"/>
          </a:xfrm>
        </p:grpSpPr>
        <p:sp>
          <p:nvSpPr>
            <p:cNvPr id="39" name="Rectangle: Rounded Corners 38">
              <a:extLst>
                <a:ext uri="{FF2B5EF4-FFF2-40B4-BE49-F238E27FC236}">
                  <a16:creationId xmlns:a16="http://schemas.microsoft.com/office/drawing/2014/main" id="{9A165FEC-4DC4-4395-9BE9-759F78CE5C40}"/>
                </a:ext>
              </a:extLst>
            </p:cNvPr>
            <p:cNvSpPr/>
            <p:nvPr/>
          </p:nvSpPr>
          <p:spPr>
            <a:xfrm>
              <a:off x="5831998" y="4460627"/>
              <a:ext cx="6006658" cy="167307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50" name="TextBox 49">
              <a:extLst>
                <a:ext uri="{FF2B5EF4-FFF2-40B4-BE49-F238E27FC236}">
                  <a16:creationId xmlns:a16="http://schemas.microsoft.com/office/drawing/2014/main" id="{9475EF68-0BCA-4778-A5A2-25C50DF12904}"/>
                </a:ext>
              </a:extLst>
            </p:cNvPr>
            <p:cNvSpPr txBox="1"/>
            <p:nvPr/>
          </p:nvSpPr>
          <p:spPr>
            <a:xfrm>
              <a:off x="300563" y="3685929"/>
              <a:ext cx="2342097" cy="1569660"/>
            </a:xfrm>
            <a:custGeom>
              <a:avLst/>
              <a:gdLst>
                <a:gd name="connsiteX0" fmla="*/ 0 w 2342097"/>
                <a:gd name="connsiteY0" fmla="*/ 0 h 1569660"/>
                <a:gd name="connsiteX1" fmla="*/ 632366 w 2342097"/>
                <a:gd name="connsiteY1" fmla="*/ 0 h 1569660"/>
                <a:gd name="connsiteX2" fmla="*/ 1171049 w 2342097"/>
                <a:gd name="connsiteY2" fmla="*/ 0 h 1569660"/>
                <a:gd name="connsiteX3" fmla="*/ 1803415 w 2342097"/>
                <a:gd name="connsiteY3" fmla="*/ 0 h 1569660"/>
                <a:gd name="connsiteX4" fmla="*/ 2342097 w 2342097"/>
                <a:gd name="connsiteY4" fmla="*/ 0 h 1569660"/>
                <a:gd name="connsiteX5" fmla="*/ 2342097 w 2342097"/>
                <a:gd name="connsiteY5" fmla="*/ 523220 h 1569660"/>
                <a:gd name="connsiteX6" fmla="*/ 2342097 w 2342097"/>
                <a:gd name="connsiteY6" fmla="*/ 1046440 h 1569660"/>
                <a:gd name="connsiteX7" fmla="*/ 2342097 w 2342097"/>
                <a:gd name="connsiteY7" fmla="*/ 1569660 h 1569660"/>
                <a:gd name="connsiteX8" fmla="*/ 1803415 w 2342097"/>
                <a:gd name="connsiteY8" fmla="*/ 1569660 h 1569660"/>
                <a:gd name="connsiteX9" fmla="*/ 1264732 w 2342097"/>
                <a:gd name="connsiteY9" fmla="*/ 1569660 h 1569660"/>
                <a:gd name="connsiteX10" fmla="*/ 632366 w 2342097"/>
                <a:gd name="connsiteY10" fmla="*/ 1569660 h 1569660"/>
                <a:gd name="connsiteX11" fmla="*/ 0 w 2342097"/>
                <a:gd name="connsiteY11" fmla="*/ 1569660 h 1569660"/>
                <a:gd name="connsiteX12" fmla="*/ 0 w 2342097"/>
                <a:gd name="connsiteY12" fmla="*/ 1046440 h 1569660"/>
                <a:gd name="connsiteX13" fmla="*/ 0 w 2342097"/>
                <a:gd name="connsiteY13" fmla="*/ 491827 h 1569660"/>
                <a:gd name="connsiteX14" fmla="*/ 0 w 2342097"/>
                <a:gd name="connsiteY14" fmla="*/ 0 h 156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42097" h="1569660" extrusionOk="0">
                  <a:moveTo>
                    <a:pt x="0" y="0"/>
                  </a:moveTo>
                  <a:cubicBezTo>
                    <a:pt x="148249" y="-38785"/>
                    <a:pt x="353256" y="14012"/>
                    <a:pt x="632366" y="0"/>
                  </a:cubicBezTo>
                  <a:cubicBezTo>
                    <a:pt x="911476" y="-14012"/>
                    <a:pt x="998192" y="2559"/>
                    <a:pt x="1171049" y="0"/>
                  </a:cubicBezTo>
                  <a:cubicBezTo>
                    <a:pt x="1343906" y="-2559"/>
                    <a:pt x="1674136" y="53395"/>
                    <a:pt x="1803415" y="0"/>
                  </a:cubicBezTo>
                  <a:cubicBezTo>
                    <a:pt x="1932694" y="-53395"/>
                    <a:pt x="2125756" y="27479"/>
                    <a:pt x="2342097" y="0"/>
                  </a:cubicBezTo>
                  <a:cubicBezTo>
                    <a:pt x="2404355" y="111386"/>
                    <a:pt x="2316161" y="361533"/>
                    <a:pt x="2342097" y="523220"/>
                  </a:cubicBezTo>
                  <a:cubicBezTo>
                    <a:pt x="2368033" y="684907"/>
                    <a:pt x="2340298" y="827439"/>
                    <a:pt x="2342097" y="1046440"/>
                  </a:cubicBezTo>
                  <a:cubicBezTo>
                    <a:pt x="2343896" y="1265441"/>
                    <a:pt x="2280002" y="1413935"/>
                    <a:pt x="2342097" y="1569660"/>
                  </a:cubicBezTo>
                  <a:cubicBezTo>
                    <a:pt x="2128181" y="1580259"/>
                    <a:pt x="2041037" y="1516937"/>
                    <a:pt x="1803415" y="1569660"/>
                  </a:cubicBezTo>
                  <a:cubicBezTo>
                    <a:pt x="1565793" y="1622383"/>
                    <a:pt x="1434709" y="1524086"/>
                    <a:pt x="1264732" y="1569660"/>
                  </a:cubicBezTo>
                  <a:cubicBezTo>
                    <a:pt x="1094755" y="1615234"/>
                    <a:pt x="914372" y="1496338"/>
                    <a:pt x="632366" y="1569660"/>
                  </a:cubicBezTo>
                  <a:cubicBezTo>
                    <a:pt x="350360" y="1642982"/>
                    <a:pt x="247472" y="1512046"/>
                    <a:pt x="0" y="1569660"/>
                  </a:cubicBezTo>
                  <a:cubicBezTo>
                    <a:pt x="-51565" y="1418016"/>
                    <a:pt x="39856" y="1197796"/>
                    <a:pt x="0" y="1046440"/>
                  </a:cubicBezTo>
                  <a:cubicBezTo>
                    <a:pt x="-39856" y="895084"/>
                    <a:pt x="6944" y="636773"/>
                    <a:pt x="0" y="491827"/>
                  </a:cubicBezTo>
                  <a:cubicBezTo>
                    <a:pt x="-6944" y="346881"/>
                    <a:pt x="45549" y="206458"/>
                    <a:pt x="0" y="0"/>
                  </a:cubicBezTo>
                  <a:close/>
                </a:path>
              </a:pathLst>
            </a:custGeom>
            <a:noFill/>
            <a:ln w="38100">
              <a:solidFill>
                <a:srgbClr val="FF0000"/>
              </a:solidFill>
              <a:prstDash val="solid"/>
              <a:extLst>
                <a:ext uri="{C807C97D-BFC1-408E-A445-0C87EB9F89A2}">
                  <ask:lineSketchStyleProps xmlns:ask="http://schemas.microsoft.com/office/drawing/2018/sketchyshapes" sd="1504959849">
                    <a:prstGeom prst="rect">
                      <a:avLst/>
                    </a:prstGeom>
                    <ask:type>
                      <ask:lineSketchScribble/>
                    </ask:type>
                  </ask:lineSketchStyleProps>
                </a:ext>
              </a:extLst>
            </a:ln>
            <a:effectLst/>
          </p:spPr>
          <p:txBody>
            <a:bodyPr wrap="square">
              <a:spAutoFit/>
            </a:bodyPr>
            <a:lstStyle/>
            <a:p>
              <a:pPr algn="ctr"/>
              <a:r>
                <a:rPr lang="en-US" sz="2400" dirty="0">
                  <a:solidFill>
                    <a:srgbClr val="7030A0"/>
                  </a:solidFill>
                  <a:latin typeface="Cambria" panose="02040503050406030204" pitchFamily="18" charset="0"/>
                  <a:ea typeface="Cambria" panose="02040503050406030204" pitchFamily="18" charset="0"/>
                </a:rPr>
                <a:t>Training, Tagging </a:t>
              </a:r>
            </a:p>
            <a:p>
              <a:pPr algn="ctr"/>
              <a:r>
                <a:rPr lang="en-US" sz="2400" dirty="0">
                  <a:solidFill>
                    <a:srgbClr val="7030A0"/>
                  </a:solidFill>
                  <a:latin typeface="Cambria" panose="02040503050406030204" pitchFamily="18" charset="0"/>
                  <a:ea typeface="Cambria" panose="02040503050406030204" pitchFamily="18" charset="0"/>
                </a:rPr>
                <a:t>and </a:t>
              </a:r>
            </a:p>
            <a:p>
              <a:pPr algn="ctr"/>
              <a:r>
                <a:rPr lang="en-US" sz="2400" dirty="0">
                  <a:solidFill>
                    <a:srgbClr val="7030A0"/>
                  </a:solidFill>
                  <a:latin typeface="Cambria" panose="02040503050406030204" pitchFamily="18" charset="0"/>
                  <a:ea typeface="Cambria" panose="02040503050406030204" pitchFamily="18" charset="0"/>
                </a:rPr>
                <a:t>Mapping</a:t>
              </a:r>
              <a:endParaRPr lang="LID4096" sz="2400" dirty="0">
                <a:solidFill>
                  <a:srgbClr val="7030A0"/>
                </a:solidFill>
                <a:latin typeface="Cambria" panose="02040503050406030204" pitchFamily="18" charset="0"/>
                <a:ea typeface="Cambria" panose="02040503050406030204" pitchFamily="18" charset="0"/>
              </a:endParaRPr>
            </a:p>
          </p:txBody>
        </p:sp>
        <p:cxnSp>
          <p:nvCxnSpPr>
            <p:cNvPr id="52" name="Straight Arrow Connector 51">
              <a:extLst>
                <a:ext uri="{FF2B5EF4-FFF2-40B4-BE49-F238E27FC236}">
                  <a16:creationId xmlns:a16="http://schemas.microsoft.com/office/drawing/2014/main" id="{CA06EA2D-7B1E-4B26-A1F9-4F6DC0BDA6EF}"/>
                </a:ext>
              </a:extLst>
            </p:cNvPr>
            <p:cNvCxnSpPr>
              <a:cxnSpLocks/>
              <a:stCxn id="50" idx="3"/>
            </p:cNvCxnSpPr>
            <p:nvPr/>
          </p:nvCxnSpPr>
          <p:spPr>
            <a:xfrm>
              <a:off x="2642660" y="4470759"/>
              <a:ext cx="3189338" cy="823818"/>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3" name="Rectangle: Rounded Corners 22">
            <a:extLst>
              <a:ext uri="{FF2B5EF4-FFF2-40B4-BE49-F238E27FC236}">
                <a16:creationId xmlns:a16="http://schemas.microsoft.com/office/drawing/2014/main" id="{93F21054-30F5-4162-AEAD-3E1925264980}"/>
              </a:ext>
            </a:extLst>
          </p:cNvPr>
          <p:cNvSpPr/>
          <p:nvPr/>
        </p:nvSpPr>
        <p:spPr>
          <a:xfrm>
            <a:off x="10404088" y="33366"/>
            <a:ext cx="892097" cy="734976"/>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6" name="Rectangle: Rounded Corners 25">
            <a:extLst>
              <a:ext uri="{FF2B5EF4-FFF2-40B4-BE49-F238E27FC236}">
                <a16:creationId xmlns:a16="http://schemas.microsoft.com/office/drawing/2014/main" id="{55DC3E0B-B195-407F-92C4-3AD2BDDB5CE6}"/>
              </a:ext>
            </a:extLst>
          </p:cNvPr>
          <p:cNvSpPr/>
          <p:nvPr/>
        </p:nvSpPr>
        <p:spPr>
          <a:xfrm>
            <a:off x="10539996" y="6130692"/>
            <a:ext cx="756189" cy="693937"/>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52236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par>
                                <p:cTn id="8" presetID="14"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randombar(horizontal)">
                                      <p:cBhvr>
                                        <p:cTn id="10" dur="5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randombar(horizontal)">
                                      <p:cBhvr>
                                        <p:cTn id="15"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randombar(horizontal)">
                                      <p:cBhvr>
                                        <p:cTn id="20" dur="500"/>
                                        <p:tgtEl>
                                          <p:spTgt spid="25"/>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randombar(horizontal)">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393967" y="250174"/>
            <a:ext cx="5314536" cy="783738"/>
          </a:xfrm>
        </p:spPr>
        <p:txBody>
          <a:bodyPr>
            <a:normAutofit/>
          </a:bodyPr>
          <a:lstStyle/>
          <a:p>
            <a:r>
              <a:rPr lang="en-US" dirty="0">
                <a:latin typeface="Cambria" panose="02040503050406030204" pitchFamily="18" charset="0"/>
                <a:ea typeface="Cambria" panose="02040503050406030204" pitchFamily="18" charset="0"/>
              </a:rPr>
              <a:t>Phase-1</a:t>
            </a:r>
            <a:endParaRPr lang="LID4096"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34DF5DA9-4A6A-4C82-AFE6-C936DFCE055A}"/>
              </a:ext>
            </a:extLst>
          </p:cNvPr>
          <p:cNvSpPr>
            <a:spLocks noGrp="1"/>
          </p:cNvSpPr>
          <p:nvPr>
            <p:ph idx="1"/>
          </p:nvPr>
        </p:nvSpPr>
        <p:spPr>
          <a:xfrm>
            <a:off x="393967" y="1203062"/>
            <a:ext cx="6437974" cy="2938014"/>
          </a:xfrm>
        </p:spPr>
        <p:txBody>
          <a:bodyPr anchor="t">
            <a:noAutofit/>
          </a:bodyPr>
          <a:lstStyle/>
          <a:p>
            <a:pPr marL="0" indent="0">
              <a:lnSpc>
                <a:spcPct val="100000"/>
              </a:lnSpc>
              <a:buNone/>
            </a:pPr>
            <a:r>
              <a:rPr lang="en-US" sz="1800" b="1" dirty="0">
                <a:solidFill>
                  <a:srgbClr val="FFC000"/>
                </a:solidFill>
                <a:latin typeface="Cambria" panose="02040503050406030204" pitchFamily="18" charset="0"/>
                <a:ea typeface="Cambria" panose="02040503050406030204" pitchFamily="18" charset="0"/>
              </a:rPr>
              <a:t>Extract Concepts (Entities/Relations/Attributes) from Already Existing Sources using</a:t>
            </a:r>
            <a:r>
              <a:rPr lang="en-US" sz="1800" b="1" dirty="0">
                <a:solidFill>
                  <a:srgbClr val="FF0000"/>
                </a:solidFill>
                <a:latin typeface="Cambria" panose="02040503050406030204" pitchFamily="18" charset="0"/>
                <a:ea typeface="Cambria" panose="02040503050406030204" pitchFamily="18" charset="0"/>
              </a:rPr>
              <a:t> </a:t>
            </a:r>
            <a:r>
              <a:rPr lang="en-US" sz="1800" b="1" dirty="0">
                <a:solidFill>
                  <a:srgbClr val="FFC000"/>
                </a:solidFill>
                <a:latin typeface="Cambria" panose="02040503050406030204" pitchFamily="18" charset="0"/>
                <a:ea typeface="Cambria" panose="02040503050406030204" pitchFamily="18" charset="0"/>
              </a:rPr>
              <a:t>the Integrated Graph:</a:t>
            </a:r>
          </a:p>
          <a:p>
            <a:pPr marL="0" indent="0">
              <a:buNone/>
            </a:pPr>
            <a:endParaRPr lang="en-US" sz="600" b="1" dirty="0">
              <a:latin typeface="Cambria" panose="02040503050406030204" pitchFamily="18" charset="0"/>
              <a:ea typeface="Cambria" panose="02040503050406030204" pitchFamily="18" charset="0"/>
            </a:endParaRPr>
          </a:p>
          <a:p>
            <a:pPr marL="1028700" lvl="1" indent="-571500">
              <a:buFont typeface="+mj-lt"/>
              <a:buAutoNum type="romanLcPeriod"/>
            </a:pPr>
            <a:r>
              <a:rPr lang="en-US" sz="1800" dirty="0">
                <a:latin typeface="Cambria" panose="02040503050406030204" pitchFamily="18" charset="0"/>
                <a:ea typeface="Cambria" panose="02040503050406030204" pitchFamily="18" charset="0"/>
              </a:rPr>
              <a:t>Identify the existing </a:t>
            </a:r>
            <a:r>
              <a:rPr lang="en-US" sz="1800" dirty="0">
                <a:solidFill>
                  <a:srgbClr val="FFC000"/>
                </a:solidFill>
                <a:latin typeface="Cambria" panose="02040503050406030204" pitchFamily="18" charset="0"/>
                <a:ea typeface="Cambria" panose="02040503050406030204" pitchFamily="18" charset="0"/>
              </a:rPr>
              <a:t>Entities</a:t>
            </a:r>
            <a:r>
              <a:rPr lang="en-US" sz="1800" dirty="0">
                <a:latin typeface="Cambria" panose="02040503050406030204" pitchFamily="18" charset="0"/>
                <a:ea typeface="Cambria" panose="02040503050406030204" pitchFamily="18" charset="0"/>
              </a:rPr>
              <a:t> and </a:t>
            </a:r>
            <a:r>
              <a:rPr lang="en-US" sz="1800" dirty="0">
                <a:solidFill>
                  <a:srgbClr val="FFC000"/>
                </a:solidFill>
                <a:latin typeface="Cambria" panose="02040503050406030204" pitchFamily="18" charset="0"/>
                <a:ea typeface="Cambria" panose="02040503050406030204" pitchFamily="18" charset="0"/>
              </a:rPr>
              <a:t>Relations</a:t>
            </a:r>
            <a:r>
              <a:rPr lang="en-US" sz="1800" dirty="0">
                <a:latin typeface="Cambria" panose="02040503050406030204" pitchFamily="18" charset="0"/>
                <a:ea typeface="Cambria" panose="02040503050406030204" pitchFamily="18" charset="0"/>
              </a:rPr>
              <a:t> relevant for extracting information from the textual data.</a:t>
            </a:r>
          </a:p>
          <a:p>
            <a:pPr marL="1028700" lvl="1" indent="-571500">
              <a:buFont typeface="+mj-lt"/>
              <a:buAutoNum type="romanLcPeriod"/>
            </a:pPr>
            <a:r>
              <a:rPr lang="en-US" sz="1800" dirty="0">
                <a:latin typeface="Cambria" panose="02040503050406030204" pitchFamily="18" charset="0"/>
                <a:ea typeface="Cambria" panose="02040503050406030204" pitchFamily="18" charset="0"/>
              </a:rPr>
              <a:t>Extract </a:t>
            </a:r>
            <a:r>
              <a:rPr lang="en-US" sz="1800" dirty="0">
                <a:solidFill>
                  <a:srgbClr val="FFC000"/>
                </a:solidFill>
                <a:latin typeface="Cambria" panose="02040503050406030204" pitchFamily="18" charset="0"/>
                <a:ea typeface="Cambria" panose="02040503050406030204" pitchFamily="18" charset="0"/>
              </a:rPr>
              <a:t>Attributes</a:t>
            </a:r>
            <a:r>
              <a:rPr lang="en-US" sz="1800" dirty="0">
                <a:latin typeface="Cambria" panose="02040503050406030204" pitchFamily="18" charset="0"/>
                <a:ea typeface="Cambria" panose="02040503050406030204" pitchFamily="18" charset="0"/>
              </a:rPr>
              <a:t> in </a:t>
            </a:r>
            <a:r>
              <a:rPr lang="en-US" sz="1800" dirty="0">
                <a:solidFill>
                  <a:srgbClr val="FFC000"/>
                </a:solidFill>
                <a:latin typeface="Cambria" panose="02040503050406030204" pitchFamily="18" charset="0"/>
                <a:ea typeface="Cambria" panose="02040503050406030204" pitchFamily="18" charset="0"/>
              </a:rPr>
              <a:t>combination</a:t>
            </a:r>
            <a:r>
              <a:rPr lang="en-US" sz="1800" dirty="0">
                <a:latin typeface="Cambria" panose="02040503050406030204" pitchFamily="18" charset="0"/>
                <a:ea typeface="Cambria" panose="02040503050406030204" pitchFamily="18" charset="0"/>
              </a:rPr>
              <a:t> with the Entities and Relations. </a:t>
            </a:r>
            <a:br>
              <a:rPr lang="en-US" sz="1800" dirty="0">
                <a:latin typeface="Cambria" panose="02040503050406030204" pitchFamily="18" charset="0"/>
                <a:ea typeface="Cambria" panose="02040503050406030204" pitchFamily="18" charset="0"/>
              </a:rPr>
            </a:br>
            <a:endParaRPr lang="en-US" sz="1800" dirty="0">
              <a:latin typeface="Cambria" panose="02040503050406030204" pitchFamily="18" charset="0"/>
              <a:ea typeface="Cambria" panose="02040503050406030204" pitchFamily="18" charset="0"/>
            </a:endParaRPr>
          </a:p>
          <a:p>
            <a:pPr marL="1371600" lvl="3" indent="0">
              <a:buNone/>
            </a:pPr>
            <a:r>
              <a:rPr lang="en-US" dirty="0">
                <a:solidFill>
                  <a:srgbClr val="FFC000"/>
                </a:solidFill>
                <a:latin typeface="Cambria" panose="02040503050406030204" pitchFamily="18" charset="0"/>
                <a:ea typeface="Cambria" panose="02040503050406030204" pitchFamily="18" charset="0"/>
              </a:rPr>
              <a:t>Input:</a:t>
            </a:r>
            <a:r>
              <a:rPr lang="en-US" dirty="0">
                <a:latin typeface="Cambria" panose="02040503050406030204" pitchFamily="18" charset="0"/>
                <a:ea typeface="Cambria" panose="02040503050406030204" pitchFamily="18" charset="0"/>
              </a:rPr>
              <a:t> Integrated Graph (IG)</a:t>
            </a:r>
            <a:br>
              <a:rPr lang="en-US" dirty="0">
                <a:latin typeface="Cambria" panose="02040503050406030204" pitchFamily="18" charset="0"/>
                <a:ea typeface="Cambria" panose="02040503050406030204" pitchFamily="18" charset="0"/>
              </a:rPr>
            </a:br>
            <a:r>
              <a:rPr lang="en-US" dirty="0">
                <a:solidFill>
                  <a:srgbClr val="FFC000"/>
                </a:solidFill>
                <a:latin typeface="Cambria" panose="02040503050406030204" pitchFamily="18" charset="0"/>
                <a:ea typeface="Cambria" panose="02040503050406030204" pitchFamily="18" charset="0"/>
              </a:rPr>
              <a:t>Output:</a:t>
            </a:r>
            <a:r>
              <a:rPr lang="en-US" dirty="0">
                <a:latin typeface="Cambria" panose="02040503050406030204" pitchFamily="18" charset="0"/>
                <a:ea typeface="Cambria" panose="02040503050406030204" pitchFamily="18" charset="0"/>
              </a:rPr>
              <a:t> Concepts (Entities/Relations/Attributes)</a:t>
            </a:r>
            <a:endParaRPr lang="en-US" sz="1600" dirty="0">
              <a:latin typeface="Cambria" panose="02040503050406030204" pitchFamily="18" charset="0"/>
              <a:ea typeface="Cambria" panose="02040503050406030204" pitchFamily="18" charset="0"/>
            </a:endParaRPr>
          </a:p>
        </p:txBody>
      </p:sp>
      <p:sp>
        <p:nvSpPr>
          <p:cNvPr id="29" name="Freeform: Shape 2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31297" y="6469748"/>
            <a:ext cx="498890" cy="418732"/>
          </a:xfrm>
          <a:prstGeom prst="ellipse">
            <a:avLst/>
          </a:prstGeom>
          <a:noFill/>
        </p:spPr>
        <p:txBody>
          <a:bodyPr anchor="ctr">
            <a:normAutofit fontScale="92500" lnSpcReduction="10000"/>
          </a:bodyPr>
          <a:lstStyle/>
          <a:p>
            <a:pPr algn="ctr">
              <a:spcAft>
                <a:spcPts val="600"/>
              </a:spcAft>
            </a:pPr>
            <a:fld id="{2AAD9BEF-622F-4B1C-A61F-863E667CA1B7}" type="slidenum">
              <a:rPr lang="en-US" sz="1500" b="1">
                <a:solidFill>
                  <a:srgbClr val="FFFFFF"/>
                </a:solidFill>
              </a:rPr>
              <a:pPr algn="ctr">
                <a:spcAft>
                  <a:spcPts val="600"/>
                </a:spcAft>
              </a:pPr>
              <a:t>17</a:t>
            </a:fld>
            <a:endParaRPr lang="en-US" sz="1500" b="1" dirty="0">
              <a:solidFill>
                <a:srgbClr val="FFFFFF"/>
              </a:solidFill>
            </a:endParaRPr>
          </a:p>
        </p:txBody>
      </p:sp>
      <p:pic>
        <p:nvPicPr>
          <p:cNvPr id="17" name="Picture 16">
            <a:extLst>
              <a:ext uri="{FF2B5EF4-FFF2-40B4-BE49-F238E27FC236}">
                <a16:creationId xmlns:a16="http://schemas.microsoft.com/office/drawing/2014/main" id="{C50D80FA-96CA-470E-9BA4-6BE5DAC51DF9}"/>
              </a:ext>
            </a:extLst>
          </p:cNvPr>
          <p:cNvPicPr>
            <a:picLocks noChangeAspect="1"/>
          </p:cNvPicPr>
          <p:nvPr/>
        </p:nvPicPr>
        <p:blipFill>
          <a:blip r:embed="rId3"/>
          <a:stretch>
            <a:fillRect/>
          </a:stretch>
        </p:blipFill>
        <p:spPr>
          <a:xfrm>
            <a:off x="7498712" y="454768"/>
            <a:ext cx="4619715" cy="3928048"/>
          </a:xfrm>
          <a:prstGeom prst="rect">
            <a:avLst/>
          </a:prstGeom>
          <a:ln w="28575">
            <a:noFill/>
          </a:ln>
        </p:spPr>
      </p:pic>
      <p:sp>
        <p:nvSpPr>
          <p:cNvPr id="18" name="Content Placeholder 2">
            <a:extLst>
              <a:ext uri="{FF2B5EF4-FFF2-40B4-BE49-F238E27FC236}">
                <a16:creationId xmlns:a16="http://schemas.microsoft.com/office/drawing/2014/main" id="{BE11428E-4D26-4415-B69A-F473D7B7EE7F}"/>
              </a:ext>
            </a:extLst>
          </p:cNvPr>
          <p:cNvSpPr txBox="1">
            <a:spLocks/>
          </p:cNvSpPr>
          <p:nvPr/>
        </p:nvSpPr>
        <p:spPr>
          <a:xfrm>
            <a:off x="393967" y="4361798"/>
            <a:ext cx="9107385" cy="185415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rgbClr val="FFC000"/>
                </a:solidFill>
                <a:latin typeface="Cambria" panose="02040503050406030204" pitchFamily="18" charset="0"/>
                <a:ea typeface="Cambria" panose="02040503050406030204" pitchFamily="18" charset="0"/>
              </a:rPr>
              <a:t>Challenges:</a:t>
            </a:r>
          </a:p>
          <a:p>
            <a:pPr marL="0" indent="0">
              <a:buFont typeface="Arial" panose="020B0604020202020204" pitchFamily="34" charset="0"/>
              <a:buNone/>
            </a:pPr>
            <a:endParaRPr lang="en-US" sz="600" dirty="0">
              <a:latin typeface="Cambria" panose="02040503050406030204" pitchFamily="18" charset="0"/>
              <a:ea typeface="Cambria" panose="02040503050406030204" pitchFamily="18" charset="0"/>
            </a:endParaRPr>
          </a:p>
          <a:p>
            <a:pPr lvl="1"/>
            <a:r>
              <a:rPr lang="en-US" sz="1800" dirty="0">
                <a:solidFill>
                  <a:srgbClr val="FFC000"/>
                </a:solidFill>
                <a:latin typeface="Cambria" panose="02040503050406030204" pitchFamily="18" charset="0"/>
                <a:ea typeface="Cambria" panose="02040503050406030204" pitchFamily="18" charset="0"/>
              </a:rPr>
              <a:t>Isolated</a:t>
            </a:r>
            <a:r>
              <a:rPr lang="en-US" sz="1800" dirty="0">
                <a:latin typeface="Cambria" panose="02040503050406030204" pitchFamily="18" charset="0"/>
                <a:ea typeface="Cambria" panose="02040503050406030204" pitchFamily="18" charset="0"/>
              </a:rPr>
              <a:t> Entities/Relationships or </a:t>
            </a:r>
            <a:r>
              <a:rPr lang="en-US" sz="1800" dirty="0">
                <a:solidFill>
                  <a:srgbClr val="FFC000"/>
                </a:solidFill>
                <a:latin typeface="Cambria" panose="02040503050406030204" pitchFamily="18" charset="0"/>
                <a:ea typeface="Cambria" panose="02040503050406030204" pitchFamily="18" charset="0"/>
              </a:rPr>
              <a:t>combinations</a:t>
            </a:r>
            <a:r>
              <a:rPr lang="en-US" sz="1800" dirty="0">
                <a:latin typeface="Cambria" panose="02040503050406030204" pitchFamily="18" charset="0"/>
                <a:ea typeface="Cambria" panose="02040503050406030204" pitchFamily="18" charset="0"/>
              </a:rPr>
              <a:t>?</a:t>
            </a:r>
          </a:p>
          <a:p>
            <a:pPr lvl="2"/>
            <a:r>
              <a:rPr lang="en-US" sz="1800" dirty="0">
                <a:latin typeface="Cambria" panose="02040503050406030204" pitchFamily="18" charset="0"/>
                <a:ea typeface="Cambria" panose="02040503050406030204" pitchFamily="18" charset="0"/>
              </a:rPr>
              <a:t>Combinations might be </a:t>
            </a:r>
            <a:r>
              <a:rPr lang="en-US" sz="1800" dirty="0">
                <a:solidFill>
                  <a:srgbClr val="FFC000"/>
                </a:solidFill>
                <a:latin typeface="Cambria" panose="02040503050406030204" pitchFamily="18" charset="0"/>
                <a:ea typeface="Cambria" panose="02040503050406030204" pitchFamily="18" charset="0"/>
              </a:rPr>
              <a:t>exhaustive</a:t>
            </a:r>
            <a:r>
              <a:rPr lang="en-US" sz="1800" dirty="0">
                <a:latin typeface="Cambria" panose="02040503050406030204" pitchFamily="18" charset="0"/>
                <a:ea typeface="Cambria" panose="02040503050406030204" pitchFamily="18" charset="0"/>
              </a:rPr>
              <a:t> depending on the size of IG.</a:t>
            </a:r>
          </a:p>
          <a:p>
            <a:pPr lvl="2"/>
            <a:r>
              <a:rPr lang="en-US" sz="1800" dirty="0">
                <a:latin typeface="Cambria" panose="02040503050406030204" pitchFamily="18" charset="0"/>
                <a:ea typeface="Cambria" panose="02040503050406030204" pitchFamily="18" charset="0"/>
              </a:rPr>
              <a:t>Meaningful combination.</a:t>
            </a:r>
          </a:p>
        </p:txBody>
      </p:sp>
    </p:spTree>
    <p:extLst>
      <p:ext uri="{BB962C8B-B14F-4D97-AF65-F5344CB8AC3E}">
        <p14:creationId xmlns:p14="http://schemas.microsoft.com/office/powerpoint/2010/main" val="14271765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p:cTn id="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647C9C"/>
                                      </p:to>
                                    </p:animClr>
                                  </p:subTnLst>
                                </p:cTn>
                              </p:par>
                              <p:par>
                                <p:cTn id="10" presetID="53" presetClass="entr" presetSubtype="16"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 calcmode="lin" valueType="num">
                                      <p:cBhvr>
                                        <p:cTn id="1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647C9C"/>
                                      </p:to>
                                    </p:animClr>
                                  </p:subTnLst>
                                </p:cTn>
                              </p:par>
                              <p:par>
                                <p:cTn id="15" presetID="53" presetClass="entr" presetSubtype="16"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p:cTn id="1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19"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647C9C"/>
                                      </p:to>
                                    </p:animClr>
                                  </p:sub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Effect transition="in" filter="fade">
                                      <p:cBhvr>
                                        <p:cTn id="24" dur="1000"/>
                                        <p:tgtEl>
                                          <p:spTgt spid="18">
                                            <p:txEl>
                                              <p:pRg st="0" end="0"/>
                                            </p:txEl>
                                          </p:spTgt>
                                        </p:tgtEl>
                                      </p:cBhvr>
                                    </p:animEffect>
                                    <p:anim calcmode="lin" valueType="num">
                                      <p:cBhvr>
                                        <p:cTn id="25"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8">
                                            <p:txEl>
                                              <p:pRg st="2" end="2"/>
                                            </p:txEl>
                                          </p:spTgt>
                                        </p:tgtEl>
                                        <p:attrNameLst>
                                          <p:attrName>style.visibility</p:attrName>
                                        </p:attrNameLst>
                                      </p:cBhvr>
                                      <p:to>
                                        <p:strVal val="visible"/>
                                      </p:to>
                                    </p:set>
                                    <p:animEffect transition="in" filter="fade">
                                      <p:cBhvr>
                                        <p:cTn id="29" dur="1000"/>
                                        <p:tgtEl>
                                          <p:spTgt spid="18">
                                            <p:txEl>
                                              <p:pRg st="2" end="2"/>
                                            </p:txEl>
                                          </p:spTgt>
                                        </p:tgtEl>
                                      </p:cBhvr>
                                    </p:animEffect>
                                    <p:anim calcmode="lin" valueType="num">
                                      <p:cBhvr>
                                        <p:cTn id="30"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18">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8">
                                            <p:txEl>
                                              <p:pRg st="3" end="3"/>
                                            </p:txEl>
                                          </p:spTgt>
                                        </p:tgtEl>
                                        <p:attrNameLst>
                                          <p:attrName>style.visibility</p:attrName>
                                        </p:attrNameLst>
                                      </p:cBhvr>
                                      <p:to>
                                        <p:strVal val="visible"/>
                                      </p:to>
                                    </p:set>
                                    <p:animEffect transition="in" filter="fade">
                                      <p:cBhvr>
                                        <p:cTn id="34" dur="1000"/>
                                        <p:tgtEl>
                                          <p:spTgt spid="18">
                                            <p:txEl>
                                              <p:pRg st="3" end="3"/>
                                            </p:txEl>
                                          </p:spTgt>
                                        </p:tgtEl>
                                      </p:cBhvr>
                                    </p:animEffect>
                                    <p:anim calcmode="lin" valueType="num">
                                      <p:cBhvr>
                                        <p:cTn id="35"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18">
                                            <p:txEl>
                                              <p:pRg st="3" end="3"/>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8">
                                            <p:txEl>
                                              <p:pRg st="4" end="4"/>
                                            </p:txEl>
                                          </p:spTgt>
                                        </p:tgtEl>
                                        <p:attrNameLst>
                                          <p:attrName>style.visibility</p:attrName>
                                        </p:attrNameLst>
                                      </p:cBhvr>
                                      <p:to>
                                        <p:strVal val="visible"/>
                                      </p:to>
                                    </p:set>
                                    <p:animEffect transition="in" filter="fade">
                                      <p:cBhvr>
                                        <p:cTn id="39" dur="1000"/>
                                        <p:tgtEl>
                                          <p:spTgt spid="18">
                                            <p:txEl>
                                              <p:pRg st="4" end="4"/>
                                            </p:txEl>
                                          </p:spTgt>
                                        </p:tgtEl>
                                      </p:cBhvr>
                                    </p:animEffect>
                                    <p:anim calcmode="lin" valueType="num">
                                      <p:cBhvr>
                                        <p:cTn id="40"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1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FD8AA4C4-5DB0-460B-A3F2-53C06E797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25" y="128509"/>
            <a:ext cx="7353300" cy="4957767"/>
          </a:xfrm>
          <a:prstGeom prst="rect">
            <a:avLst/>
          </a:prstGeom>
        </p:spPr>
      </p:pic>
      <p:pic>
        <p:nvPicPr>
          <p:cNvPr id="11" name="Picture 10" descr="Diagram&#10;&#10;Description automatically generated">
            <a:extLst>
              <a:ext uri="{FF2B5EF4-FFF2-40B4-BE49-F238E27FC236}">
                <a16:creationId xmlns:a16="http://schemas.microsoft.com/office/drawing/2014/main" id="{C63A879E-4898-4598-9F31-61520189229C}"/>
              </a:ext>
            </a:extLst>
          </p:cNvPr>
          <p:cNvPicPr>
            <a:picLocks noChangeAspect="1"/>
          </p:cNvPicPr>
          <p:nvPr/>
        </p:nvPicPr>
        <p:blipFill>
          <a:blip r:embed="rId4"/>
          <a:stretch>
            <a:fillRect/>
          </a:stretch>
        </p:blipFill>
        <p:spPr>
          <a:xfrm>
            <a:off x="123825" y="285512"/>
            <a:ext cx="7514194" cy="4910213"/>
          </a:xfrm>
          <a:prstGeom prst="rect">
            <a:avLst/>
          </a:prstGeom>
        </p:spPr>
      </p:pic>
      <p:pic>
        <p:nvPicPr>
          <p:cNvPr id="14" name="Picture 13" descr="Diagram&#10;&#10;Description automatically generated">
            <a:extLst>
              <a:ext uri="{FF2B5EF4-FFF2-40B4-BE49-F238E27FC236}">
                <a16:creationId xmlns:a16="http://schemas.microsoft.com/office/drawing/2014/main" id="{454D2D11-E733-49C8-B2BA-0AA49D7640A3}"/>
              </a:ext>
            </a:extLst>
          </p:cNvPr>
          <p:cNvPicPr>
            <a:picLocks noChangeAspect="1"/>
          </p:cNvPicPr>
          <p:nvPr/>
        </p:nvPicPr>
        <p:blipFill>
          <a:blip r:embed="rId5"/>
          <a:stretch>
            <a:fillRect/>
          </a:stretch>
        </p:blipFill>
        <p:spPr>
          <a:xfrm>
            <a:off x="8222012" y="235665"/>
            <a:ext cx="3543300" cy="5043844"/>
          </a:xfrm>
          <a:prstGeom prst="rect">
            <a:avLst/>
          </a:prstGeom>
        </p:spPr>
      </p:pic>
      <p:sp useBgFill="1">
        <p:nvSpPr>
          <p:cNvPr id="43" name="Rectangle 32">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34">
            <a:extLst>
              <a:ext uri="{FF2B5EF4-FFF2-40B4-BE49-F238E27FC236}">
                <a16:creationId xmlns:a16="http://schemas.microsoft.com/office/drawing/2014/main" id="{BB4D578A-F2C4-4EA9-A811-B48E66D63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2932578" y="5433343"/>
            <a:ext cx="6326843" cy="968140"/>
          </a:xfrm>
        </p:spPr>
        <p:txBody>
          <a:bodyPr vert="horz" lIns="91440" tIns="45720" rIns="91440" bIns="45720" rtlCol="0" anchor="b">
            <a:normAutofit fontScale="90000"/>
          </a:bodyPr>
          <a:lstStyle/>
          <a:p>
            <a:pPr algn="ctr"/>
            <a:r>
              <a:rPr lang="en-US" dirty="0">
                <a:solidFill>
                  <a:schemeClr val="accent5">
                    <a:lumMod val="75000"/>
                  </a:schemeClr>
                </a:solidFill>
                <a:latin typeface="Cambria" panose="02040503050406030204" pitchFamily="18" charset="0"/>
                <a:ea typeface="Cambria" panose="02040503050406030204" pitchFamily="18" charset="0"/>
                <a:cs typeface="+mj-cs"/>
              </a:rPr>
              <a:t>Running Example</a:t>
            </a:r>
            <a:br>
              <a:rPr lang="en-US" dirty="0">
                <a:solidFill>
                  <a:srgbClr val="C00000"/>
                </a:solidFill>
                <a:latin typeface="Cambria" panose="02040503050406030204" pitchFamily="18" charset="0"/>
                <a:ea typeface="Cambria" panose="02040503050406030204" pitchFamily="18" charset="0"/>
                <a:cs typeface="+mj-cs"/>
              </a:rPr>
            </a:br>
            <a:r>
              <a:rPr lang="en-US" sz="3100" dirty="0">
                <a:solidFill>
                  <a:srgbClr val="C00000"/>
                </a:solidFill>
                <a:latin typeface="Cambria" panose="02040503050406030204" pitchFamily="18" charset="0"/>
                <a:ea typeface="Cambria" panose="02040503050406030204" pitchFamily="18" charset="0"/>
                <a:cs typeface="+mj-cs"/>
              </a:rPr>
              <a:t>(Phase-1: Extract Concepts)</a:t>
            </a:r>
            <a:endParaRPr lang="en-US" dirty="0">
              <a:solidFill>
                <a:srgbClr val="C00000"/>
              </a:solidFill>
              <a:latin typeface="Cambria" panose="02040503050406030204" pitchFamily="18" charset="0"/>
              <a:ea typeface="Cambria" panose="02040503050406030204" pitchFamily="18" charset="0"/>
              <a:cs typeface="+mj-cs"/>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801168" y="6502466"/>
            <a:ext cx="390832" cy="365125"/>
          </a:xfrm>
        </p:spPr>
        <p:txBody>
          <a:bodyPr vert="horz" lIns="91440" tIns="45720" rIns="91440" bIns="45720" rtlCol="0" anchor="ctr">
            <a:normAutofit/>
          </a:bodyPr>
          <a:lstStyle/>
          <a:p>
            <a:pPr>
              <a:spcAft>
                <a:spcPts val="600"/>
              </a:spcAft>
            </a:pPr>
            <a:fld id="{2AAD9BEF-622F-4B1C-A61F-863E667CA1B7}" type="slidenum">
              <a:rPr lang="en-US" sz="1400">
                <a:solidFill>
                  <a:srgbClr val="C00000"/>
                </a:solidFill>
                <a:latin typeface="+mn-lt"/>
                <a:cs typeface="+mn-cs"/>
              </a:rPr>
              <a:pPr>
                <a:spcAft>
                  <a:spcPts val="600"/>
                </a:spcAft>
              </a:pPr>
              <a:t>18</a:t>
            </a:fld>
            <a:endParaRPr lang="en-US" sz="1000" dirty="0">
              <a:solidFill>
                <a:srgbClr val="C00000"/>
              </a:solidFill>
              <a:latin typeface="+mn-lt"/>
              <a:cs typeface="+mn-cs"/>
            </a:endParaRPr>
          </a:p>
        </p:txBody>
      </p:sp>
      <p:sp>
        <p:nvSpPr>
          <p:cNvPr id="10" name="Arrow: Right 9">
            <a:extLst>
              <a:ext uri="{FF2B5EF4-FFF2-40B4-BE49-F238E27FC236}">
                <a16:creationId xmlns:a16="http://schemas.microsoft.com/office/drawing/2014/main" id="{C7C37F14-B9C9-4021-B4DD-66EB1EAC7445}"/>
              </a:ext>
            </a:extLst>
          </p:cNvPr>
          <p:cNvSpPr/>
          <p:nvPr/>
        </p:nvSpPr>
        <p:spPr>
          <a:xfrm>
            <a:off x="7477125" y="2543175"/>
            <a:ext cx="583993" cy="428625"/>
          </a:xfrm>
          <a:prstGeom prst="rightArrow">
            <a:avLst/>
          </a:prstGeom>
          <a:solidFill>
            <a:schemeClr val="bg1">
              <a:lumMod val="75000"/>
            </a:schemeClr>
          </a:solidFill>
          <a:ln>
            <a:solidFill>
              <a:srgbClr val="0B78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LID4096">
              <a:solidFill>
                <a:srgbClr val="0B78BD"/>
              </a:solidFill>
            </a:endParaRPr>
          </a:p>
        </p:txBody>
      </p:sp>
    </p:spTree>
    <p:extLst>
      <p:ext uri="{BB962C8B-B14F-4D97-AF65-F5344CB8AC3E}">
        <p14:creationId xmlns:p14="http://schemas.microsoft.com/office/powerpoint/2010/main" val="136179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4"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53" presetClass="entr" presetSubtype="16"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383893" y="246803"/>
            <a:ext cx="5314536" cy="783738"/>
          </a:xfrm>
        </p:spPr>
        <p:txBody>
          <a:bodyPr>
            <a:normAutofit/>
          </a:bodyPr>
          <a:lstStyle/>
          <a:p>
            <a:r>
              <a:rPr lang="en-US" dirty="0">
                <a:latin typeface="Cambria" panose="02040503050406030204" pitchFamily="18" charset="0"/>
                <a:ea typeface="Cambria" panose="02040503050406030204" pitchFamily="18" charset="0"/>
              </a:rPr>
              <a:t>Phase-2</a:t>
            </a:r>
            <a:endParaRPr lang="LID4096"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34DF5DA9-4A6A-4C82-AFE6-C936DFCE055A}"/>
              </a:ext>
            </a:extLst>
          </p:cNvPr>
          <p:cNvSpPr>
            <a:spLocks noGrp="1"/>
          </p:cNvSpPr>
          <p:nvPr>
            <p:ph idx="1"/>
          </p:nvPr>
        </p:nvSpPr>
        <p:spPr>
          <a:xfrm>
            <a:off x="393967" y="1203061"/>
            <a:ext cx="6188813" cy="3437009"/>
          </a:xfrm>
        </p:spPr>
        <p:txBody>
          <a:bodyPr anchor="t">
            <a:noAutofit/>
          </a:bodyPr>
          <a:lstStyle/>
          <a:p>
            <a:pPr marL="0" indent="0">
              <a:lnSpc>
                <a:spcPct val="100000"/>
              </a:lnSpc>
              <a:buNone/>
            </a:pPr>
            <a:r>
              <a:rPr lang="en-US" sz="1800" b="1" dirty="0">
                <a:solidFill>
                  <a:srgbClr val="FFC000"/>
                </a:solidFill>
                <a:latin typeface="Cambria" panose="02040503050406030204" pitchFamily="18" charset="0"/>
                <a:ea typeface="Cambria" panose="02040503050406030204" pitchFamily="18" charset="0"/>
              </a:rPr>
              <a:t>Produce Templates from the extracted Concepts and generate Synthetic Seeds by populating the templates with Instances from the Structured Data Sources:</a:t>
            </a:r>
          </a:p>
          <a:p>
            <a:pPr marL="0" indent="0">
              <a:lnSpc>
                <a:spcPct val="100000"/>
              </a:lnSpc>
              <a:buNone/>
            </a:pPr>
            <a:endParaRPr lang="en-US" sz="600" b="1" dirty="0">
              <a:latin typeface="Cambria" panose="02040503050406030204" pitchFamily="18" charset="0"/>
              <a:ea typeface="Cambria" panose="02040503050406030204" pitchFamily="18" charset="0"/>
            </a:endParaRPr>
          </a:p>
          <a:p>
            <a:pPr marL="1028700" lvl="1" indent="-571500">
              <a:lnSpc>
                <a:spcPct val="100000"/>
              </a:lnSpc>
              <a:buFont typeface="+mj-lt"/>
              <a:buAutoNum type="romanLcPeriod"/>
            </a:pPr>
            <a:r>
              <a:rPr lang="en-US" sz="1800" dirty="0">
                <a:latin typeface="Cambria" panose="02040503050406030204" pitchFamily="18" charset="0"/>
                <a:ea typeface="Cambria" panose="02040503050406030204" pitchFamily="18" charset="0"/>
              </a:rPr>
              <a:t>Construct the </a:t>
            </a:r>
            <a:r>
              <a:rPr lang="en-US" sz="1800" dirty="0">
                <a:solidFill>
                  <a:srgbClr val="FFC000"/>
                </a:solidFill>
                <a:latin typeface="Cambria" panose="02040503050406030204" pitchFamily="18" charset="0"/>
                <a:ea typeface="Cambria" panose="02040503050406030204" pitchFamily="18" charset="0"/>
              </a:rPr>
              <a:t>Templates</a:t>
            </a:r>
            <a:r>
              <a:rPr lang="en-US" sz="1800" dirty="0">
                <a:latin typeface="Cambria" panose="02040503050406030204" pitchFamily="18" charset="0"/>
                <a:ea typeface="Cambria" panose="02040503050406030204" pitchFamily="18" charset="0"/>
              </a:rPr>
              <a:t> to generate synthetic text from the extracted concepts.</a:t>
            </a:r>
          </a:p>
          <a:p>
            <a:pPr marL="1028700" lvl="1" indent="-571500">
              <a:lnSpc>
                <a:spcPct val="100000"/>
              </a:lnSpc>
              <a:buFont typeface="+mj-lt"/>
              <a:buAutoNum type="romanLcPeriod"/>
            </a:pPr>
            <a:r>
              <a:rPr lang="en-US" sz="1800" dirty="0">
                <a:latin typeface="Cambria" panose="02040503050406030204" pitchFamily="18" charset="0"/>
                <a:ea typeface="Cambria" panose="02040503050406030204" pitchFamily="18" charset="0"/>
              </a:rPr>
              <a:t>Find other </a:t>
            </a:r>
            <a:r>
              <a:rPr lang="en-US" sz="1800" dirty="0">
                <a:solidFill>
                  <a:srgbClr val="FFC000"/>
                </a:solidFill>
                <a:latin typeface="Cambria" panose="02040503050406030204" pitchFamily="18" charset="0"/>
                <a:ea typeface="Cambria" panose="02040503050406030204" pitchFamily="18" charset="0"/>
              </a:rPr>
              <a:t>Structured Data Sources </a:t>
            </a:r>
            <a:r>
              <a:rPr lang="en-US" sz="1800" dirty="0">
                <a:latin typeface="Cambria" panose="02040503050406030204" pitchFamily="18" charset="0"/>
                <a:ea typeface="Cambria" panose="02040503050406030204" pitchFamily="18" charset="0"/>
              </a:rPr>
              <a:t>that may provide Instances for those concepts.</a:t>
            </a:r>
          </a:p>
          <a:p>
            <a:pPr marL="1028700" lvl="1" indent="-571500">
              <a:lnSpc>
                <a:spcPct val="100000"/>
              </a:lnSpc>
              <a:buFont typeface="+mj-lt"/>
              <a:buAutoNum type="romanLcPeriod"/>
            </a:pPr>
            <a:r>
              <a:rPr lang="en-US" sz="1800" dirty="0">
                <a:latin typeface="Cambria" panose="02040503050406030204" pitchFamily="18" charset="0"/>
                <a:ea typeface="Cambria" panose="02040503050406030204" pitchFamily="18" charset="0"/>
              </a:rPr>
              <a:t>Using the Instances in the Templates having Concepts, generate all probable </a:t>
            </a:r>
            <a:r>
              <a:rPr lang="en-US" sz="1800" dirty="0">
                <a:solidFill>
                  <a:srgbClr val="FFC000"/>
                </a:solidFill>
                <a:latin typeface="Cambria" panose="02040503050406030204" pitchFamily="18" charset="0"/>
                <a:ea typeface="Cambria" panose="02040503050406030204" pitchFamily="18" charset="0"/>
              </a:rPr>
              <a:t>Synthetic Seeds</a:t>
            </a:r>
            <a:r>
              <a:rPr lang="en-US" sz="1800" dirty="0">
                <a:latin typeface="Cambria" panose="02040503050406030204" pitchFamily="18" charset="0"/>
                <a:ea typeface="Cambria" panose="02040503050406030204" pitchFamily="18" charset="0"/>
              </a:rPr>
              <a:t> in the form of Descriptive Semi-Structured Texts.</a:t>
            </a:r>
          </a:p>
        </p:txBody>
      </p:sp>
      <p:sp>
        <p:nvSpPr>
          <p:cNvPr id="29" name="Freeform: Shape 2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35956" y="6439268"/>
            <a:ext cx="456044" cy="418732"/>
          </a:xfrm>
          <a:prstGeom prst="ellipse">
            <a:avLst/>
          </a:prstGeom>
          <a:noFill/>
        </p:spPr>
        <p:txBody>
          <a:bodyPr anchor="ctr">
            <a:normAutofit fontScale="77500" lnSpcReduction="20000"/>
          </a:bodyPr>
          <a:lstStyle/>
          <a:p>
            <a:pPr algn="ctr">
              <a:spcAft>
                <a:spcPts val="600"/>
              </a:spcAft>
            </a:pPr>
            <a:fld id="{2AAD9BEF-622F-4B1C-A61F-863E667CA1B7}" type="slidenum">
              <a:rPr lang="en-US" sz="1500" b="1">
                <a:solidFill>
                  <a:srgbClr val="FFFFFF"/>
                </a:solidFill>
              </a:rPr>
              <a:pPr algn="ctr">
                <a:spcAft>
                  <a:spcPts val="600"/>
                </a:spcAft>
              </a:pPr>
              <a:t>19</a:t>
            </a:fld>
            <a:endParaRPr lang="en-US" sz="1500" b="1" dirty="0">
              <a:solidFill>
                <a:srgbClr val="FFFFFF"/>
              </a:solidFill>
            </a:endParaRPr>
          </a:p>
        </p:txBody>
      </p:sp>
      <p:pic>
        <p:nvPicPr>
          <p:cNvPr id="17" name="Picture 16">
            <a:extLst>
              <a:ext uri="{FF2B5EF4-FFF2-40B4-BE49-F238E27FC236}">
                <a16:creationId xmlns:a16="http://schemas.microsoft.com/office/drawing/2014/main" id="{C50D80FA-96CA-470E-9BA4-6BE5DAC51DF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090488" y="141699"/>
            <a:ext cx="3806827" cy="4913777"/>
          </a:xfrm>
          <a:prstGeom prst="rect">
            <a:avLst/>
          </a:prstGeom>
          <a:ln w="28575">
            <a:noFill/>
          </a:ln>
        </p:spPr>
      </p:pic>
      <p:sp>
        <p:nvSpPr>
          <p:cNvPr id="18" name="Content Placeholder 2">
            <a:extLst>
              <a:ext uri="{FF2B5EF4-FFF2-40B4-BE49-F238E27FC236}">
                <a16:creationId xmlns:a16="http://schemas.microsoft.com/office/drawing/2014/main" id="{BE11428E-4D26-4415-B69A-F473D7B7EE7F}"/>
              </a:ext>
            </a:extLst>
          </p:cNvPr>
          <p:cNvSpPr txBox="1">
            <a:spLocks/>
          </p:cNvSpPr>
          <p:nvPr/>
        </p:nvSpPr>
        <p:spPr>
          <a:xfrm>
            <a:off x="1219259" y="4773412"/>
            <a:ext cx="5764508" cy="107172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 dirty="0">
              <a:latin typeface="Cambria" panose="02040503050406030204" pitchFamily="18" charset="0"/>
              <a:ea typeface="Cambria" panose="02040503050406030204" pitchFamily="18" charset="0"/>
            </a:endParaRPr>
          </a:p>
          <a:p>
            <a:pPr marL="457200" lvl="1" indent="0">
              <a:buNone/>
            </a:pPr>
            <a:r>
              <a:rPr lang="en-US" sz="1800" dirty="0">
                <a:solidFill>
                  <a:srgbClr val="FFC000"/>
                </a:solidFill>
                <a:latin typeface="Cambria" panose="02040503050406030204" pitchFamily="18" charset="0"/>
                <a:ea typeface="Cambria" panose="02040503050406030204" pitchFamily="18" charset="0"/>
              </a:rPr>
              <a:t>Input:</a:t>
            </a:r>
            <a:r>
              <a:rPr lang="en-US" sz="1800" dirty="0">
                <a:latin typeface="Cambria" panose="02040503050406030204" pitchFamily="18" charset="0"/>
                <a:ea typeface="Cambria" panose="02040503050406030204" pitchFamily="18" charset="0"/>
              </a:rPr>
              <a:t> Concepts + Instances of Structured Sources</a:t>
            </a:r>
            <a:br>
              <a:rPr lang="en-US" sz="1800" dirty="0">
                <a:latin typeface="Cambria" panose="02040503050406030204" pitchFamily="18" charset="0"/>
                <a:ea typeface="Cambria" panose="02040503050406030204" pitchFamily="18" charset="0"/>
              </a:rPr>
            </a:br>
            <a:r>
              <a:rPr lang="en-US" sz="1800" dirty="0">
                <a:solidFill>
                  <a:srgbClr val="FFC000"/>
                </a:solidFill>
                <a:latin typeface="Cambria" panose="02040503050406030204" pitchFamily="18" charset="0"/>
                <a:ea typeface="Cambria" panose="02040503050406030204" pitchFamily="18" charset="0"/>
              </a:rPr>
              <a:t>Output:</a:t>
            </a:r>
            <a:r>
              <a:rPr lang="en-US" sz="1800" dirty="0">
                <a:latin typeface="Cambria" panose="02040503050406030204" pitchFamily="18" charset="0"/>
                <a:ea typeface="Cambria" panose="02040503050406030204" pitchFamily="18" charset="0"/>
              </a:rPr>
              <a:t> Synthetic Seeds</a:t>
            </a:r>
          </a:p>
        </p:txBody>
      </p:sp>
    </p:spTree>
    <p:extLst>
      <p:ext uri="{BB962C8B-B14F-4D97-AF65-F5344CB8AC3E}">
        <p14:creationId xmlns:p14="http://schemas.microsoft.com/office/powerpoint/2010/main" val="28588146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animEffect transition="in" filter="fade">
                                      <p:cBhvr>
                                        <p:cTn id="9" dur="1000"/>
                                        <p:tgtEl>
                                          <p:spTgt spid="3">
                                            <p:txEl>
                                              <p:pRg st="3" end="3"/>
                                            </p:txEl>
                                          </p:spTgt>
                                        </p:tgtEl>
                                      </p:cBhvr>
                                    </p:animEffect>
                                    <p:anim calcmode="lin" valueType="num">
                                      <p:cBhvr>
                                        <p:cTn id="1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8">
                                            <p:txEl>
                                              <p:pRg st="1" end="1"/>
                                            </p:txEl>
                                          </p:spTgt>
                                        </p:tgtEl>
                                        <p:attrNameLst>
                                          <p:attrName>style.visibility</p:attrName>
                                        </p:attrNameLst>
                                      </p:cBhvr>
                                      <p:to>
                                        <p:strVal val="visible"/>
                                      </p:to>
                                    </p:set>
                                    <p:animEffect transition="in" filter="fade">
                                      <p:cBhvr>
                                        <p:cTn id="19" dur="1000"/>
                                        <p:tgtEl>
                                          <p:spTgt spid="18">
                                            <p:txEl>
                                              <p:pRg st="1" end="1"/>
                                            </p:txEl>
                                          </p:spTgt>
                                        </p:tgtEl>
                                      </p:cBhvr>
                                    </p:animEffect>
                                    <p:anim calcmode="lin" valueType="num">
                                      <p:cBhvr>
                                        <p:cTn id="20"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p:txBody>
          <a:bodyPr>
            <a:normAutofit/>
          </a:bodyPr>
          <a:lstStyle/>
          <a:p>
            <a:r>
              <a:rPr lang="en-US" dirty="0">
                <a:solidFill>
                  <a:srgbClr val="002060"/>
                </a:solidFill>
                <a:latin typeface="Cambria" panose="02040503050406030204" pitchFamily="18" charset="0"/>
                <a:ea typeface="Cambria" panose="02040503050406030204" pitchFamily="18" charset="0"/>
              </a:rPr>
              <a:t>Outline of the Presentation</a:t>
            </a:r>
            <a:endParaRPr lang="LID4096" dirty="0">
              <a:solidFill>
                <a:srgbClr val="002060"/>
              </a:solidFill>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34DF5DA9-4A6A-4C82-AFE6-C936DFCE055A}"/>
              </a:ext>
            </a:extLst>
          </p:cNvPr>
          <p:cNvSpPr>
            <a:spLocks noGrp="1"/>
          </p:cNvSpPr>
          <p:nvPr>
            <p:ph idx="1"/>
          </p:nvPr>
        </p:nvSpPr>
        <p:spPr>
          <a:xfrm>
            <a:off x="1162051" y="1318054"/>
            <a:ext cx="4653958" cy="4858909"/>
          </a:xfrm>
        </p:spPr>
        <p:txBody>
          <a:bodyPr>
            <a:normAutofit/>
          </a:bodyPr>
          <a:lstStyle/>
          <a:p>
            <a:r>
              <a:rPr lang="en-US" dirty="0">
                <a:latin typeface="Cambria" panose="02040503050406030204" pitchFamily="18" charset="0"/>
                <a:ea typeface="Cambria" panose="02040503050406030204" pitchFamily="18" charset="0"/>
              </a:rPr>
              <a:t>Motivation</a:t>
            </a:r>
            <a:br>
              <a:rPr lang="en-US" dirty="0">
                <a:latin typeface="Cambria" panose="02040503050406030204" pitchFamily="18" charset="0"/>
                <a:ea typeface="Cambria" panose="02040503050406030204" pitchFamily="18" charset="0"/>
              </a:rPr>
            </a:br>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Preliminaries</a:t>
            </a:r>
          </a:p>
          <a:p>
            <a:pPr lvl="1"/>
            <a:r>
              <a:rPr lang="en-US" dirty="0">
                <a:latin typeface="Cambria" panose="02040503050406030204" pitchFamily="18" charset="0"/>
                <a:ea typeface="Cambria" panose="02040503050406030204" pitchFamily="18" charset="0"/>
              </a:rPr>
              <a:t>Structured Data Integration</a:t>
            </a:r>
            <a:br>
              <a:rPr lang="en-US" dirty="0">
                <a:latin typeface="Cambria" panose="02040503050406030204" pitchFamily="18" charset="0"/>
                <a:ea typeface="Cambria" panose="02040503050406030204" pitchFamily="18" charset="0"/>
              </a:rPr>
            </a:br>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Objective</a:t>
            </a:r>
            <a:br>
              <a:rPr lang="en-US" dirty="0">
                <a:latin typeface="Cambria" panose="02040503050406030204" pitchFamily="18" charset="0"/>
                <a:ea typeface="Cambria" panose="02040503050406030204" pitchFamily="18" charset="0"/>
              </a:rPr>
            </a:br>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Proposed Method</a:t>
            </a:r>
          </a:p>
          <a:p>
            <a:pPr lvl="1"/>
            <a:r>
              <a:rPr lang="en-US" dirty="0">
                <a:latin typeface="Cambria" panose="02040503050406030204" pitchFamily="18" charset="0"/>
                <a:ea typeface="Cambria" panose="02040503050406030204" pitchFamily="18" charset="0"/>
              </a:rPr>
              <a:t>Phases and Challenges</a:t>
            </a:r>
          </a:p>
          <a:p>
            <a:pPr lvl="1"/>
            <a:r>
              <a:rPr lang="en-US" dirty="0">
                <a:latin typeface="Cambria" panose="02040503050406030204" pitchFamily="18" charset="0"/>
                <a:ea typeface="Cambria" panose="02040503050406030204" pitchFamily="18" charset="0"/>
              </a:rPr>
              <a:t>Running Example</a:t>
            </a: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898510" y="6492875"/>
            <a:ext cx="293490" cy="365125"/>
          </a:xfrm>
        </p:spPr>
        <p:txBody>
          <a:bodyPr/>
          <a:lstStyle/>
          <a:p>
            <a:fld id="{2AAD9BEF-622F-4B1C-A61F-863E667CA1B7}" type="slidenum">
              <a:rPr lang="en-US" b="1" smtClean="0"/>
              <a:t>2</a:t>
            </a:fld>
            <a:endParaRPr lang="en-US" b="1" dirty="0"/>
          </a:p>
        </p:txBody>
      </p:sp>
      <p:sp>
        <p:nvSpPr>
          <p:cNvPr id="7" name="Content Placeholder 2">
            <a:extLst>
              <a:ext uri="{FF2B5EF4-FFF2-40B4-BE49-F238E27FC236}">
                <a16:creationId xmlns:a16="http://schemas.microsoft.com/office/drawing/2014/main" id="{CC7839D0-952D-4787-9311-DEEB5E1AE216}"/>
              </a:ext>
            </a:extLst>
          </p:cNvPr>
          <p:cNvSpPr txBox="1">
            <a:spLocks/>
          </p:cNvSpPr>
          <p:nvPr/>
        </p:nvSpPr>
        <p:spPr>
          <a:xfrm>
            <a:off x="6857999" y="1307038"/>
            <a:ext cx="4171950" cy="48589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mbria" panose="02040503050406030204" pitchFamily="18" charset="0"/>
                <a:ea typeface="Cambria" panose="02040503050406030204" pitchFamily="18" charset="0"/>
              </a:rPr>
              <a:t>Related Work</a:t>
            </a:r>
          </a:p>
          <a:p>
            <a:pPr lvl="1"/>
            <a:r>
              <a:rPr lang="en-US" dirty="0">
                <a:latin typeface="Cambria" panose="02040503050406030204" pitchFamily="18" charset="0"/>
                <a:ea typeface="Cambria" panose="02040503050406030204" pitchFamily="18" charset="0"/>
              </a:rPr>
              <a:t>(Sub-)Task</a:t>
            </a:r>
          </a:p>
          <a:p>
            <a:pPr lvl="1"/>
            <a:r>
              <a:rPr lang="en-US" dirty="0">
                <a:latin typeface="Cambria" panose="02040503050406030204" pitchFamily="18" charset="0"/>
                <a:ea typeface="Cambria" panose="02040503050406030204" pitchFamily="18" charset="0"/>
              </a:rPr>
              <a:t>Approaches</a:t>
            </a:r>
          </a:p>
          <a:p>
            <a:pPr lvl="1"/>
            <a:r>
              <a:rPr lang="en-US" dirty="0">
                <a:latin typeface="Cambria" panose="02040503050406030204" pitchFamily="18" charset="0"/>
                <a:ea typeface="Cambria" panose="02040503050406030204" pitchFamily="18" charset="0"/>
              </a:rPr>
              <a:t>Tools</a:t>
            </a:r>
          </a:p>
          <a:p>
            <a:pPr marL="0" indent="0">
              <a:buNone/>
            </a:pPr>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Tentative Publication</a:t>
            </a:r>
          </a:p>
          <a:p>
            <a:endParaRPr lang="en-US" sz="1200"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Conclusion</a:t>
            </a:r>
          </a:p>
        </p:txBody>
      </p:sp>
    </p:spTree>
    <p:extLst>
      <p:ext uri="{BB962C8B-B14F-4D97-AF65-F5344CB8AC3E}">
        <p14:creationId xmlns:p14="http://schemas.microsoft.com/office/powerpoint/2010/main" val="4039292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3" name="Rectangle 32">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34">
            <a:extLst>
              <a:ext uri="{FF2B5EF4-FFF2-40B4-BE49-F238E27FC236}">
                <a16:creationId xmlns:a16="http://schemas.microsoft.com/office/drawing/2014/main" id="{BB4D578A-F2C4-4EA9-A811-B48E66D63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2598387" y="5413998"/>
            <a:ext cx="7735422" cy="968140"/>
          </a:xfrm>
        </p:spPr>
        <p:txBody>
          <a:bodyPr vert="horz" lIns="91440" tIns="45720" rIns="91440" bIns="45720" rtlCol="0" anchor="b">
            <a:normAutofit fontScale="90000"/>
          </a:bodyPr>
          <a:lstStyle/>
          <a:p>
            <a:pPr algn="ctr"/>
            <a:r>
              <a:rPr lang="en-US" dirty="0">
                <a:solidFill>
                  <a:schemeClr val="accent5">
                    <a:lumMod val="75000"/>
                  </a:schemeClr>
                </a:solidFill>
                <a:latin typeface="Cambria" panose="02040503050406030204" pitchFamily="18" charset="0"/>
                <a:ea typeface="Cambria" panose="02040503050406030204" pitchFamily="18" charset="0"/>
                <a:cs typeface="+mj-cs"/>
              </a:rPr>
              <a:t>Running Example</a:t>
            </a:r>
            <a:br>
              <a:rPr lang="en-US" dirty="0">
                <a:solidFill>
                  <a:srgbClr val="C00000"/>
                </a:solidFill>
                <a:latin typeface="Cambria" panose="02040503050406030204" pitchFamily="18" charset="0"/>
                <a:ea typeface="Cambria" panose="02040503050406030204" pitchFamily="18" charset="0"/>
                <a:cs typeface="+mj-cs"/>
              </a:rPr>
            </a:br>
            <a:r>
              <a:rPr lang="en-US" sz="3100" dirty="0">
                <a:solidFill>
                  <a:srgbClr val="C00000"/>
                </a:solidFill>
                <a:latin typeface="Cambria" panose="02040503050406030204" pitchFamily="18" charset="0"/>
                <a:ea typeface="Cambria" panose="02040503050406030204" pitchFamily="18" charset="0"/>
                <a:cs typeface="+mj-cs"/>
              </a:rPr>
              <a:t>(Phase-2: Produce Templates &amp; Synthetic Seeds)</a:t>
            </a:r>
            <a:endParaRPr lang="en-US" dirty="0">
              <a:solidFill>
                <a:srgbClr val="C00000"/>
              </a:solidFill>
              <a:latin typeface="Cambria" panose="02040503050406030204" pitchFamily="18" charset="0"/>
              <a:ea typeface="Cambria" panose="02040503050406030204" pitchFamily="18" charset="0"/>
              <a:cs typeface="+mj-cs"/>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801168" y="6502466"/>
            <a:ext cx="390832" cy="365125"/>
          </a:xfrm>
        </p:spPr>
        <p:txBody>
          <a:bodyPr vert="horz" lIns="91440" tIns="45720" rIns="91440" bIns="45720" rtlCol="0" anchor="ctr">
            <a:normAutofit/>
          </a:bodyPr>
          <a:lstStyle/>
          <a:p>
            <a:pPr>
              <a:spcAft>
                <a:spcPts val="600"/>
              </a:spcAft>
            </a:pPr>
            <a:fld id="{2AAD9BEF-622F-4B1C-A61F-863E667CA1B7}" type="slidenum">
              <a:rPr lang="en-US" sz="1400">
                <a:solidFill>
                  <a:srgbClr val="C00000"/>
                </a:solidFill>
                <a:latin typeface="+mn-lt"/>
                <a:cs typeface="+mn-cs"/>
              </a:rPr>
              <a:pPr>
                <a:spcAft>
                  <a:spcPts val="600"/>
                </a:spcAft>
              </a:pPr>
              <a:t>20</a:t>
            </a:fld>
            <a:endParaRPr lang="en-US" sz="1000" dirty="0">
              <a:solidFill>
                <a:srgbClr val="C00000"/>
              </a:solidFill>
              <a:latin typeface="+mn-lt"/>
              <a:cs typeface="+mn-cs"/>
            </a:endParaRPr>
          </a:p>
        </p:txBody>
      </p:sp>
      <p:grpSp>
        <p:nvGrpSpPr>
          <p:cNvPr id="9" name="Group 8">
            <a:extLst>
              <a:ext uri="{FF2B5EF4-FFF2-40B4-BE49-F238E27FC236}">
                <a16:creationId xmlns:a16="http://schemas.microsoft.com/office/drawing/2014/main" id="{6D9B913F-8686-4419-B447-BAE66A794EA0}"/>
              </a:ext>
            </a:extLst>
          </p:cNvPr>
          <p:cNvGrpSpPr/>
          <p:nvPr/>
        </p:nvGrpSpPr>
        <p:grpSpPr>
          <a:xfrm>
            <a:off x="112764" y="696091"/>
            <a:ext cx="4866481" cy="3768539"/>
            <a:chOff x="151907" y="764279"/>
            <a:chExt cx="4361793" cy="3768539"/>
          </a:xfrm>
        </p:grpSpPr>
        <p:sp>
          <p:nvSpPr>
            <p:cNvPr id="12" name="Rectangle: Rounded Corners 11">
              <a:extLst>
                <a:ext uri="{FF2B5EF4-FFF2-40B4-BE49-F238E27FC236}">
                  <a16:creationId xmlns:a16="http://schemas.microsoft.com/office/drawing/2014/main" id="{4CD6534A-96A7-4FC4-A04F-3E5B50B3DB5C}"/>
                </a:ext>
              </a:extLst>
            </p:cNvPr>
            <p:cNvSpPr/>
            <p:nvPr/>
          </p:nvSpPr>
          <p:spPr>
            <a:xfrm>
              <a:off x="151907" y="1155746"/>
              <a:ext cx="4361793" cy="3377072"/>
            </a:xfrm>
            <a:custGeom>
              <a:avLst/>
              <a:gdLst>
                <a:gd name="connsiteX0" fmla="*/ 0 w 4361793"/>
                <a:gd name="connsiteY0" fmla="*/ 562857 h 3377072"/>
                <a:gd name="connsiteX1" fmla="*/ 562857 w 4361793"/>
                <a:gd name="connsiteY1" fmla="*/ 0 h 3377072"/>
                <a:gd name="connsiteX2" fmla="*/ 1102204 w 4361793"/>
                <a:gd name="connsiteY2" fmla="*/ 0 h 3377072"/>
                <a:gd name="connsiteX3" fmla="*/ 1609189 w 4361793"/>
                <a:gd name="connsiteY3" fmla="*/ 0 h 3377072"/>
                <a:gd name="connsiteX4" fmla="*/ 2180897 w 4361793"/>
                <a:gd name="connsiteY4" fmla="*/ 0 h 3377072"/>
                <a:gd name="connsiteX5" fmla="*/ 2784965 w 4361793"/>
                <a:gd name="connsiteY5" fmla="*/ 0 h 3377072"/>
                <a:gd name="connsiteX6" fmla="*/ 3259589 w 4361793"/>
                <a:gd name="connsiteY6" fmla="*/ 0 h 3377072"/>
                <a:gd name="connsiteX7" fmla="*/ 3798936 w 4361793"/>
                <a:gd name="connsiteY7" fmla="*/ 0 h 3377072"/>
                <a:gd name="connsiteX8" fmla="*/ 4361793 w 4361793"/>
                <a:gd name="connsiteY8" fmla="*/ 562857 h 3377072"/>
                <a:gd name="connsiteX9" fmla="*/ 4361793 w 4361793"/>
                <a:gd name="connsiteY9" fmla="*/ 1170724 h 3377072"/>
                <a:gd name="connsiteX10" fmla="*/ 4361793 w 4361793"/>
                <a:gd name="connsiteY10" fmla="*/ 1711050 h 3377072"/>
                <a:gd name="connsiteX11" fmla="*/ 4361793 w 4361793"/>
                <a:gd name="connsiteY11" fmla="*/ 2273889 h 3377072"/>
                <a:gd name="connsiteX12" fmla="*/ 4361793 w 4361793"/>
                <a:gd name="connsiteY12" fmla="*/ 2814215 h 3377072"/>
                <a:gd name="connsiteX13" fmla="*/ 3798936 w 4361793"/>
                <a:gd name="connsiteY13" fmla="*/ 3377072 h 3377072"/>
                <a:gd name="connsiteX14" fmla="*/ 3324311 w 4361793"/>
                <a:gd name="connsiteY14" fmla="*/ 3377072 h 3377072"/>
                <a:gd name="connsiteX15" fmla="*/ 2784965 w 4361793"/>
                <a:gd name="connsiteY15" fmla="*/ 3377072 h 3377072"/>
                <a:gd name="connsiteX16" fmla="*/ 2342700 w 4361793"/>
                <a:gd name="connsiteY16" fmla="*/ 3377072 h 3377072"/>
                <a:gd name="connsiteX17" fmla="*/ 1803354 w 4361793"/>
                <a:gd name="connsiteY17" fmla="*/ 3377072 h 3377072"/>
                <a:gd name="connsiteX18" fmla="*/ 1361090 w 4361793"/>
                <a:gd name="connsiteY18" fmla="*/ 3377072 h 3377072"/>
                <a:gd name="connsiteX19" fmla="*/ 562857 w 4361793"/>
                <a:gd name="connsiteY19" fmla="*/ 3377072 h 3377072"/>
                <a:gd name="connsiteX20" fmla="*/ 0 w 4361793"/>
                <a:gd name="connsiteY20" fmla="*/ 2814215 h 3377072"/>
                <a:gd name="connsiteX21" fmla="*/ 0 w 4361793"/>
                <a:gd name="connsiteY21" fmla="*/ 2318916 h 3377072"/>
                <a:gd name="connsiteX22" fmla="*/ 0 w 4361793"/>
                <a:gd name="connsiteY22" fmla="*/ 1801104 h 3377072"/>
                <a:gd name="connsiteX23" fmla="*/ 0 w 4361793"/>
                <a:gd name="connsiteY23" fmla="*/ 1238264 h 3377072"/>
                <a:gd name="connsiteX24" fmla="*/ 0 w 4361793"/>
                <a:gd name="connsiteY24" fmla="*/ 562857 h 3377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61793" h="3377072" fill="none" extrusionOk="0">
                  <a:moveTo>
                    <a:pt x="0" y="562857"/>
                  </a:moveTo>
                  <a:cubicBezTo>
                    <a:pt x="75535" y="266774"/>
                    <a:pt x="200794" y="24440"/>
                    <a:pt x="562857" y="0"/>
                  </a:cubicBezTo>
                  <a:cubicBezTo>
                    <a:pt x="740361" y="-23936"/>
                    <a:pt x="893849" y="63022"/>
                    <a:pt x="1102204" y="0"/>
                  </a:cubicBezTo>
                  <a:cubicBezTo>
                    <a:pt x="1310559" y="-63022"/>
                    <a:pt x="1413114" y="21930"/>
                    <a:pt x="1609189" y="0"/>
                  </a:cubicBezTo>
                  <a:cubicBezTo>
                    <a:pt x="1805264" y="-21930"/>
                    <a:pt x="2049478" y="62541"/>
                    <a:pt x="2180897" y="0"/>
                  </a:cubicBezTo>
                  <a:cubicBezTo>
                    <a:pt x="2312316" y="-62541"/>
                    <a:pt x="2511910" y="20338"/>
                    <a:pt x="2784965" y="0"/>
                  </a:cubicBezTo>
                  <a:cubicBezTo>
                    <a:pt x="3058020" y="-20338"/>
                    <a:pt x="3072513" y="43095"/>
                    <a:pt x="3259589" y="0"/>
                  </a:cubicBezTo>
                  <a:cubicBezTo>
                    <a:pt x="3446665" y="-43095"/>
                    <a:pt x="3560381" y="26867"/>
                    <a:pt x="3798936" y="0"/>
                  </a:cubicBezTo>
                  <a:cubicBezTo>
                    <a:pt x="4132789" y="-11903"/>
                    <a:pt x="4347637" y="313936"/>
                    <a:pt x="4361793" y="562857"/>
                  </a:cubicBezTo>
                  <a:cubicBezTo>
                    <a:pt x="4367701" y="763764"/>
                    <a:pt x="4330596" y="924600"/>
                    <a:pt x="4361793" y="1170724"/>
                  </a:cubicBezTo>
                  <a:cubicBezTo>
                    <a:pt x="4392990" y="1416848"/>
                    <a:pt x="4315418" y="1482881"/>
                    <a:pt x="4361793" y="1711050"/>
                  </a:cubicBezTo>
                  <a:cubicBezTo>
                    <a:pt x="4408168" y="1939219"/>
                    <a:pt x="4337766" y="2045174"/>
                    <a:pt x="4361793" y="2273889"/>
                  </a:cubicBezTo>
                  <a:cubicBezTo>
                    <a:pt x="4385820" y="2502604"/>
                    <a:pt x="4311437" y="2561725"/>
                    <a:pt x="4361793" y="2814215"/>
                  </a:cubicBezTo>
                  <a:cubicBezTo>
                    <a:pt x="4410900" y="3203846"/>
                    <a:pt x="4113070" y="3402458"/>
                    <a:pt x="3798936" y="3377072"/>
                  </a:cubicBezTo>
                  <a:cubicBezTo>
                    <a:pt x="3568339" y="3425434"/>
                    <a:pt x="3466725" y="3344661"/>
                    <a:pt x="3324311" y="3377072"/>
                  </a:cubicBezTo>
                  <a:cubicBezTo>
                    <a:pt x="3181898" y="3409483"/>
                    <a:pt x="3015390" y="3373919"/>
                    <a:pt x="2784965" y="3377072"/>
                  </a:cubicBezTo>
                  <a:cubicBezTo>
                    <a:pt x="2554540" y="3380225"/>
                    <a:pt x="2553324" y="3330858"/>
                    <a:pt x="2342700" y="3377072"/>
                  </a:cubicBezTo>
                  <a:cubicBezTo>
                    <a:pt x="2132077" y="3423286"/>
                    <a:pt x="1957368" y="3373173"/>
                    <a:pt x="1803354" y="3377072"/>
                  </a:cubicBezTo>
                  <a:cubicBezTo>
                    <a:pt x="1649340" y="3380971"/>
                    <a:pt x="1571927" y="3341118"/>
                    <a:pt x="1361090" y="3377072"/>
                  </a:cubicBezTo>
                  <a:cubicBezTo>
                    <a:pt x="1150253" y="3413026"/>
                    <a:pt x="769152" y="3334523"/>
                    <a:pt x="562857" y="3377072"/>
                  </a:cubicBezTo>
                  <a:cubicBezTo>
                    <a:pt x="276180" y="3336687"/>
                    <a:pt x="36110" y="3182688"/>
                    <a:pt x="0" y="2814215"/>
                  </a:cubicBezTo>
                  <a:cubicBezTo>
                    <a:pt x="-29580" y="2585129"/>
                    <a:pt x="32046" y="2418217"/>
                    <a:pt x="0" y="2318916"/>
                  </a:cubicBezTo>
                  <a:cubicBezTo>
                    <a:pt x="-32046" y="2219615"/>
                    <a:pt x="49902" y="2054045"/>
                    <a:pt x="0" y="1801104"/>
                  </a:cubicBezTo>
                  <a:cubicBezTo>
                    <a:pt x="-49902" y="1548163"/>
                    <a:pt x="5709" y="1463280"/>
                    <a:pt x="0" y="1238264"/>
                  </a:cubicBezTo>
                  <a:cubicBezTo>
                    <a:pt x="-5709" y="1013248"/>
                    <a:pt x="42863" y="889940"/>
                    <a:pt x="0" y="562857"/>
                  </a:cubicBezTo>
                  <a:close/>
                </a:path>
                <a:path w="4361793" h="3377072" stroke="0" extrusionOk="0">
                  <a:moveTo>
                    <a:pt x="0" y="562857"/>
                  </a:moveTo>
                  <a:cubicBezTo>
                    <a:pt x="-4988" y="214175"/>
                    <a:pt x="240244" y="-74957"/>
                    <a:pt x="562857" y="0"/>
                  </a:cubicBezTo>
                  <a:cubicBezTo>
                    <a:pt x="761765" y="-52462"/>
                    <a:pt x="852265" y="39322"/>
                    <a:pt x="1005121" y="0"/>
                  </a:cubicBezTo>
                  <a:cubicBezTo>
                    <a:pt x="1157977" y="-39322"/>
                    <a:pt x="1266262" y="22027"/>
                    <a:pt x="1447385" y="0"/>
                  </a:cubicBezTo>
                  <a:cubicBezTo>
                    <a:pt x="1628508" y="-22027"/>
                    <a:pt x="1791425" y="31564"/>
                    <a:pt x="1922010" y="0"/>
                  </a:cubicBezTo>
                  <a:cubicBezTo>
                    <a:pt x="2052595" y="-31564"/>
                    <a:pt x="2273996" y="31783"/>
                    <a:pt x="2493717" y="0"/>
                  </a:cubicBezTo>
                  <a:cubicBezTo>
                    <a:pt x="2713438" y="-31783"/>
                    <a:pt x="2731493" y="11389"/>
                    <a:pt x="2968342" y="0"/>
                  </a:cubicBezTo>
                  <a:cubicBezTo>
                    <a:pt x="3205192" y="-11389"/>
                    <a:pt x="3401991" y="21163"/>
                    <a:pt x="3798936" y="0"/>
                  </a:cubicBezTo>
                  <a:cubicBezTo>
                    <a:pt x="4048105" y="6017"/>
                    <a:pt x="4350027" y="216468"/>
                    <a:pt x="4361793" y="562857"/>
                  </a:cubicBezTo>
                  <a:cubicBezTo>
                    <a:pt x="4410873" y="835996"/>
                    <a:pt x="4298326" y="890419"/>
                    <a:pt x="4361793" y="1148210"/>
                  </a:cubicBezTo>
                  <a:cubicBezTo>
                    <a:pt x="4425260" y="1406001"/>
                    <a:pt x="4341034" y="1508212"/>
                    <a:pt x="4361793" y="1756077"/>
                  </a:cubicBezTo>
                  <a:cubicBezTo>
                    <a:pt x="4382552" y="2003942"/>
                    <a:pt x="4332115" y="2074401"/>
                    <a:pt x="4361793" y="2318916"/>
                  </a:cubicBezTo>
                  <a:cubicBezTo>
                    <a:pt x="4391471" y="2563431"/>
                    <a:pt x="4353393" y="2591241"/>
                    <a:pt x="4361793" y="2814215"/>
                  </a:cubicBezTo>
                  <a:cubicBezTo>
                    <a:pt x="4417639" y="3115017"/>
                    <a:pt x="4051688" y="3391638"/>
                    <a:pt x="3798936" y="3377072"/>
                  </a:cubicBezTo>
                  <a:cubicBezTo>
                    <a:pt x="3608717" y="3396982"/>
                    <a:pt x="3518872" y="3326174"/>
                    <a:pt x="3291950" y="3377072"/>
                  </a:cubicBezTo>
                  <a:cubicBezTo>
                    <a:pt x="3065028" y="3427970"/>
                    <a:pt x="2931610" y="3357730"/>
                    <a:pt x="2720243" y="3377072"/>
                  </a:cubicBezTo>
                  <a:cubicBezTo>
                    <a:pt x="2508876" y="3396414"/>
                    <a:pt x="2400770" y="3367264"/>
                    <a:pt x="2213257" y="3377072"/>
                  </a:cubicBezTo>
                  <a:cubicBezTo>
                    <a:pt x="2025744" y="3386880"/>
                    <a:pt x="1834454" y="3360224"/>
                    <a:pt x="1738632" y="3377072"/>
                  </a:cubicBezTo>
                  <a:cubicBezTo>
                    <a:pt x="1642810" y="3393920"/>
                    <a:pt x="1401278" y="3326031"/>
                    <a:pt x="1199286" y="3377072"/>
                  </a:cubicBezTo>
                  <a:cubicBezTo>
                    <a:pt x="997294" y="3428113"/>
                    <a:pt x="701465" y="3336903"/>
                    <a:pt x="562857" y="3377072"/>
                  </a:cubicBezTo>
                  <a:cubicBezTo>
                    <a:pt x="219996" y="3369639"/>
                    <a:pt x="81831" y="3155973"/>
                    <a:pt x="0" y="2814215"/>
                  </a:cubicBezTo>
                  <a:cubicBezTo>
                    <a:pt x="-43836" y="2577685"/>
                    <a:pt x="2142" y="2488107"/>
                    <a:pt x="0" y="2251376"/>
                  </a:cubicBezTo>
                  <a:cubicBezTo>
                    <a:pt x="-2142" y="2014645"/>
                    <a:pt x="25358" y="1912257"/>
                    <a:pt x="0" y="1756077"/>
                  </a:cubicBezTo>
                  <a:cubicBezTo>
                    <a:pt x="-25358" y="1599897"/>
                    <a:pt x="61542" y="1434266"/>
                    <a:pt x="0" y="1238264"/>
                  </a:cubicBezTo>
                  <a:cubicBezTo>
                    <a:pt x="-61542" y="1042262"/>
                    <a:pt x="72771" y="814346"/>
                    <a:pt x="0" y="562857"/>
                  </a:cubicBezTo>
                  <a:close/>
                </a:path>
              </a:pathLst>
            </a:custGeom>
            <a:solidFill>
              <a:schemeClr val="tx1">
                <a:lumMod val="75000"/>
                <a:lumOff val="25000"/>
              </a:schemeClr>
            </a:solidFill>
            <a:ln w="38100">
              <a:solidFill>
                <a:srgbClr val="FFC000"/>
              </a:solidFill>
              <a:prstDash val="solid"/>
              <a:extLst>
                <a:ext uri="{C807C97D-BFC1-408E-A445-0C87EB9F89A2}">
                  <ask:lineSketchStyleProps xmlns:ask="http://schemas.microsoft.com/office/drawing/2018/sketchyshapes" sd="880846871">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defRPr/>
              </a:pPr>
              <a:r>
                <a:rPr lang="en-US" b="1" dirty="0" err="1">
                  <a:solidFill>
                    <a:srgbClr val="92D050"/>
                  </a:solidFill>
                  <a:latin typeface="Cambria" panose="02040503050406030204" pitchFamily="18" charset="0"/>
                  <a:ea typeface="Cambria" panose="02040503050406030204" pitchFamily="18" charset="0"/>
                  <a:cs typeface="Segoe UI" panose="020B0502040204020203" pitchFamily="34" charset="0"/>
                </a:rPr>
                <a:t>Disease_E</a:t>
              </a:r>
              <a:r>
                <a:rPr lang="en-US" b="1" dirty="0">
                  <a:solidFill>
                    <a:srgbClr val="FFC000"/>
                  </a:solidFill>
                  <a:latin typeface="Cambria" panose="02040503050406030204" pitchFamily="18" charset="0"/>
                  <a:ea typeface="Cambria" panose="02040503050406030204" pitchFamily="18" charset="0"/>
                  <a:cs typeface="Segoe UI" panose="020B0502040204020203" pitchFamily="34" charset="0"/>
                </a:rPr>
                <a:t> </a:t>
              </a:r>
              <a:r>
                <a:rPr lang="en-US" b="1" dirty="0" err="1">
                  <a:solidFill>
                    <a:srgbClr val="FFFF00"/>
                  </a:solidFill>
                  <a:latin typeface="Cambria" panose="02040503050406030204" pitchFamily="18" charset="0"/>
                  <a:ea typeface="Cambria" panose="02040503050406030204" pitchFamily="18" charset="0"/>
                  <a:cs typeface="Segoe UI" panose="020B0502040204020203" pitchFamily="34" charset="0"/>
                </a:rPr>
                <a:t>has_d_name_RA</a:t>
              </a:r>
              <a:r>
                <a:rPr lang="en-US" b="1" dirty="0">
                  <a:solidFill>
                    <a:srgbClr val="FFFF00"/>
                  </a:solidFill>
                  <a:latin typeface="Cambria" panose="02040503050406030204" pitchFamily="18" charset="0"/>
                  <a:ea typeface="Cambria" panose="02040503050406030204" pitchFamily="18" charset="0"/>
                  <a:cs typeface="Segoe UI" panose="020B0502040204020203" pitchFamily="34" charset="0"/>
                </a:rPr>
                <a:t> </a:t>
              </a:r>
              <a:r>
                <a:rPr lang="en-US" b="1" dirty="0">
                  <a:solidFill>
                    <a:schemeClr val="bg1"/>
                  </a:solidFill>
                  <a:latin typeface="Cambria" panose="02040503050406030204" pitchFamily="18" charset="0"/>
                  <a:ea typeface="Cambria" panose="02040503050406030204" pitchFamily="18" charset="0"/>
                  <a:cs typeface="Segoe UI" panose="020B0502040204020203" pitchFamily="34" charset="0"/>
                </a:rPr>
                <a:t>&lt;</a:t>
              </a:r>
              <a:r>
                <a:rPr lang="en-US" b="1" dirty="0" err="1">
                  <a:solidFill>
                    <a:schemeClr val="bg1"/>
                  </a:solidFill>
                  <a:latin typeface="Cambria" panose="02040503050406030204" pitchFamily="18" charset="0"/>
                  <a:ea typeface="Cambria" panose="02040503050406030204" pitchFamily="18" charset="0"/>
                  <a:cs typeface="Segoe UI" panose="020B0502040204020203" pitchFamily="34" charset="0"/>
                </a:rPr>
                <a:t>Name_X</a:t>
              </a:r>
              <a:r>
                <a:rPr lang="en-US" b="1" dirty="0">
                  <a:solidFill>
                    <a:schemeClr val="bg1"/>
                  </a:solidFill>
                  <a:latin typeface="Cambria" panose="02040503050406030204" pitchFamily="18" charset="0"/>
                  <a:ea typeface="Cambria" panose="02040503050406030204" pitchFamily="18" charset="0"/>
                  <a:cs typeface="Segoe UI" panose="020B0502040204020203" pitchFamily="34" charset="0"/>
                </a:rPr>
                <a:t>&gt;</a:t>
              </a:r>
            </a:p>
            <a:p>
              <a:pPr algn="ctr">
                <a:buClr>
                  <a:schemeClr val="bg1"/>
                </a:buClr>
                <a:defRPr/>
              </a:pPr>
              <a:endParaRPr lang="en-US" b="1" dirty="0">
                <a:solidFill>
                  <a:srgbClr val="FFC000"/>
                </a:solidFill>
                <a:latin typeface="Cambria" panose="02040503050406030204" pitchFamily="18" charset="0"/>
                <a:ea typeface="Cambria" panose="02040503050406030204" pitchFamily="18" charset="0"/>
                <a:cs typeface="Segoe UI" panose="020B0502040204020203" pitchFamily="34" charset="0"/>
              </a:endParaRPr>
            </a:p>
            <a:p>
              <a:pPr algn="ctr">
                <a:buClr>
                  <a:schemeClr val="bg1"/>
                </a:buClr>
                <a:defRPr/>
              </a:pPr>
              <a:r>
                <a:rPr lang="en-US" b="1" dirty="0">
                  <a:solidFill>
                    <a:schemeClr val="bg1"/>
                  </a:solidFill>
                  <a:latin typeface="Cambria" panose="02040503050406030204" pitchFamily="18" charset="0"/>
                  <a:ea typeface="Cambria" panose="02040503050406030204" pitchFamily="18" charset="0"/>
                  <a:cs typeface="Segoe UI" panose="020B0502040204020203" pitchFamily="34" charset="0"/>
                </a:rPr>
                <a:t>[ </a:t>
              </a:r>
              <a:r>
                <a:rPr lang="en-US" b="1" dirty="0" err="1">
                  <a:solidFill>
                    <a:srgbClr val="92D050"/>
                  </a:solidFill>
                  <a:latin typeface="Cambria" panose="02040503050406030204" pitchFamily="18" charset="0"/>
                  <a:ea typeface="Cambria" panose="02040503050406030204" pitchFamily="18" charset="0"/>
                  <a:cs typeface="Segoe UI" panose="020B0502040204020203" pitchFamily="34" charset="0"/>
                </a:rPr>
                <a:t>Disease_E</a:t>
              </a:r>
              <a:r>
                <a:rPr lang="en-US" b="1" dirty="0">
                  <a:solidFill>
                    <a:srgbClr val="92D050"/>
                  </a:solidFill>
                  <a:latin typeface="Cambria" panose="02040503050406030204" pitchFamily="18" charset="0"/>
                  <a:ea typeface="Cambria" panose="02040503050406030204" pitchFamily="18" charset="0"/>
                  <a:cs typeface="Segoe UI" panose="020B0502040204020203" pitchFamily="34" charset="0"/>
                </a:rPr>
                <a:t> </a:t>
              </a:r>
              <a:r>
                <a:rPr lang="en-US" b="1" dirty="0" err="1">
                  <a:solidFill>
                    <a:srgbClr val="FFFF00"/>
                  </a:solidFill>
                  <a:latin typeface="Cambria" panose="02040503050406030204" pitchFamily="18" charset="0"/>
                  <a:ea typeface="Cambria" panose="02040503050406030204" pitchFamily="18" charset="0"/>
                  <a:cs typeface="Segoe UI" panose="020B0502040204020203" pitchFamily="34" charset="0"/>
                </a:rPr>
                <a:t>has_d_name_RA</a:t>
              </a:r>
              <a:r>
                <a:rPr lang="en-US" b="1" dirty="0">
                  <a:solidFill>
                    <a:srgbClr val="00B050"/>
                  </a:solidFill>
                  <a:latin typeface="Cambria" panose="02040503050406030204" pitchFamily="18" charset="0"/>
                  <a:ea typeface="Cambria" panose="02040503050406030204" pitchFamily="18" charset="0"/>
                  <a:cs typeface="Segoe UI" panose="020B0502040204020203" pitchFamily="34" charset="0"/>
                </a:rPr>
                <a:t> </a:t>
              </a:r>
              <a:r>
                <a:rPr lang="en-US" b="1" dirty="0">
                  <a:solidFill>
                    <a:schemeClr val="bg1"/>
                  </a:solidFill>
                  <a:latin typeface="Cambria" panose="02040503050406030204" pitchFamily="18" charset="0"/>
                  <a:ea typeface="Cambria" panose="02040503050406030204" pitchFamily="18" charset="0"/>
                  <a:cs typeface="Segoe UI" panose="020B0502040204020203" pitchFamily="34" charset="0"/>
                </a:rPr>
                <a:t>&lt;</a:t>
              </a:r>
              <a:r>
                <a:rPr lang="en-US" b="1" dirty="0" err="1">
                  <a:solidFill>
                    <a:schemeClr val="bg1"/>
                  </a:solidFill>
                  <a:latin typeface="Cambria" panose="02040503050406030204" pitchFamily="18" charset="0"/>
                  <a:ea typeface="Cambria" panose="02040503050406030204" pitchFamily="18" charset="0"/>
                  <a:cs typeface="Segoe UI" panose="020B0502040204020203" pitchFamily="34" charset="0"/>
                </a:rPr>
                <a:t>Name_X</a:t>
              </a:r>
              <a:r>
                <a:rPr lang="en-US" b="1" dirty="0">
                  <a:solidFill>
                    <a:schemeClr val="bg1"/>
                  </a:solidFill>
                  <a:latin typeface="Cambria" panose="02040503050406030204" pitchFamily="18" charset="0"/>
                  <a:ea typeface="Cambria" panose="02040503050406030204" pitchFamily="18" charset="0"/>
                  <a:cs typeface="Segoe UI" panose="020B0502040204020203" pitchFamily="34" charset="0"/>
                </a:rPr>
                <a:t>&gt; ]</a:t>
              </a:r>
              <a:r>
                <a:rPr lang="en-US" b="1" dirty="0">
                  <a:solidFill>
                    <a:srgbClr val="FFFF00"/>
                  </a:solidFill>
                  <a:latin typeface="Cambria" panose="02040503050406030204" pitchFamily="18" charset="0"/>
                  <a:ea typeface="Cambria" panose="02040503050406030204" pitchFamily="18" charset="0"/>
                  <a:cs typeface="Segoe UI" panose="020B0502040204020203" pitchFamily="34" charset="0"/>
                </a:rPr>
                <a:t> </a:t>
              </a:r>
              <a:r>
                <a:rPr lang="en-US" b="1" dirty="0" err="1">
                  <a:solidFill>
                    <a:srgbClr val="FF0000"/>
                  </a:solidFill>
                  <a:latin typeface="Cambria" panose="02040503050406030204" pitchFamily="18" charset="0"/>
                  <a:ea typeface="Cambria" panose="02040503050406030204" pitchFamily="18" charset="0"/>
                  <a:cs typeface="Segoe UI" panose="020B0502040204020203" pitchFamily="34" charset="0"/>
                </a:rPr>
                <a:t>has_phase_RE</a:t>
              </a:r>
              <a:r>
                <a:rPr lang="en-US" b="1" dirty="0">
                  <a:solidFill>
                    <a:srgbClr val="FF0000"/>
                  </a:solidFill>
                  <a:latin typeface="Cambria" panose="02040503050406030204" pitchFamily="18" charset="0"/>
                  <a:ea typeface="Cambria" panose="02040503050406030204" pitchFamily="18" charset="0"/>
                  <a:cs typeface="Segoe UI" panose="020B0502040204020203" pitchFamily="34" charset="0"/>
                </a:rPr>
                <a:t> </a:t>
              </a:r>
              <a:r>
                <a:rPr lang="en-US" b="1" dirty="0" err="1">
                  <a:solidFill>
                    <a:srgbClr val="92D050"/>
                  </a:solidFill>
                  <a:latin typeface="Cambria" panose="02040503050406030204" pitchFamily="18" charset="0"/>
                  <a:ea typeface="Cambria" panose="02040503050406030204" pitchFamily="18" charset="0"/>
                  <a:cs typeface="Segoe UI" panose="020B0502040204020203" pitchFamily="34" charset="0"/>
                </a:rPr>
                <a:t>Phase_E</a:t>
              </a:r>
              <a:r>
                <a:rPr lang="en-US" b="1" dirty="0">
                  <a:solidFill>
                    <a:srgbClr val="92D050"/>
                  </a:solidFill>
                  <a:latin typeface="Cambria" panose="02040503050406030204" pitchFamily="18" charset="0"/>
                  <a:ea typeface="Cambria" panose="02040503050406030204" pitchFamily="18" charset="0"/>
                  <a:cs typeface="Segoe UI" panose="020B0502040204020203" pitchFamily="34" charset="0"/>
                </a:rPr>
                <a:t> </a:t>
              </a:r>
              <a:br>
                <a:rPr lang="en-US" b="1" dirty="0">
                  <a:solidFill>
                    <a:srgbClr val="FF0000"/>
                  </a:solidFill>
                  <a:latin typeface="Cambria" panose="02040503050406030204" pitchFamily="18" charset="0"/>
                  <a:ea typeface="Cambria" panose="02040503050406030204" pitchFamily="18" charset="0"/>
                  <a:cs typeface="Segoe UI" panose="020B0502040204020203" pitchFamily="34" charset="0"/>
                </a:rPr>
              </a:br>
              <a:br>
                <a:rPr lang="en-US" b="1" dirty="0">
                  <a:solidFill>
                    <a:srgbClr val="FF0000"/>
                  </a:solidFill>
                  <a:latin typeface="Cambria" panose="02040503050406030204" pitchFamily="18" charset="0"/>
                  <a:ea typeface="Cambria" panose="02040503050406030204" pitchFamily="18" charset="0"/>
                  <a:cs typeface="Segoe UI" panose="020B0502040204020203" pitchFamily="34" charset="0"/>
                </a:rPr>
              </a:br>
              <a:r>
                <a:rPr lang="en-US" b="1" dirty="0">
                  <a:solidFill>
                    <a:schemeClr val="bg1"/>
                  </a:solidFill>
                  <a:latin typeface="Cambria" panose="02040503050406030204" pitchFamily="18" charset="0"/>
                  <a:ea typeface="Cambria" panose="02040503050406030204" pitchFamily="18" charset="0"/>
                  <a:cs typeface="Segoe UI" panose="020B0502040204020203" pitchFamily="34" charset="0"/>
                </a:rPr>
                <a:t>[[ </a:t>
              </a:r>
              <a:r>
                <a:rPr lang="en-US" b="1" dirty="0" err="1">
                  <a:solidFill>
                    <a:srgbClr val="92D050"/>
                  </a:solidFill>
                  <a:latin typeface="Cambria" panose="02040503050406030204" pitchFamily="18" charset="0"/>
                  <a:ea typeface="Cambria" panose="02040503050406030204" pitchFamily="18" charset="0"/>
                  <a:cs typeface="Segoe UI" panose="020B0502040204020203" pitchFamily="34" charset="0"/>
                </a:rPr>
                <a:t>Disease_E</a:t>
              </a:r>
              <a:r>
                <a:rPr lang="en-US" b="1" dirty="0">
                  <a:solidFill>
                    <a:srgbClr val="92D050"/>
                  </a:solidFill>
                  <a:latin typeface="Cambria" panose="02040503050406030204" pitchFamily="18" charset="0"/>
                  <a:ea typeface="Cambria" panose="02040503050406030204" pitchFamily="18" charset="0"/>
                  <a:cs typeface="Segoe UI" panose="020B0502040204020203" pitchFamily="34" charset="0"/>
                </a:rPr>
                <a:t> </a:t>
              </a:r>
              <a:r>
                <a:rPr lang="en-US" b="1" dirty="0" err="1">
                  <a:solidFill>
                    <a:srgbClr val="FFFF00"/>
                  </a:solidFill>
                  <a:latin typeface="Cambria" panose="02040503050406030204" pitchFamily="18" charset="0"/>
                  <a:ea typeface="Cambria" panose="02040503050406030204" pitchFamily="18" charset="0"/>
                  <a:cs typeface="Segoe UI" panose="020B0502040204020203" pitchFamily="34" charset="0"/>
                </a:rPr>
                <a:t>has_d_name_RA</a:t>
              </a:r>
              <a:r>
                <a:rPr lang="en-US" b="1" dirty="0">
                  <a:solidFill>
                    <a:srgbClr val="00B050"/>
                  </a:solidFill>
                  <a:latin typeface="Cambria" panose="02040503050406030204" pitchFamily="18" charset="0"/>
                  <a:ea typeface="Cambria" panose="02040503050406030204" pitchFamily="18" charset="0"/>
                  <a:cs typeface="Segoe UI" panose="020B0502040204020203" pitchFamily="34" charset="0"/>
                </a:rPr>
                <a:t> </a:t>
              </a:r>
              <a:r>
                <a:rPr lang="en-US" b="1" dirty="0">
                  <a:solidFill>
                    <a:schemeClr val="bg1"/>
                  </a:solidFill>
                  <a:latin typeface="Cambria" panose="02040503050406030204" pitchFamily="18" charset="0"/>
                  <a:ea typeface="Cambria" panose="02040503050406030204" pitchFamily="18" charset="0"/>
                  <a:cs typeface="Segoe UI" panose="020B0502040204020203" pitchFamily="34" charset="0"/>
                </a:rPr>
                <a:t>&lt;</a:t>
              </a:r>
              <a:r>
                <a:rPr lang="en-US" b="1" dirty="0" err="1">
                  <a:solidFill>
                    <a:schemeClr val="bg1"/>
                  </a:solidFill>
                  <a:latin typeface="Cambria" panose="02040503050406030204" pitchFamily="18" charset="0"/>
                  <a:ea typeface="Cambria" panose="02040503050406030204" pitchFamily="18" charset="0"/>
                  <a:cs typeface="Segoe UI" panose="020B0502040204020203" pitchFamily="34" charset="0"/>
                </a:rPr>
                <a:t>Name_X</a:t>
              </a:r>
              <a:r>
                <a:rPr lang="en-US" b="1" dirty="0">
                  <a:solidFill>
                    <a:schemeClr val="bg1"/>
                  </a:solidFill>
                  <a:latin typeface="Cambria" panose="02040503050406030204" pitchFamily="18" charset="0"/>
                  <a:ea typeface="Cambria" panose="02040503050406030204" pitchFamily="18" charset="0"/>
                  <a:cs typeface="Segoe UI" panose="020B0502040204020203" pitchFamily="34" charset="0"/>
                </a:rPr>
                <a:t>&gt; ]</a:t>
              </a:r>
              <a:r>
                <a:rPr lang="en-US" b="1" dirty="0">
                  <a:solidFill>
                    <a:srgbClr val="FFFF00"/>
                  </a:solidFill>
                  <a:latin typeface="Cambria" panose="02040503050406030204" pitchFamily="18" charset="0"/>
                  <a:ea typeface="Cambria" panose="02040503050406030204" pitchFamily="18" charset="0"/>
                  <a:cs typeface="Segoe UI" panose="020B0502040204020203" pitchFamily="34" charset="0"/>
                </a:rPr>
                <a:t> </a:t>
              </a:r>
              <a:r>
                <a:rPr lang="en-US" b="1" dirty="0" err="1">
                  <a:solidFill>
                    <a:srgbClr val="FF0000"/>
                  </a:solidFill>
                  <a:latin typeface="Cambria" panose="02040503050406030204" pitchFamily="18" charset="0"/>
                  <a:ea typeface="Cambria" panose="02040503050406030204" pitchFamily="18" charset="0"/>
                  <a:cs typeface="Segoe UI" panose="020B0502040204020203" pitchFamily="34" charset="0"/>
                </a:rPr>
                <a:t>has_phase_RE</a:t>
              </a:r>
              <a:r>
                <a:rPr lang="en-US" b="1" dirty="0">
                  <a:solidFill>
                    <a:srgbClr val="FF0000"/>
                  </a:solidFill>
                  <a:latin typeface="Cambria" panose="02040503050406030204" pitchFamily="18" charset="0"/>
                  <a:ea typeface="Cambria" panose="02040503050406030204" pitchFamily="18" charset="0"/>
                  <a:cs typeface="Segoe UI" panose="020B0502040204020203" pitchFamily="34" charset="0"/>
                </a:rPr>
                <a:t> </a:t>
              </a:r>
              <a:r>
                <a:rPr lang="en-US" b="1" dirty="0" err="1">
                  <a:solidFill>
                    <a:srgbClr val="92D050"/>
                  </a:solidFill>
                  <a:latin typeface="Cambria" panose="02040503050406030204" pitchFamily="18" charset="0"/>
                  <a:ea typeface="Cambria" panose="02040503050406030204" pitchFamily="18" charset="0"/>
                  <a:cs typeface="Segoe UI" panose="020B0502040204020203" pitchFamily="34" charset="0"/>
                </a:rPr>
                <a:t>Phase_E</a:t>
              </a:r>
              <a:r>
                <a:rPr lang="en-US" b="1" dirty="0">
                  <a:solidFill>
                    <a:srgbClr val="92D050"/>
                  </a:solidFill>
                  <a:latin typeface="Cambria" panose="02040503050406030204" pitchFamily="18" charset="0"/>
                  <a:ea typeface="Cambria" panose="02040503050406030204" pitchFamily="18" charset="0"/>
                  <a:cs typeface="Segoe UI" panose="020B0502040204020203" pitchFamily="34" charset="0"/>
                </a:rPr>
                <a:t> </a:t>
              </a:r>
              <a:r>
                <a:rPr lang="en-US" b="1" dirty="0">
                  <a:solidFill>
                    <a:schemeClr val="bg1"/>
                  </a:solidFill>
                  <a:latin typeface="Cambria" panose="02040503050406030204" pitchFamily="18" charset="0"/>
                  <a:ea typeface="Cambria" panose="02040503050406030204" pitchFamily="18" charset="0"/>
                  <a:cs typeface="Segoe UI" panose="020B0502040204020203" pitchFamily="34" charset="0"/>
                </a:rPr>
                <a:t>] </a:t>
              </a:r>
              <a:r>
                <a:rPr lang="en-US" b="1" dirty="0" err="1">
                  <a:solidFill>
                    <a:srgbClr val="FFFF00"/>
                  </a:solidFill>
                  <a:latin typeface="Cambria" panose="02040503050406030204" pitchFamily="18" charset="0"/>
                  <a:ea typeface="Cambria" panose="02040503050406030204" pitchFamily="18" charset="0"/>
                  <a:cs typeface="Segoe UI" panose="020B0502040204020203" pitchFamily="34" charset="0"/>
                </a:rPr>
                <a:t>has_p_name_RA</a:t>
              </a:r>
              <a:r>
                <a:rPr lang="en-US" b="1" dirty="0">
                  <a:solidFill>
                    <a:srgbClr val="FF0000"/>
                  </a:solidFill>
                  <a:latin typeface="Cambria" panose="02040503050406030204" pitchFamily="18" charset="0"/>
                  <a:ea typeface="Cambria" panose="02040503050406030204" pitchFamily="18" charset="0"/>
                  <a:cs typeface="Segoe UI" panose="020B0502040204020203" pitchFamily="34" charset="0"/>
                </a:rPr>
                <a:t> </a:t>
              </a:r>
              <a:r>
                <a:rPr lang="en-US" b="1" dirty="0">
                  <a:solidFill>
                    <a:schemeClr val="bg1"/>
                  </a:solidFill>
                  <a:latin typeface="Cambria" panose="02040503050406030204" pitchFamily="18" charset="0"/>
                  <a:ea typeface="Cambria" panose="02040503050406030204" pitchFamily="18" charset="0"/>
                  <a:cs typeface="Segoe UI" panose="020B0502040204020203" pitchFamily="34" charset="0"/>
                </a:rPr>
                <a:t>&lt;</a:t>
              </a:r>
              <a:r>
                <a:rPr lang="en-US" b="1" dirty="0" err="1">
                  <a:solidFill>
                    <a:schemeClr val="bg1"/>
                  </a:solidFill>
                  <a:latin typeface="Cambria" panose="02040503050406030204" pitchFamily="18" charset="0"/>
                  <a:ea typeface="Cambria" panose="02040503050406030204" pitchFamily="18" charset="0"/>
                  <a:cs typeface="Segoe UI" panose="020B0502040204020203" pitchFamily="34" charset="0"/>
                </a:rPr>
                <a:t>Phase_Name_Y</a:t>
              </a:r>
              <a:r>
                <a:rPr lang="en-US" b="1" dirty="0">
                  <a:solidFill>
                    <a:schemeClr val="bg1"/>
                  </a:solidFill>
                  <a:latin typeface="Cambria" panose="02040503050406030204" pitchFamily="18" charset="0"/>
                  <a:ea typeface="Cambria" panose="02040503050406030204" pitchFamily="18" charset="0"/>
                  <a:cs typeface="Segoe UI" panose="020B0502040204020203" pitchFamily="34" charset="0"/>
                </a:rPr>
                <a:t>&gt;</a:t>
              </a:r>
            </a:p>
            <a:p>
              <a:pPr lvl="1" algn="ctr">
                <a:spcAft>
                  <a:spcPts val="0"/>
                </a:spcAft>
                <a:buClr>
                  <a:schemeClr val="bg1"/>
                </a:buClr>
                <a:defRPr/>
              </a:pPr>
              <a:endParaRPr lang="en-US" b="1" dirty="0">
                <a:solidFill>
                  <a:schemeClr val="bg1"/>
                </a:solidFill>
                <a:latin typeface="Cambria" panose="02040503050406030204" pitchFamily="18" charset="0"/>
                <a:ea typeface="Cambria" panose="02040503050406030204" pitchFamily="18" charset="0"/>
                <a:cs typeface="Segoe UI" panose="020B0502040204020203" pitchFamily="34" charset="0"/>
              </a:endParaRPr>
            </a:p>
            <a:p>
              <a:pPr algn="ctr">
                <a:buClr>
                  <a:schemeClr val="bg1"/>
                </a:buClr>
                <a:defRPr/>
              </a:pPr>
              <a:r>
                <a:rPr lang="en-US" b="1" dirty="0">
                  <a:solidFill>
                    <a:schemeClr val="bg1"/>
                  </a:solidFill>
                  <a:latin typeface="Cambria" panose="02040503050406030204" pitchFamily="18" charset="0"/>
                  <a:ea typeface="Cambria" panose="02040503050406030204" pitchFamily="18" charset="0"/>
                  <a:cs typeface="Segoe UI" panose="020B0502040204020203" pitchFamily="34" charset="0"/>
                </a:rPr>
                <a:t>. . .</a:t>
              </a:r>
            </a:p>
          </p:txBody>
        </p:sp>
        <p:sp>
          <p:nvSpPr>
            <p:cNvPr id="16" name="TextBox 15">
              <a:extLst>
                <a:ext uri="{FF2B5EF4-FFF2-40B4-BE49-F238E27FC236}">
                  <a16:creationId xmlns:a16="http://schemas.microsoft.com/office/drawing/2014/main" id="{63AF9CE9-3223-4C91-82AC-0D47B728EEDA}"/>
                </a:ext>
              </a:extLst>
            </p:cNvPr>
            <p:cNvSpPr txBox="1"/>
            <p:nvPr/>
          </p:nvSpPr>
          <p:spPr>
            <a:xfrm>
              <a:off x="1152104" y="764279"/>
              <a:ext cx="1820619" cy="369332"/>
            </a:xfrm>
            <a:prstGeom prst="rect">
              <a:avLst/>
            </a:prstGeom>
            <a:noFill/>
            <a:ln>
              <a:noFill/>
              <a:prstDash val="solid"/>
            </a:ln>
          </p:spPr>
          <p:txBody>
            <a:bodyPr wrap="square">
              <a:spAutoFit/>
            </a:bodyPr>
            <a:lstStyle/>
            <a:p>
              <a:pPr lvl="1" algn="ctr">
                <a:spcAft>
                  <a:spcPts val="0"/>
                </a:spcAft>
                <a:buClr>
                  <a:schemeClr val="bg1"/>
                </a:buClr>
                <a:defRPr/>
              </a:pPr>
              <a:r>
                <a:rPr lang="en-US" sz="1800" b="1" dirty="0">
                  <a:solidFill>
                    <a:srgbClr val="0070C0"/>
                  </a:solidFill>
                  <a:latin typeface="Cambria" panose="02040503050406030204" pitchFamily="18" charset="0"/>
                  <a:ea typeface="Cambria" panose="02040503050406030204" pitchFamily="18" charset="0"/>
                  <a:cs typeface="Segoe UI" panose="020B0502040204020203" pitchFamily="34" charset="0"/>
                </a:rPr>
                <a:t>Templates</a:t>
              </a:r>
              <a:endParaRPr lang="en-US" sz="1400" b="1" dirty="0">
                <a:solidFill>
                  <a:srgbClr val="0070C0"/>
                </a:solidFill>
                <a:latin typeface="Cambria" panose="02040503050406030204" pitchFamily="18" charset="0"/>
                <a:ea typeface="Cambria" panose="02040503050406030204" pitchFamily="18" charset="0"/>
                <a:cs typeface="Segoe UI" panose="020B0502040204020203" pitchFamily="34" charset="0"/>
              </a:endParaRPr>
            </a:p>
          </p:txBody>
        </p:sp>
      </p:grpSp>
      <p:grpSp>
        <p:nvGrpSpPr>
          <p:cNvPr id="24" name="Group 23">
            <a:extLst>
              <a:ext uri="{FF2B5EF4-FFF2-40B4-BE49-F238E27FC236}">
                <a16:creationId xmlns:a16="http://schemas.microsoft.com/office/drawing/2014/main" id="{FFD0A8F9-DDAE-44B4-8399-C270F9A39BB0}"/>
              </a:ext>
            </a:extLst>
          </p:cNvPr>
          <p:cNvGrpSpPr/>
          <p:nvPr/>
        </p:nvGrpSpPr>
        <p:grpSpPr>
          <a:xfrm>
            <a:off x="6898639" y="448807"/>
            <a:ext cx="5180597" cy="4363794"/>
            <a:chOff x="6623065" y="448807"/>
            <a:chExt cx="5456172" cy="4363794"/>
          </a:xfrm>
        </p:grpSpPr>
        <p:sp>
          <p:nvSpPr>
            <p:cNvPr id="13" name="Rectangle: Rounded Corners 12">
              <a:extLst>
                <a:ext uri="{FF2B5EF4-FFF2-40B4-BE49-F238E27FC236}">
                  <a16:creationId xmlns:a16="http://schemas.microsoft.com/office/drawing/2014/main" id="{1AAC2D1E-BD26-48AF-9739-951A5748B002}"/>
                </a:ext>
              </a:extLst>
            </p:cNvPr>
            <p:cNvSpPr/>
            <p:nvPr/>
          </p:nvSpPr>
          <p:spPr>
            <a:xfrm>
              <a:off x="6623065" y="892556"/>
              <a:ext cx="5456172" cy="3920045"/>
            </a:xfrm>
            <a:custGeom>
              <a:avLst/>
              <a:gdLst>
                <a:gd name="connsiteX0" fmla="*/ 0 w 5456172"/>
                <a:gd name="connsiteY0" fmla="*/ 653354 h 3920045"/>
                <a:gd name="connsiteX1" fmla="*/ 653354 w 5456172"/>
                <a:gd name="connsiteY1" fmla="*/ 0 h 3920045"/>
                <a:gd name="connsiteX2" fmla="*/ 1163145 w 5456172"/>
                <a:gd name="connsiteY2" fmla="*/ 0 h 3920045"/>
                <a:gd name="connsiteX3" fmla="*/ 1714431 w 5456172"/>
                <a:gd name="connsiteY3" fmla="*/ 0 h 3920045"/>
                <a:gd name="connsiteX4" fmla="*/ 2348706 w 5456172"/>
                <a:gd name="connsiteY4" fmla="*/ 0 h 3920045"/>
                <a:gd name="connsiteX5" fmla="*/ 2817003 w 5456172"/>
                <a:gd name="connsiteY5" fmla="*/ 0 h 3920045"/>
                <a:gd name="connsiteX6" fmla="*/ 3368289 w 5456172"/>
                <a:gd name="connsiteY6" fmla="*/ 0 h 3920045"/>
                <a:gd name="connsiteX7" fmla="*/ 4044059 w 5456172"/>
                <a:gd name="connsiteY7" fmla="*/ 0 h 3920045"/>
                <a:gd name="connsiteX8" fmla="*/ 4802818 w 5456172"/>
                <a:gd name="connsiteY8" fmla="*/ 0 h 3920045"/>
                <a:gd name="connsiteX9" fmla="*/ 5456172 w 5456172"/>
                <a:gd name="connsiteY9" fmla="*/ 653354 h 3920045"/>
                <a:gd name="connsiteX10" fmla="*/ 5456172 w 5456172"/>
                <a:gd name="connsiteY10" fmla="*/ 1149888 h 3920045"/>
                <a:gd name="connsiteX11" fmla="*/ 5456172 w 5456172"/>
                <a:gd name="connsiteY11" fmla="*/ 1698689 h 3920045"/>
                <a:gd name="connsiteX12" fmla="*/ 5456172 w 5456172"/>
                <a:gd name="connsiteY12" fmla="*/ 2273623 h 3920045"/>
                <a:gd name="connsiteX13" fmla="*/ 5456172 w 5456172"/>
                <a:gd name="connsiteY13" fmla="*/ 2744024 h 3920045"/>
                <a:gd name="connsiteX14" fmla="*/ 5456172 w 5456172"/>
                <a:gd name="connsiteY14" fmla="*/ 3266691 h 3920045"/>
                <a:gd name="connsiteX15" fmla="*/ 4802818 w 5456172"/>
                <a:gd name="connsiteY15" fmla="*/ 3920045 h 3920045"/>
                <a:gd name="connsiteX16" fmla="*/ 4210037 w 5456172"/>
                <a:gd name="connsiteY16" fmla="*/ 3920045 h 3920045"/>
                <a:gd name="connsiteX17" fmla="*/ 3617257 w 5456172"/>
                <a:gd name="connsiteY17" fmla="*/ 3920045 h 3920045"/>
                <a:gd name="connsiteX18" fmla="*/ 3024476 w 5456172"/>
                <a:gd name="connsiteY18" fmla="*/ 3920045 h 3920045"/>
                <a:gd name="connsiteX19" fmla="*/ 2390201 w 5456172"/>
                <a:gd name="connsiteY19" fmla="*/ 3920045 h 3920045"/>
                <a:gd name="connsiteX20" fmla="*/ 1755926 w 5456172"/>
                <a:gd name="connsiteY20" fmla="*/ 3920045 h 3920045"/>
                <a:gd name="connsiteX21" fmla="*/ 653354 w 5456172"/>
                <a:gd name="connsiteY21" fmla="*/ 3920045 h 3920045"/>
                <a:gd name="connsiteX22" fmla="*/ 0 w 5456172"/>
                <a:gd name="connsiteY22" fmla="*/ 3266691 h 3920045"/>
                <a:gd name="connsiteX23" fmla="*/ 0 w 5456172"/>
                <a:gd name="connsiteY23" fmla="*/ 2822424 h 3920045"/>
                <a:gd name="connsiteX24" fmla="*/ 0 w 5456172"/>
                <a:gd name="connsiteY24" fmla="*/ 2247490 h 3920045"/>
                <a:gd name="connsiteX25" fmla="*/ 0 w 5456172"/>
                <a:gd name="connsiteY25" fmla="*/ 1672555 h 3920045"/>
                <a:gd name="connsiteX26" fmla="*/ 0 w 5456172"/>
                <a:gd name="connsiteY26" fmla="*/ 1228288 h 3920045"/>
                <a:gd name="connsiteX27" fmla="*/ 0 w 5456172"/>
                <a:gd name="connsiteY27" fmla="*/ 653354 h 392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56172" h="3920045" fill="none" extrusionOk="0">
                  <a:moveTo>
                    <a:pt x="0" y="653354"/>
                  </a:moveTo>
                  <a:cubicBezTo>
                    <a:pt x="14378" y="296767"/>
                    <a:pt x="300126" y="-64532"/>
                    <a:pt x="653354" y="0"/>
                  </a:cubicBezTo>
                  <a:cubicBezTo>
                    <a:pt x="838145" y="-34669"/>
                    <a:pt x="942564" y="28079"/>
                    <a:pt x="1163145" y="0"/>
                  </a:cubicBezTo>
                  <a:cubicBezTo>
                    <a:pt x="1383726" y="-28079"/>
                    <a:pt x="1516681" y="59764"/>
                    <a:pt x="1714431" y="0"/>
                  </a:cubicBezTo>
                  <a:cubicBezTo>
                    <a:pt x="1912181" y="-59764"/>
                    <a:pt x="2171490" y="30740"/>
                    <a:pt x="2348706" y="0"/>
                  </a:cubicBezTo>
                  <a:cubicBezTo>
                    <a:pt x="2525922" y="-30740"/>
                    <a:pt x="2599222" y="3487"/>
                    <a:pt x="2817003" y="0"/>
                  </a:cubicBezTo>
                  <a:cubicBezTo>
                    <a:pt x="3034784" y="-3487"/>
                    <a:pt x="3162950" y="44584"/>
                    <a:pt x="3368289" y="0"/>
                  </a:cubicBezTo>
                  <a:cubicBezTo>
                    <a:pt x="3573628" y="-44584"/>
                    <a:pt x="3766015" y="43802"/>
                    <a:pt x="4044059" y="0"/>
                  </a:cubicBezTo>
                  <a:cubicBezTo>
                    <a:pt x="4322103" y="-43802"/>
                    <a:pt x="4605530" y="6892"/>
                    <a:pt x="4802818" y="0"/>
                  </a:cubicBezTo>
                  <a:cubicBezTo>
                    <a:pt x="5090611" y="-36469"/>
                    <a:pt x="5468830" y="251868"/>
                    <a:pt x="5456172" y="653354"/>
                  </a:cubicBezTo>
                  <a:cubicBezTo>
                    <a:pt x="5499312" y="776227"/>
                    <a:pt x="5426900" y="1014582"/>
                    <a:pt x="5456172" y="1149888"/>
                  </a:cubicBezTo>
                  <a:cubicBezTo>
                    <a:pt x="5485444" y="1285194"/>
                    <a:pt x="5396241" y="1477746"/>
                    <a:pt x="5456172" y="1698689"/>
                  </a:cubicBezTo>
                  <a:cubicBezTo>
                    <a:pt x="5516103" y="1919632"/>
                    <a:pt x="5393601" y="2003881"/>
                    <a:pt x="5456172" y="2273623"/>
                  </a:cubicBezTo>
                  <a:cubicBezTo>
                    <a:pt x="5518743" y="2543365"/>
                    <a:pt x="5424235" y="2584909"/>
                    <a:pt x="5456172" y="2744024"/>
                  </a:cubicBezTo>
                  <a:cubicBezTo>
                    <a:pt x="5488109" y="2903139"/>
                    <a:pt x="5410869" y="3158802"/>
                    <a:pt x="5456172" y="3266691"/>
                  </a:cubicBezTo>
                  <a:cubicBezTo>
                    <a:pt x="5427367" y="3642007"/>
                    <a:pt x="5088076" y="3923831"/>
                    <a:pt x="4802818" y="3920045"/>
                  </a:cubicBezTo>
                  <a:cubicBezTo>
                    <a:pt x="4643390" y="3990923"/>
                    <a:pt x="4449830" y="3918580"/>
                    <a:pt x="4210037" y="3920045"/>
                  </a:cubicBezTo>
                  <a:cubicBezTo>
                    <a:pt x="3970244" y="3921510"/>
                    <a:pt x="3858708" y="3882377"/>
                    <a:pt x="3617257" y="3920045"/>
                  </a:cubicBezTo>
                  <a:cubicBezTo>
                    <a:pt x="3375806" y="3957713"/>
                    <a:pt x="3213165" y="3888067"/>
                    <a:pt x="3024476" y="3920045"/>
                  </a:cubicBezTo>
                  <a:cubicBezTo>
                    <a:pt x="2835787" y="3952023"/>
                    <a:pt x="2670660" y="3887176"/>
                    <a:pt x="2390201" y="3920045"/>
                  </a:cubicBezTo>
                  <a:cubicBezTo>
                    <a:pt x="2109742" y="3952914"/>
                    <a:pt x="2042670" y="3884557"/>
                    <a:pt x="1755926" y="3920045"/>
                  </a:cubicBezTo>
                  <a:cubicBezTo>
                    <a:pt x="1469183" y="3955533"/>
                    <a:pt x="1196855" y="3812493"/>
                    <a:pt x="653354" y="3920045"/>
                  </a:cubicBezTo>
                  <a:cubicBezTo>
                    <a:pt x="340893" y="3952564"/>
                    <a:pt x="70451" y="3642240"/>
                    <a:pt x="0" y="3266691"/>
                  </a:cubicBezTo>
                  <a:cubicBezTo>
                    <a:pt x="-44453" y="3061896"/>
                    <a:pt x="27998" y="3010520"/>
                    <a:pt x="0" y="2822424"/>
                  </a:cubicBezTo>
                  <a:cubicBezTo>
                    <a:pt x="-27998" y="2634328"/>
                    <a:pt x="65483" y="2446501"/>
                    <a:pt x="0" y="2247490"/>
                  </a:cubicBezTo>
                  <a:cubicBezTo>
                    <a:pt x="-65483" y="2048479"/>
                    <a:pt x="56883" y="1802530"/>
                    <a:pt x="0" y="1672555"/>
                  </a:cubicBezTo>
                  <a:cubicBezTo>
                    <a:pt x="-56883" y="1542581"/>
                    <a:pt x="44629" y="1413475"/>
                    <a:pt x="0" y="1228288"/>
                  </a:cubicBezTo>
                  <a:cubicBezTo>
                    <a:pt x="-44629" y="1043101"/>
                    <a:pt x="2800" y="896352"/>
                    <a:pt x="0" y="653354"/>
                  </a:cubicBezTo>
                  <a:close/>
                </a:path>
                <a:path w="5456172" h="3920045" stroke="0" extrusionOk="0">
                  <a:moveTo>
                    <a:pt x="0" y="653354"/>
                  </a:moveTo>
                  <a:cubicBezTo>
                    <a:pt x="-6759" y="230563"/>
                    <a:pt x="269190" y="-35771"/>
                    <a:pt x="653354" y="0"/>
                  </a:cubicBezTo>
                  <a:cubicBezTo>
                    <a:pt x="890058" y="-67495"/>
                    <a:pt x="1104014" y="29368"/>
                    <a:pt x="1287629" y="0"/>
                  </a:cubicBezTo>
                  <a:cubicBezTo>
                    <a:pt x="1471245" y="-29368"/>
                    <a:pt x="1583734" y="3415"/>
                    <a:pt x="1797421" y="0"/>
                  </a:cubicBezTo>
                  <a:cubicBezTo>
                    <a:pt x="2011108" y="-3415"/>
                    <a:pt x="2186156" y="36503"/>
                    <a:pt x="2307212" y="0"/>
                  </a:cubicBezTo>
                  <a:cubicBezTo>
                    <a:pt x="2428268" y="-36503"/>
                    <a:pt x="2685014" y="36075"/>
                    <a:pt x="2899992" y="0"/>
                  </a:cubicBezTo>
                  <a:cubicBezTo>
                    <a:pt x="3114970" y="-36075"/>
                    <a:pt x="3296103" y="66422"/>
                    <a:pt x="3492773" y="0"/>
                  </a:cubicBezTo>
                  <a:cubicBezTo>
                    <a:pt x="3689443" y="-66422"/>
                    <a:pt x="3935315" y="28418"/>
                    <a:pt x="4085554" y="0"/>
                  </a:cubicBezTo>
                  <a:cubicBezTo>
                    <a:pt x="4235793" y="-28418"/>
                    <a:pt x="4524928" y="29599"/>
                    <a:pt x="4802818" y="0"/>
                  </a:cubicBezTo>
                  <a:cubicBezTo>
                    <a:pt x="5110126" y="-17528"/>
                    <a:pt x="5434988" y="299295"/>
                    <a:pt x="5456172" y="653354"/>
                  </a:cubicBezTo>
                  <a:cubicBezTo>
                    <a:pt x="5501259" y="876921"/>
                    <a:pt x="5411143" y="979698"/>
                    <a:pt x="5456172" y="1123755"/>
                  </a:cubicBezTo>
                  <a:cubicBezTo>
                    <a:pt x="5501201" y="1267812"/>
                    <a:pt x="5428242" y="1478197"/>
                    <a:pt x="5456172" y="1698689"/>
                  </a:cubicBezTo>
                  <a:cubicBezTo>
                    <a:pt x="5484102" y="1919181"/>
                    <a:pt x="5396818" y="1996706"/>
                    <a:pt x="5456172" y="2195223"/>
                  </a:cubicBezTo>
                  <a:cubicBezTo>
                    <a:pt x="5515526" y="2393740"/>
                    <a:pt x="5454794" y="2539300"/>
                    <a:pt x="5456172" y="2691757"/>
                  </a:cubicBezTo>
                  <a:cubicBezTo>
                    <a:pt x="5457550" y="2844214"/>
                    <a:pt x="5437543" y="3028929"/>
                    <a:pt x="5456172" y="3266691"/>
                  </a:cubicBezTo>
                  <a:cubicBezTo>
                    <a:pt x="5468350" y="3618148"/>
                    <a:pt x="5083062" y="3853386"/>
                    <a:pt x="4802818" y="3920045"/>
                  </a:cubicBezTo>
                  <a:cubicBezTo>
                    <a:pt x="4473937" y="3949447"/>
                    <a:pt x="4408959" y="3907232"/>
                    <a:pt x="4127048" y="3920045"/>
                  </a:cubicBezTo>
                  <a:cubicBezTo>
                    <a:pt x="3845137" y="3932858"/>
                    <a:pt x="3751554" y="3897536"/>
                    <a:pt x="3534268" y="3920045"/>
                  </a:cubicBezTo>
                  <a:cubicBezTo>
                    <a:pt x="3316982" y="3942554"/>
                    <a:pt x="3088960" y="3891443"/>
                    <a:pt x="2941487" y="3920045"/>
                  </a:cubicBezTo>
                  <a:cubicBezTo>
                    <a:pt x="2794014" y="3948647"/>
                    <a:pt x="2581288" y="3905628"/>
                    <a:pt x="2473190" y="3920045"/>
                  </a:cubicBezTo>
                  <a:cubicBezTo>
                    <a:pt x="2365092" y="3934462"/>
                    <a:pt x="2080665" y="3915980"/>
                    <a:pt x="1963399" y="3920045"/>
                  </a:cubicBezTo>
                  <a:cubicBezTo>
                    <a:pt x="1846133" y="3924110"/>
                    <a:pt x="1626443" y="3871612"/>
                    <a:pt x="1412113" y="3920045"/>
                  </a:cubicBezTo>
                  <a:cubicBezTo>
                    <a:pt x="1197783" y="3968478"/>
                    <a:pt x="859880" y="3839862"/>
                    <a:pt x="653354" y="3920045"/>
                  </a:cubicBezTo>
                  <a:cubicBezTo>
                    <a:pt x="279903" y="3935106"/>
                    <a:pt x="88344" y="3683677"/>
                    <a:pt x="0" y="3266691"/>
                  </a:cubicBezTo>
                  <a:cubicBezTo>
                    <a:pt x="-22830" y="3135014"/>
                    <a:pt x="754" y="2971886"/>
                    <a:pt x="0" y="2796290"/>
                  </a:cubicBezTo>
                  <a:cubicBezTo>
                    <a:pt x="-754" y="2620694"/>
                    <a:pt x="382" y="2410143"/>
                    <a:pt x="0" y="2221356"/>
                  </a:cubicBezTo>
                  <a:cubicBezTo>
                    <a:pt x="-382" y="2032569"/>
                    <a:pt x="3595" y="1910097"/>
                    <a:pt x="0" y="1724822"/>
                  </a:cubicBezTo>
                  <a:cubicBezTo>
                    <a:pt x="-3595" y="1539547"/>
                    <a:pt x="48446" y="1382381"/>
                    <a:pt x="0" y="1280555"/>
                  </a:cubicBezTo>
                  <a:cubicBezTo>
                    <a:pt x="-48446" y="1178729"/>
                    <a:pt x="959" y="835765"/>
                    <a:pt x="0" y="653354"/>
                  </a:cubicBezTo>
                  <a:close/>
                </a:path>
              </a:pathLst>
            </a:custGeom>
            <a:solidFill>
              <a:schemeClr val="accent5">
                <a:lumMod val="50000"/>
              </a:schemeClr>
            </a:solidFill>
            <a:ln w="38100">
              <a:solidFill>
                <a:srgbClr val="FFC000"/>
              </a:solidFill>
              <a:extLst>
                <a:ext uri="{C807C97D-BFC1-408E-A445-0C87EB9F89A2}">
                  <ask:lineSketchStyleProps xmlns:ask="http://schemas.microsoft.com/office/drawing/2018/sketchyshapes" sd="74496868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buClr>
                  <a:schemeClr val="bg1"/>
                </a:buClr>
                <a:defRPr/>
              </a:pPr>
              <a:r>
                <a:rPr lang="en-US" b="1" dirty="0" err="1">
                  <a:solidFill>
                    <a:srgbClr val="92D050"/>
                  </a:solidFill>
                  <a:latin typeface="Cambria" panose="02040503050406030204" pitchFamily="18" charset="0"/>
                  <a:ea typeface="Cambria" panose="02040503050406030204" pitchFamily="18" charset="0"/>
                  <a:cs typeface="Segoe UI" panose="020B0502040204020203" pitchFamily="34" charset="0"/>
                </a:rPr>
                <a:t>Disease_E</a:t>
              </a:r>
              <a:r>
                <a:rPr lang="en-US" b="1" dirty="0">
                  <a:solidFill>
                    <a:srgbClr val="92D050"/>
                  </a:solidFill>
                  <a:latin typeface="Cambria" panose="02040503050406030204" pitchFamily="18" charset="0"/>
                  <a:ea typeface="Cambria" panose="02040503050406030204" pitchFamily="18" charset="0"/>
                  <a:cs typeface="Segoe UI" panose="020B0502040204020203" pitchFamily="34" charset="0"/>
                </a:rPr>
                <a:t> </a:t>
              </a:r>
              <a:r>
                <a:rPr lang="en-US" b="1" dirty="0" err="1">
                  <a:solidFill>
                    <a:srgbClr val="FFFF00"/>
                  </a:solidFill>
                  <a:latin typeface="Cambria" panose="02040503050406030204" pitchFamily="18" charset="0"/>
                  <a:ea typeface="Cambria" panose="02040503050406030204" pitchFamily="18" charset="0"/>
                  <a:cs typeface="Segoe UI" panose="020B0502040204020203" pitchFamily="34" charset="0"/>
                </a:rPr>
                <a:t>has_d_name_RA</a:t>
              </a:r>
              <a:r>
                <a:rPr lang="en-US" b="1" dirty="0">
                  <a:solidFill>
                    <a:srgbClr val="00B050"/>
                  </a:solidFill>
                  <a:latin typeface="Cambria" panose="02040503050406030204" pitchFamily="18" charset="0"/>
                  <a:ea typeface="Cambria" panose="02040503050406030204" pitchFamily="18" charset="0"/>
                  <a:cs typeface="Segoe UI" panose="020B0502040204020203" pitchFamily="34" charset="0"/>
                </a:rPr>
                <a:t> </a:t>
              </a:r>
              <a:r>
                <a:rPr lang="en-US" b="1" dirty="0">
                  <a:solidFill>
                    <a:schemeClr val="bg1"/>
                  </a:solidFill>
                  <a:latin typeface="Cambria" panose="02040503050406030204" pitchFamily="18" charset="0"/>
                  <a:ea typeface="Cambria" panose="02040503050406030204" pitchFamily="18" charset="0"/>
                  <a:cs typeface="Segoe UI" panose="020B0502040204020203" pitchFamily="34" charset="0"/>
                </a:rPr>
                <a:t>&lt;Chagas&gt;</a:t>
              </a:r>
              <a:endParaRPr lang="en-US" b="1" dirty="0">
                <a:solidFill>
                  <a:srgbClr val="92D050"/>
                </a:solidFill>
                <a:latin typeface="Cambria" panose="02040503050406030204" pitchFamily="18" charset="0"/>
                <a:ea typeface="Cambria" panose="02040503050406030204" pitchFamily="18" charset="0"/>
                <a:cs typeface="Segoe UI" panose="020B0502040204020203" pitchFamily="34" charset="0"/>
              </a:endParaRPr>
            </a:p>
            <a:p>
              <a:pPr algn="ctr">
                <a:lnSpc>
                  <a:spcPct val="150000"/>
                </a:lnSpc>
                <a:buClr>
                  <a:schemeClr val="bg1"/>
                </a:buClr>
                <a:defRPr/>
              </a:pPr>
              <a:endParaRPr lang="en-US" b="1" dirty="0">
                <a:solidFill>
                  <a:srgbClr val="92D050"/>
                </a:solidFill>
                <a:latin typeface="Cambria" panose="02040503050406030204" pitchFamily="18" charset="0"/>
                <a:ea typeface="Cambria" panose="02040503050406030204" pitchFamily="18" charset="0"/>
                <a:cs typeface="Segoe UI" panose="020B0502040204020203" pitchFamily="34" charset="0"/>
              </a:endParaRPr>
            </a:p>
            <a:p>
              <a:pPr algn="ctr">
                <a:lnSpc>
                  <a:spcPct val="150000"/>
                </a:lnSpc>
                <a:buClr>
                  <a:schemeClr val="bg1"/>
                </a:buClr>
                <a:defRPr/>
              </a:pPr>
              <a:r>
                <a:rPr lang="en-US" b="1" dirty="0" err="1">
                  <a:solidFill>
                    <a:srgbClr val="92D050"/>
                  </a:solidFill>
                  <a:latin typeface="Cambria" panose="02040503050406030204" pitchFamily="18" charset="0"/>
                  <a:ea typeface="Cambria" panose="02040503050406030204" pitchFamily="18" charset="0"/>
                  <a:cs typeface="Segoe UI" panose="020B0502040204020203" pitchFamily="34" charset="0"/>
                </a:rPr>
                <a:t>Disease_E</a:t>
              </a:r>
              <a:r>
                <a:rPr lang="en-US" b="1" dirty="0">
                  <a:solidFill>
                    <a:srgbClr val="92D050"/>
                  </a:solidFill>
                  <a:latin typeface="Cambria" panose="02040503050406030204" pitchFamily="18" charset="0"/>
                  <a:ea typeface="Cambria" panose="02040503050406030204" pitchFamily="18" charset="0"/>
                  <a:cs typeface="Segoe UI" panose="020B0502040204020203" pitchFamily="34" charset="0"/>
                </a:rPr>
                <a:t> </a:t>
              </a:r>
              <a:r>
                <a:rPr lang="en-US" b="1" dirty="0" err="1">
                  <a:solidFill>
                    <a:srgbClr val="FFFF00"/>
                  </a:solidFill>
                  <a:latin typeface="Cambria" panose="02040503050406030204" pitchFamily="18" charset="0"/>
                  <a:ea typeface="Cambria" panose="02040503050406030204" pitchFamily="18" charset="0"/>
                  <a:cs typeface="Segoe UI" panose="020B0502040204020203" pitchFamily="34" charset="0"/>
                </a:rPr>
                <a:t>has_d_name_RA</a:t>
              </a:r>
              <a:r>
                <a:rPr lang="en-US" b="1" dirty="0">
                  <a:solidFill>
                    <a:srgbClr val="00B050"/>
                  </a:solidFill>
                  <a:latin typeface="Cambria" panose="02040503050406030204" pitchFamily="18" charset="0"/>
                  <a:ea typeface="Cambria" panose="02040503050406030204" pitchFamily="18" charset="0"/>
                  <a:cs typeface="Segoe UI" panose="020B0502040204020203" pitchFamily="34" charset="0"/>
                </a:rPr>
                <a:t> </a:t>
              </a:r>
              <a:r>
                <a:rPr lang="en-US" b="1" dirty="0">
                  <a:solidFill>
                    <a:schemeClr val="bg1"/>
                  </a:solidFill>
                  <a:latin typeface="Cambria" panose="02040503050406030204" pitchFamily="18" charset="0"/>
                  <a:ea typeface="Cambria" panose="02040503050406030204" pitchFamily="18" charset="0"/>
                  <a:cs typeface="Segoe UI" panose="020B0502040204020203" pitchFamily="34" charset="0"/>
                </a:rPr>
                <a:t>&lt;Chagas&gt; </a:t>
              </a:r>
              <a:r>
                <a:rPr lang="en-US" b="1" dirty="0" err="1">
                  <a:solidFill>
                    <a:srgbClr val="FF0000"/>
                  </a:solidFill>
                  <a:latin typeface="Cambria" panose="02040503050406030204" pitchFamily="18" charset="0"/>
                  <a:ea typeface="Cambria" panose="02040503050406030204" pitchFamily="18" charset="0"/>
                  <a:cs typeface="Segoe UI" panose="020B0502040204020203" pitchFamily="34" charset="0"/>
                </a:rPr>
                <a:t>has_phase_RE</a:t>
              </a:r>
              <a:r>
                <a:rPr lang="en-US" b="1" dirty="0">
                  <a:solidFill>
                    <a:schemeClr val="bg1"/>
                  </a:solidFill>
                  <a:latin typeface="Cambria" panose="02040503050406030204" pitchFamily="18" charset="0"/>
                  <a:ea typeface="Cambria" panose="02040503050406030204" pitchFamily="18" charset="0"/>
                  <a:cs typeface="Segoe UI" panose="020B0502040204020203" pitchFamily="34" charset="0"/>
                </a:rPr>
                <a:t> </a:t>
              </a:r>
              <a:r>
                <a:rPr lang="en-US" b="1" dirty="0" err="1">
                  <a:solidFill>
                    <a:srgbClr val="92D050"/>
                  </a:solidFill>
                  <a:latin typeface="Cambria" panose="02040503050406030204" pitchFamily="18" charset="0"/>
                  <a:ea typeface="Cambria" panose="02040503050406030204" pitchFamily="18" charset="0"/>
                  <a:cs typeface="Segoe UI" panose="020B0502040204020203" pitchFamily="34" charset="0"/>
                </a:rPr>
                <a:t>Phase_E</a:t>
              </a:r>
              <a:endParaRPr lang="en-US" b="1" dirty="0">
                <a:solidFill>
                  <a:srgbClr val="92D050"/>
                </a:solidFill>
                <a:latin typeface="Cambria" panose="02040503050406030204" pitchFamily="18" charset="0"/>
                <a:ea typeface="Cambria" panose="02040503050406030204" pitchFamily="18" charset="0"/>
                <a:cs typeface="Segoe UI" panose="020B0502040204020203" pitchFamily="34" charset="0"/>
              </a:endParaRPr>
            </a:p>
            <a:p>
              <a:pPr algn="ctr">
                <a:lnSpc>
                  <a:spcPct val="150000"/>
                </a:lnSpc>
                <a:buClr>
                  <a:schemeClr val="bg1"/>
                </a:buClr>
                <a:defRPr/>
              </a:pPr>
              <a:endParaRPr lang="en-US" b="1" dirty="0">
                <a:solidFill>
                  <a:srgbClr val="92D050"/>
                </a:solidFill>
                <a:latin typeface="Cambria" panose="02040503050406030204" pitchFamily="18" charset="0"/>
                <a:ea typeface="Cambria" panose="02040503050406030204" pitchFamily="18" charset="0"/>
                <a:cs typeface="Segoe UI" panose="020B0502040204020203" pitchFamily="34" charset="0"/>
              </a:endParaRPr>
            </a:p>
            <a:p>
              <a:pPr algn="ctr">
                <a:lnSpc>
                  <a:spcPct val="150000"/>
                </a:lnSpc>
                <a:buClr>
                  <a:schemeClr val="bg1"/>
                </a:buClr>
                <a:defRPr/>
              </a:pPr>
              <a:r>
                <a:rPr lang="en-US" b="1" dirty="0" err="1">
                  <a:solidFill>
                    <a:srgbClr val="92D050"/>
                  </a:solidFill>
                  <a:latin typeface="Cambria" panose="02040503050406030204" pitchFamily="18" charset="0"/>
                  <a:ea typeface="Cambria" panose="02040503050406030204" pitchFamily="18" charset="0"/>
                  <a:cs typeface="Segoe UI" panose="020B0502040204020203" pitchFamily="34" charset="0"/>
                </a:rPr>
                <a:t>Disease_E</a:t>
              </a:r>
              <a:r>
                <a:rPr lang="en-US" b="1" dirty="0">
                  <a:solidFill>
                    <a:srgbClr val="92D050"/>
                  </a:solidFill>
                  <a:latin typeface="Cambria" panose="02040503050406030204" pitchFamily="18" charset="0"/>
                  <a:ea typeface="Cambria" panose="02040503050406030204" pitchFamily="18" charset="0"/>
                  <a:cs typeface="Segoe UI" panose="020B0502040204020203" pitchFamily="34" charset="0"/>
                </a:rPr>
                <a:t> </a:t>
              </a:r>
              <a:r>
                <a:rPr lang="en-US" b="1" dirty="0" err="1">
                  <a:solidFill>
                    <a:srgbClr val="FFFF00"/>
                  </a:solidFill>
                  <a:latin typeface="Cambria" panose="02040503050406030204" pitchFamily="18" charset="0"/>
                  <a:ea typeface="Cambria" panose="02040503050406030204" pitchFamily="18" charset="0"/>
                  <a:cs typeface="Segoe UI" panose="020B0502040204020203" pitchFamily="34" charset="0"/>
                </a:rPr>
                <a:t>has_d_name_RA</a:t>
              </a:r>
              <a:r>
                <a:rPr lang="en-US" b="1" dirty="0">
                  <a:solidFill>
                    <a:srgbClr val="00B050"/>
                  </a:solidFill>
                  <a:latin typeface="Cambria" panose="02040503050406030204" pitchFamily="18" charset="0"/>
                  <a:ea typeface="Cambria" panose="02040503050406030204" pitchFamily="18" charset="0"/>
                  <a:cs typeface="Segoe UI" panose="020B0502040204020203" pitchFamily="34" charset="0"/>
                </a:rPr>
                <a:t> </a:t>
              </a:r>
              <a:r>
                <a:rPr lang="en-US" b="1" dirty="0">
                  <a:solidFill>
                    <a:schemeClr val="bg1"/>
                  </a:solidFill>
                  <a:latin typeface="Cambria" panose="02040503050406030204" pitchFamily="18" charset="0"/>
                  <a:ea typeface="Cambria" panose="02040503050406030204" pitchFamily="18" charset="0"/>
                  <a:cs typeface="Segoe UI" panose="020B0502040204020203" pitchFamily="34" charset="0"/>
                </a:rPr>
                <a:t>&lt;Chagas&gt; </a:t>
              </a:r>
              <a:r>
                <a:rPr lang="en-US" b="1" dirty="0" err="1">
                  <a:solidFill>
                    <a:srgbClr val="FF0000"/>
                  </a:solidFill>
                  <a:latin typeface="Cambria" panose="02040503050406030204" pitchFamily="18" charset="0"/>
                  <a:ea typeface="Cambria" panose="02040503050406030204" pitchFamily="18" charset="0"/>
                  <a:cs typeface="Segoe UI" panose="020B0502040204020203" pitchFamily="34" charset="0"/>
                </a:rPr>
                <a:t>has_phase_RE</a:t>
              </a:r>
              <a:r>
                <a:rPr lang="en-US" b="1" dirty="0">
                  <a:solidFill>
                    <a:schemeClr val="bg1"/>
                  </a:solidFill>
                  <a:latin typeface="Cambria" panose="02040503050406030204" pitchFamily="18" charset="0"/>
                  <a:ea typeface="Cambria" panose="02040503050406030204" pitchFamily="18" charset="0"/>
                  <a:cs typeface="Segoe UI" panose="020B0502040204020203" pitchFamily="34" charset="0"/>
                </a:rPr>
                <a:t> </a:t>
              </a:r>
              <a:r>
                <a:rPr lang="en-US" b="1" dirty="0" err="1">
                  <a:solidFill>
                    <a:srgbClr val="92D050"/>
                  </a:solidFill>
                  <a:latin typeface="Cambria" panose="02040503050406030204" pitchFamily="18" charset="0"/>
                  <a:ea typeface="Cambria" panose="02040503050406030204" pitchFamily="18" charset="0"/>
                  <a:cs typeface="Segoe UI" panose="020B0502040204020203" pitchFamily="34" charset="0"/>
                </a:rPr>
                <a:t>Phase_E</a:t>
              </a:r>
              <a:r>
                <a:rPr lang="en-US" b="1" dirty="0">
                  <a:solidFill>
                    <a:srgbClr val="92D050"/>
                  </a:solidFill>
                  <a:latin typeface="Cambria" panose="02040503050406030204" pitchFamily="18" charset="0"/>
                  <a:ea typeface="Cambria" panose="02040503050406030204" pitchFamily="18" charset="0"/>
                  <a:cs typeface="Segoe UI" panose="020B0502040204020203" pitchFamily="34" charset="0"/>
                </a:rPr>
                <a:t> </a:t>
              </a:r>
              <a:r>
                <a:rPr lang="en-US" b="1" dirty="0" err="1">
                  <a:solidFill>
                    <a:srgbClr val="FFFF00"/>
                  </a:solidFill>
                  <a:latin typeface="Cambria" panose="02040503050406030204" pitchFamily="18" charset="0"/>
                  <a:ea typeface="Cambria" panose="02040503050406030204" pitchFamily="18" charset="0"/>
                  <a:cs typeface="Segoe UI" panose="020B0502040204020203" pitchFamily="34" charset="0"/>
                </a:rPr>
                <a:t>has_p_name_RA</a:t>
              </a:r>
              <a:r>
                <a:rPr lang="en-US" b="1" dirty="0">
                  <a:solidFill>
                    <a:srgbClr val="FF0000"/>
                  </a:solidFill>
                  <a:latin typeface="Cambria" panose="02040503050406030204" pitchFamily="18" charset="0"/>
                  <a:ea typeface="Cambria" panose="02040503050406030204" pitchFamily="18" charset="0"/>
                  <a:cs typeface="Segoe UI" panose="020B0502040204020203" pitchFamily="34" charset="0"/>
                </a:rPr>
                <a:t> </a:t>
              </a:r>
            </a:p>
            <a:p>
              <a:pPr algn="ctr">
                <a:lnSpc>
                  <a:spcPct val="150000"/>
                </a:lnSpc>
                <a:buClr>
                  <a:schemeClr val="bg1"/>
                </a:buClr>
                <a:defRPr/>
              </a:pPr>
              <a:r>
                <a:rPr lang="en-US" b="1" dirty="0">
                  <a:solidFill>
                    <a:schemeClr val="bg1"/>
                  </a:solidFill>
                  <a:latin typeface="Cambria" panose="02040503050406030204" pitchFamily="18" charset="0"/>
                  <a:ea typeface="Cambria" panose="02040503050406030204" pitchFamily="18" charset="0"/>
                  <a:cs typeface="Segoe UI" panose="020B0502040204020203" pitchFamily="34" charset="0"/>
                </a:rPr>
                <a:t>&lt;acute phase&gt;</a:t>
              </a:r>
              <a:r>
                <a:rPr lang="en-US" sz="1400" b="1" dirty="0">
                  <a:solidFill>
                    <a:schemeClr val="bg1"/>
                  </a:solidFill>
                  <a:latin typeface="Cambria" panose="02040503050406030204" pitchFamily="18" charset="0"/>
                  <a:ea typeface="Cambria" panose="02040503050406030204" pitchFamily="18" charset="0"/>
                  <a:cs typeface="Segoe UI" panose="020B0502040204020203" pitchFamily="34" charset="0"/>
                </a:rPr>
                <a:t>	</a:t>
              </a:r>
            </a:p>
            <a:p>
              <a:pPr algn="ctr">
                <a:lnSpc>
                  <a:spcPct val="150000"/>
                </a:lnSpc>
                <a:buClr>
                  <a:schemeClr val="bg1"/>
                </a:buClr>
                <a:defRPr/>
              </a:pPr>
              <a:r>
                <a:rPr lang="en-US" sz="1400" b="1" dirty="0">
                  <a:solidFill>
                    <a:schemeClr val="bg1"/>
                  </a:solidFill>
                  <a:latin typeface="Cambria" panose="02040503050406030204" pitchFamily="18" charset="0"/>
                  <a:ea typeface="Cambria" panose="02040503050406030204" pitchFamily="18" charset="0"/>
                  <a:cs typeface="Segoe UI" panose="020B0502040204020203" pitchFamily="34" charset="0"/>
                </a:rPr>
                <a:t>. . .</a:t>
              </a:r>
            </a:p>
          </p:txBody>
        </p:sp>
        <p:sp>
          <p:nvSpPr>
            <p:cNvPr id="17" name="TextBox 16">
              <a:extLst>
                <a:ext uri="{FF2B5EF4-FFF2-40B4-BE49-F238E27FC236}">
                  <a16:creationId xmlns:a16="http://schemas.microsoft.com/office/drawing/2014/main" id="{8819A4B4-DE15-41EE-8489-82A3A5B80442}"/>
                </a:ext>
              </a:extLst>
            </p:cNvPr>
            <p:cNvSpPr txBox="1"/>
            <p:nvPr/>
          </p:nvSpPr>
          <p:spPr>
            <a:xfrm>
              <a:off x="7842917" y="448807"/>
              <a:ext cx="2750015" cy="369332"/>
            </a:xfrm>
            <a:prstGeom prst="rect">
              <a:avLst/>
            </a:prstGeom>
            <a:noFill/>
          </p:spPr>
          <p:txBody>
            <a:bodyPr wrap="square">
              <a:spAutoFit/>
            </a:bodyPr>
            <a:lstStyle/>
            <a:p>
              <a:pPr lvl="1" algn="ctr">
                <a:spcAft>
                  <a:spcPts val="600"/>
                </a:spcAft>
                <a:buClr>
                  <a:schemeClr val="bg1"/>
                </a:buClr>
                <a:defRPr/>
              </a:pPr>
              <a:r>
                <a:rPr lang="en-US" sz="1800" b="1" dirty="0">
                  <a:solidFill>
                    <a:srgbClr val="0B78BD"/>
                  </a:solidFill>
                  <a:latin typeface="Cambria" panose="02040503050406030204" pitchFamily="18" charset="0"/>
                  <a:ea typeface="Cambria" panose="02040503050406030204" pitchFamily="18" charset="0"/>
                  <a:cs typeface="Segoe UI" panose="020B0502040204020203" pitchFamily="34" charset="0"/>
                </a:rPr>
                <a:t>Synthetic Seeds</a:t>
              </a:r>
              <a:endParaRPr lang="en-US" sz="1400" b="1" dirty="0">
                <a:solidFill>
                  <a:srgbClr val="0B78BD"/>
                </a:solidFill>
                <a:latin typeface="Cambria" panose="02040503050406030204" pitchFamily="18" charset="0"/>
                <a:ea typeface="Cambria" panose="02040503050406030204" pitchFamily="18" charset="0"/>
                <a:cs typeface="Segoe UI" panose="020B0502040204020203" pitchFamily="34" charset="0"/>
              </a:endParaRPr>
            </a:p>
          </p:txBody>
        </p:sp>
      </p:grpSp>
      <p:cxnSp>
        <p:nvCxnSpPr>
          <p:cNvPr id="19" name="Straight Arrow Connector 18">
            <a:extLst>
              <a:ext uri="{FF2B5EF4-FFF2-40B4-BE49-F238E27FC236}">
                <a16:creationId xmlns:a16="http://schemas.microsoft.com/office/drawing/2014/main" id="{A733D047-F78E-4BAA-8BE5-4CD2975B03EF}"/>
              </a:ext>
            </a:extLst>
          </p:cNvPr>
          <p:cNvCxnSpPr>
            <a:stCxn id="12" idx="3"/>
          </p:cNvCxnSpPr>
          <p:nvPr/>
        </p:nvCxnSpPr>
        <p:spPr>
          <a:xfrm>
            <a:off x="4979245" y="2776094"/>
            <a:ext cx="1918140"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D5FFE486-32D6-4A3D-978C-42B72E232B24}"/>
              </a:ext>
            </a:extLst>
          </p:cNvPr>
          <p:cNvGrpSpPr/>
          <p:nvPr/>
        </p:nvGrpSpPr>
        <p:grpSpPr>
          <a:xfrm>
            <a:off x="5110866" y="222474"/>
            <a:ext cx="1631717" cy="2364530"/>
            <a:chOff x="4836546" y="222474"/>
            <a:chExt cx="1631717" cy="2364530"/>
          </a:xfrm>
        </p:grpSpPr>
        <p:pic>
          <p:nvPicPr>
            <p:cNvPr id="7" name="Picture 6">
              <a:extLst>
                <a:ext uri="{FF2B5EF4-FFF2-40B4-BE49-F238E27FC236}">
                  <a16:creationId xmlns:a16="http://schemas.microsoft.com/office/drawing/2014/main" id="{0AF1E040-3921-4968-B9B6-B67542B630AF}"/>
                </a:ext>
              </a:extLst>
            </p:cNvPr>
            <p:cNvPicPr>
              <a:picLocks noChangeAspect="1"/>
            </p:cNvPicPr>
            <p:nvPr/>
          </p:nvPicPr>
          <p:blipFill>
            <a:blip r:embed="rId3"/>
            <a:stretch>
              <a:fillRect/>
            </a:stretch>
          </p:blipFill>
          <p:spPr>
            <a:xfrm>
              <a:off x="4836546" y="222474"/>
              <a:ext cx="1631717" cy="1498515"/>
            </a:xfrm>
            <a:prstGeom prst="rect">
              <a:avLst/>
            </a:prstGeom>
          </p:spPr>
        </p:pic>
        <p:cxnSp>
          <p:nvCxnSpPr>
            <p:cNvPr id="21" name="Straight Arrow Connector 20">
              <a:extLst>
                <a:ext uri="{FF2B5EF4-FFF2-40B4-BE49-F238E27FC236}">
                  <a16:creationId xmlns:a16="http://schemas.microsoft.com/office/drawing/2014/main" id="{94A24660-51E5-4DBB-A762-CBEFA7F7FAD3}"/>
                </a:ext>
              </a:extLst>
            </p:cNvPr>
            <p:cNvCxnSpPr>
              <a:cxnSpLocks/>
              <a:stCxn id="7" idx="2"/>
            </p:cNvCxnSpPr>
            <p:nvPr/>
          </p:nvCxnSpPr>
          <p:spPr>
            <a:xfrm>
              <a:off x="5652405" y="1720989"/>
              <a:ext cx="0" cy="8660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469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par>
                                <p:cTn id="13" presetID="22" presetClass="entr" presetSubtype="4"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186559" y="220667"/>
            <a:ext cx="7235802" cy="497064"/>
          </a:xfrm>
        </p:spPr>
        <p:txBody>
          <a:bodyPr vert="horz" lIns="91440" tIns="45720" rIns="91440" bIns="45720" rtlCol="0" anchor="b">
            <a:noAutofit/>
          </a:bodyPr>
          <a:lstStyle/>
          <a:p>
            <a:r>
              <a:rPr lang="en-US" dirty="0">
                <a:latin typeface="Cambria" panose="02040503050406030204" pitchFamily="18" charset="0"/>
                <a:ea typeface="Cambria" panose="02040503050406030204" pitchFamily="18" charset="0"/>
                <a:cs typeface="+mj-cs"/>
              </a:rPr>
              <a:t>Running Example (Cont.)</a:t>
            </a:r>
          </a:p>
        </p:txBody>
      </p:sp>
      <p:cxnSp>
        <p:nvCxnSpPr>
          <p:cNvPr id="51" name="Straight Connector 5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5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846378" y="6551963"/>
            <a:ext cx="345621" cy="306038"/>
          </a:xfrm>
        </p:spPr>
        <p:txBody>
          <a:bodyPr vert="horz" lIns="91440" tIns="45720" rIns="91440" bIns="45720" rtlCol="0">
            <a:normAutofit/>
          </a:bodyPr>
          <a:lstStyle/>
          <a:p>
            <a:pPr>
              <a:spcAft>
                <a:spcPts val="600"/>
              </a:spcAft>
            </a:pPr>
            <a:fld id="{2AAD9BEF-622F-4B1C-A61F-863E667CA1B7}" type="slidenum">
              <a:rPr lang="en-US" b="1">
                <a:solidFill>
                  <a:schemeClr val="tx1">
                    <a:alpha val="60000"/>
                  </a:schemeClr>
                </a:solidFill>
                <a:latin typeface="+mn-lt"/>
                <a:cs typeface="+mn-cs"/>
              </a:rPr>
              <a:pPr>
                <a:spcAft>
                  <a:spcPts val="600"/>
                </a:spcAft>
              </a:pPr>
              <a:t>21</a:t>
            </a:fld>
            <a:endParaRPr lang="en-US" b="1" dirty="0">
              <a:solidFill>
                <a:schemeClr val="tx1">
                  <a:alpha val="60000"/>
                </a:schemeClr>
              </a:solidFill>
              <a:latin typeface="+mn-lt"/>
              <a:cs typeface="+mn-cs"/>
            </a:endParaRPr>
          </a:p>
        </p:txBody>
      </p:sp>
      <p:grpSp>
        <p:nvGrpSpPr>
          <p:cNvPr id="17" name="Group 16">
            <a:extLst>
              <a:ext uri="{FF2B5EF4-FFF2-40B4-BE49-F238E27FC236}">
                <a16:creationId xmlns:a16="http://schemas.microsoft.com/office/drawing/2014/main" id="{BCAB5C53-9F86-4B45-8F7F-FA0BDBF548B1}"/>
              </a:ext>
            </a:extLst>
          </p:cNvPr>
          <p:cNvGrpSpPr/>
          <p:nvPr/>
        </p:nvGrpSpPr>
        <p:grpSpPr>
          <a:xfrm>
            <a:off x="8198773" y="378373"/>
            <a:ext cx="3548433" cy="4628828"/>
            <a:chOff x="4440773" y="678142"/>
            <a:chExt cx="3217510" cy="4242008"/>
          </a:xfrm>
        </p:grpSpPr>
        <p:pic>
          <p:nvPicPr>
            <p:cNvPr id="18" name="Picture 17">
              <a:extLst>
                <a:ext uri="{FF2B5EF4-FFF2-40B4-BE49-F238E27FC236}">
                  <a16:creationId xmlns:a16="http://schemas.microsoft.com/office/drawing/2014/main" id="{D51E812A-F0BD-4796-B079-7835B06951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33716" y="951810"/>
              <a:ext cx="3124567" cy="3968340"/>
            </a:xfrm>
            <a:prstGeom prst="rect">
              <a:avLst/>
            </a:prstGeom>
            <a:ln w="12700">
              <a:solidFill>
                <a:srgbClr val="0B78BD"/>
              </a:solidFill>
            </a:ln>
          </p:spPr>
        </p:pic>
        <p:sp>
          <p:nvSpPr>
            <p:cNvPr id="21" name="TextBox 20">
              <a:extLst>
                <a:ext uri="{FF2B5EF4-FFF2-40B4-BE49-F238E27FC236}">
                  <a16:creationId xmlns:a16="http://schemas.microsoft.com/office/drawing/2014/main" id="{BC2D38FC-6EB5-495C-AACA-038C4F88F995}"/>
                </a:ext>
              </a:extLst>
            </p:cNvPr>
            <p:cNvSpPr txBox="1"/>
            <p:nvPr/>
          </p:nvSpPr>
          <p:spPr>
            <a:xfrm>
              <a:off x="4440773" y="678142"/>
              <a:ext cx="2442198" cy="264037"/>
            </a:xfrm>
            <a:prstGeom prst="rect">
              <a:avLst/>
            </a:prstGeom>
            <a:noFill/>
            <a:ln w="12700">
              <a:solidFill>
                <a:srgbClr val="0B78BD"/>
              </a:solidFill>
            </a:ln>
          </p:spPr>
          <p:txBody>
            <a:bodyPr wrap="none" rtlCol="0">
              <a:normAutofit/>
            </a:bodyPr>
            <a:lstStyle/>
            <a:p>
              <a:pPr>
                <a:lnSpc>
                  <a:spcPct val="90000"/>
                </a:lnSpc>
                <a:spcAft>
                  <a:spcPts val="600"/>
                </a:spcAft>
              </a:pPr>
              <a:r>
                <a:rPr lang="en-US" sz="1400" dirty="0">
                  <a:solidFill>
                    <a:srgbClr val="0070C0"/>
                  </a:solidFill>
                </a:rPr>
                <a:t>JSON: Phase Information </a:t>
              </a:r>
              <a:endParaRPr lang="LID4096" sz="1400" dirty="0">
                <a:solidFill>
                  <a:srgbClr val="0070C0"/>
                </a:solidFill>
              </a:endParaRPr>
            </a:p>
          </p:txBody>
        </p:sp>
      </p:grpSp>
      <p:sp>
        <p:nvSpPr>
          <p:cNvPr id="26" name="Cloud 25">
            <a:extLst>
              <a:ext uri="{FF2B5EF4-FFF2-40B4-BE49-F238E27FC236}">
                <a16:creationId xmlns:a16="http://schemas.microsoft.com/office/drawing/2014/main" id="{BD436D2B-600F-49A7-A5B7-D408C50989F3}"/>
              </a:ext>
            </a:extLst>
          </p:cNvPr>
          <p:cNvSpPr/>
          <p:nvPr/>
        </p:nvSpPr>
        <p:spPr>
          <a:xfrm>
            <a:off x="3325696" y="4769981"/>
            <a:ext cx="1819945" cy="911134"/>
          </a:xfrm>
          <a:prstGeom prst="cloud">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Templates</a:t>
            </a:r>
            <a:endParaRPr lang="LID4096" dirty="0">
              <a:solidFill>
                <a:schemeClr val="tx1">
                  <a:lumMod val="75000"/>
                  <a:lumOff val="25000"/>
                </a:schemeClr>
              </a:solidFill>
            </a:endParaRPr>
          </a:p>
        </p:txBody>
      </p:sp>
      <p:graphicFrame>
        <p:nvGraphicFramePr>
          <p:cNvPr id="27" name="Table 5">
            <a:extLst>
              <a:ext uri="{FF2B5EF4-FFF2-40B4-BE49-F238E27FC236}">
                <a16:creationId xmlns:a16="http://schemas.microsoft.com/office/drawing/2014/main" id="{388C3167-CC73-4641-B3E6-CED95BD82C23}"/>
              </a:ext>
            </a:extLst>
          </p:cNvPr>
          <p:cNvGraphicFramePr>
            <a:graphicFrameLocks noGrp="1"/>
          </p:cNvGraphicFramePr>
          <p:nvPr>
            <p:extLst>
              <p:ext uri="{D42A27DB-BD31-4B8C-83A1-F6EECF244321}">
                <p14:modId xmlns:p14="http://schemas.microsoft.com/office/powerpoint/2010/main" val="4251569448"/>
              </p:ext>
            </p:extLst>
          </p:nvPr>
        </p:nvGraphicFramePr>
        <p:xfrm>
          <a:off x="280499" y="3462607"/>
          <a:ext cx="2753538" cy="1226488"/>
        </p:xfrm>
        <a:graphic>
          <a:graphicData uri="http://schemas.openxmlformats.org/drawingml/2006/table">
            <a:tbl>
              <a:tblPr firstRow="1" bandRow="1" bandCol="1">
                <a:tableStyleId>{2D5ABB26-0587-4C30-8999-92F81FD0307C}</a:tableStyleId>
              </a:tblPr>
              <a:tblGrid>
                <a:gridCol w="1447527">
                  <a:extLst>
                    <a:ext uri="{9D8B030D-6E8A-4147-A177-3AD203B41FA5}">
                      <a16:colId xmlns:a16="http://schemas.microsoft.com/office/drawing/2014/main" val="390310955"/>
                    </a:ext>
                  </a:extLst>
                </a:gridCol>
                <a:gridCol w="1306011">
                  <a:extLst>
                    <a:ext uri="{9D8B030D-6E8A-4147-A177-3AD203B41FA5}">
                      <a16:colId xmlns:a16="http://schemas.microsoft.com/office/drawing/2014/main" val="817297326"/>
                    </a:ext>
                  </a:extLst>
                </a:gridCol>
              </a:tblGrid>
              <a:tr h="306622">
                <a:tc>
                  <a:txBody>
                    <a:bodyPr/>
                    <a:lstStyle/>
                    <a:p>
                      <a:r>
                        <a:rPr lang="en-US" sz="1400" b="1" dirty="0" err="1"/>
                        <a:t>Disease_Name</a:t>
                      </a:r>
                      <a:endParaRPr lang="LID4096"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400" b="1" dirty="0"/>
                        <a:t>Phase_Name</a:t>
                      </a:r>
                      <a:endParaRPr lang="LID4096"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258191319"/>
                  </a:ext>
                </a:extLst>
              </a:tr>
              <a:tr h="306622">
                <a:tc>
                  <a:txBody>
                    <a:bodyPr/>
                    <a:lstStyle/>
                    <a:p>
                      <a:r>
                        <a:rPr lang="en-US" sz="1400" b="0" i="0" kern="1200" dirty="0">
                          <a:solidFill>
                            <a:srgbClr val="FF0000"/>
                          </a:solidFill>
                          <a:effectLst/>
                          <a:latin typeface="+mn-lt"/>
                          <a:ea typeface="+mn-ea"/>
                          <a:cs typeface="+mn-cs"/>
                        </a:rPr>
                        <a:t>Chagas</a:t>
                      </a:r>
                      <a:endParaRPr lang="LID4096" sz="1400"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kern="1200" dirty="0">
                          <a:solidFill>
                            <a:srgbClr val="FF0000"/>
                          </a:solidFill>
                          <a:effectLst/>
                          <a:latin typeface="+mn-lt"/>
                          <a:ea typeface="+mn-ea"/>
                          <a:cs typeface="+mn-cs"/>
                        </a:rPr>
                        <a:t>acute phase</a:t>
                      </a:r>
                      <a:endParaRPr lang="LID4096" sz="1400" b="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1757665"/>
                  </a:ext>
                </a:extLst>
              </a:tr>
              <a:tr h="306622">
                <a:tc>
                  <a:txBody>
                    <a:bodyPr/>
                    <a:lstStyle/>
                    <a:p>
                      <a:r>
                        <a:rPr lang="en-US" sz="1400" b="0" i="0" kern="1200" dirty="0">
                          <a:solidFill>
                            <a:schemeClr val="tx1"/>
                          </a:solidFill>
                          <a:effectLst/>
                          <a:latin typeface="+mn-lt"/>
                          <a:ea typeface="+mn-ea"/>
                          <a:cs typeface="+mn-cs"/>
                        </a:rPr>
                        <a:t>Chagas</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kern="1200" dirty="0">
                          <a:solidFill>
                            <a:schemeClr val="tx1"/>
                          </a:solidFill>
                          <a:effectLst/>
                          <a:latin typeface="+mn-lt"/>
                          <a:ea typeface="+mn-ea"/>
                          <a:cs typeface="+mn-cs"/>
                        </a:rPr>
                        <a:t>chronic phase</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689220"/>
                  </a:ext>
                </a:extLst>
              </a:tr>
              <a:tr h="306622">
                <a:tc>
                  <a:txBody>
                    <a:bodyPr/>
                    <a:lstStyle/>
                    <a:p>
                      <a:r>
                        <a:rPr lang="en-US" sz="1400" b="0" i="0" kern="1200" dirty="0">
                          <a:solidFill>
                            <a:schemeClr val="tx1"/>
                          </a:solidFill>
                          <a:effectLst/>
                          <a:latin typeface="+mn-lt"/>
                          <a:ea typeface="+mn-ea"/>
                          <a:cs typeface="+mn-cs"/>
                        </a:rPr>
                        <a:t>Chagas</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final stage</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2306498"/>
                  </a:ext>
                </a:extLst>
              </a:tr>
            </a:tbl>
          </a:graphicData>
        </a:graphic>
      </p:graphicFrame>
      <p:sp>
        <p:nvSpPr>
          <p:cNvPr id="28" name="TextBox 27">
            <a:extLst>
              <a:ext uri="{FF2B5EF4-FFF2-40B4-BE49-F238E27FC236}">
                <a16:creationId xmlns:a16="http://schemas.microsoft.com/office/drawing/2014/main" id="{7EA7BC19-1153-4D70-B0DC-2490093ADC8F}"/>
              </a:ext>
            </a:extLst>
          </p:cNvPr>
          <p:cNvSpPr txBox="1"/>
          <p:nvPr/>
        </p:nvSpPr>
        <p:spPr>
          <a:xfrm>
            <a:off x="275611" y="3127065"/>
            <a:ext cx="2434148" cy="307777"/>
          </a:xfrm>
          <a:prstGeom prst="rect">
            <a:avLst/>
          </a:prstGeom>
          <a:noFill/>
          <a:ln>
            <a:solidFill>
              <a:srgbClr val="0B78BD"/>
            </a:solidFill>
          </a:ln>
        </p:spPr>
        <p:txBody>
          <a:bodyPr wrap="square" rtlCol="0">
            <a:spAutoFit/>
          </a:bodyPr>
          <a:lstStyle/>
          <a:p>
            <a:r>
              <a:rPr lang="en-US" sz="1400" dirty="0">
                <a:solidFill>
                  <a:srgbClr val="0070C0"/>
                </a:solidFill>
              </a:rPr>
              <a:t>DB Table: </a:t>
            </a:r>
            <a:r>
              <a:rPr lang="en-US" sz="1400" dirty="0" err="1">
                <a:solidFill>
                  <a:srgbClr val="0070C0"/>
                </a:solidFill>
              </a:rPr>
              <a:t>Disease_Has_Phase</a:t>
            </a:r>
            <a:endParaRPr lang="LID4096" sz="1400" dirty="0">
              <a:solidFill>
                <a:srgbClr val="0070C0"/>
              </a:solidFill>
            </a:endParaRPr>
          </a:p>
        </p:txBody>
      </p:sp>
      <p:graphicFrame>
        <p:nvGraphicFramePr>
          <p:cNvPr id="29" name="Table 5">
            <a:extLst>
              <a:ext uri="{FF2B5EF4-FFF2-40B4-BE49-F238E27FC236}">
                <a16:creationId xmlns:a16="http://schemas.microsoft.com/office/drawing/2014/main" id="{D4BDF543-340B-40D8-B99D-A4E6416DD220}"/>
              </a:ext>
            </a:extLst>
          </p:cNvPr>
          <p:cNvGraphicFramePr>
            <a:graphicFrameLocks noGrp="1"/>
          </p:cNvGraphicFramePr>
          <p:nvPr>
            <p:extLst>
              <p:ext uri="{D42A27DB-BD31-4B8C-83A1-F6EECF244321}">
                <p14:modId xmlns:p14="http://schemas.microsoft.com/office/powerpoint/2010/main" val="3389898417"/>
              </p:ext>
            </p:extLst>
          </p:nvPr>
        </p:nvGraphicFramePr>
        <p:xfrm>
          <a:off x="3564169" y="1169162"/>
          <a:ext cx="3858192" cy="2286000"/>
        </p:xfrm>
        <a:graphic>
          <a:graphicData uri="http://schemas.openxmlformats.org/drawingml/2006/table">
            <a:tbl>
              <a:tblPr firstRow="1" bandRow="1" bandCol="1">
                <a:tableStyleId>{2D5ABB26-0587-4C30-8999-92F81FD0307C}</a:tableStyleId>
              </a:tblPr>
              <a:tblGrid>
                <a:gridCol w="1034315">
                  <a:extLst>
                    <a:ext uri="{9D8B030D-6E8A-4147-A177-3AD203B41FA5}">
                      <a16:colId xmlns:a16="http://schemas.microsoft.com/office/drawing/2014/main" val="390310955"/>
                    </a:ext>
                  </a:extLst>
                </a:gridCol>
                <a:gridCol w="1480145">
                  <a:extLst>
                    <a:ext uri="{9D8B030D-6E8A-4147-A177-3AD203B41FA5}">
                      <a16:colId xmlns:a16="http://schemas.microsoft.com/office/drawing/2014/main" val="3225549468"/>
                    </a:ext>
                  </a:extLst>
                </a:gridCol>
                <a:gridCol w="1343732">
                  <a:extLst>
                    <a:ext uri="{9D8B030D-6E8A-4147-A177-3AD203B41FA5}">
                      <a16:colId xmlns:a16="http://schemas.microsoft.com/office/drawing/2014/main" val="1077787411"/>
                    </a:ext>
                  </a:extLst>
                </a:gridCol>
              </a:tblGrid>
              <a:tr h="534646">
                <a:tc>
                  <a:txBody>
                    <a:bodyPr/>
                    <a:lstStyle/>
                    <a:p>
                      <a:r>
                        <a:rPr lang="en-US" sz="1400" b="1" dirty="0"/>
                        <a:t>Phase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1400" b="1" dirty="0"/>
                        <a:t>Risk Type</a:t>
                      </a:r>
                      <a:endParaRPr lang="LID4096"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1400" b="1" dirty="0"/>
                        <a:t>Affected Percentage (%)</a:t>
                      </a:r>
                      <a:endParaRPr lang="LID4096"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258191319"/>
                  </a:ext>
                </a:extLst>
              </a:tr>
              <a:tr h="337826">
                <a:tc>
                  <a:txBody>
                    <a:bodyPr/>
                    <a:lstStyle/>
                    <a:p>
                      <a:r>
                        <a:rPr lang="en-US" sz="1400" b="0" i="0" kern="1200" dirty="0">
                          <a:solidFill>
                            <a:schemeClr val="tx1"/>
                          </a:solidFill>
                          <a:effectLst/>
                          <a:latin typeface="+mn-lt"/>
                          <a:ea typeface="+mn-ea"/>
                          <a:cs typeface="+mn-cs"/>
                        </a:rPr>
                        <a:t>acute</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asymptomatic</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70 – 80</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1757665"/>
                  </a:ext>
                </a:extLst>
              </a:tr>
              <a:tr h="337826">
                <a:tc>
                  <a:txBody>
                    <a:bodyPr/>
                    <a:lstStyle/>
                    <a:p>
                      <a:r>
                        <a:rPr lang="en-US" sz="1400" b="0" i="0" kern="1200" dirty="0">
                          <a:solidFill>
                            <a:srgbClr val="FF0000"/>
                          </a:solidFill>
                          <a:effectLst/>
                          <a:latin typeface="+mn-lt"/>
                          <a:ea typeface="+mn-ea"/>
                          <a:cs typeface="+mn-cs"/>
                        </a:rPr>
                        <a:t>acute</a:t>
                      </a:r>
                      <a:endParaRPr lang="LID4096"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rgbClr val="FF0000"/>
                          </a:solidFill>
                        </a:rPr>
                        <a:t>symptomatic</a:t>
                      </a:r>
                      <a:endParaRPr lang="LID4096"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rgbClr val="FF0000"/>
                          </a:solidFill>
                        </a:rPr>
                        <a:t>20 – 28</a:t>
                      </a:r>
                      <a:endParaRPr lang="LID4096" sz="1400"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494251"/>
                  </a:ext>
                </a:extLst>
              </a:tr>
              <a:tr h="3378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acute</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kern="1200" dirty="0">
                          <a:solidFill>
                            <a:schemeClr val="tx1"/>
                          </a:solidFill>
                          <a:effectLst/>
                          <a:latin typeface="+mn-lt"/>
                          <a:ea typeface="+mn-ea"/>
                          <a:cs typeface="+mn-cs"/>
                        </a:rPr>
                        <a:t>sign of romagna</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2</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5499419"/>
                  </a:ext>
                </a:extLst>
              </a:tr>
              <a:tr h="400050">
                <a:tc>
                  <a:txBody>
                    <a:bodyPr/>
                    <a:lstStyle/>
                    <a:p>
                      <a:r>
                        <a:rPr lang="en-US" sz="1400" b="0" i="0" kern="1200" dirty="0">
                          <a:solidFill>
                            <a:schemeClr val="tx1"/>
                          </a:solidFill>
                          <a:effectLst/>
                          <a:latin typeface="+mn-lt"/>
                          <a:ea typeface="+mn-ea"/>
                          <a:cs typeface="+mn-cs"/>
                        </a:rPr>
                        <a:t>chronic</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kern="1200" dirty="0">
                          <a:solidFill>
                            <a:schemeClr val="tx1"/>
                          </a:solidFill>
                          <a:effectLst/>
                          <a:latin typeface="+mn-lt"/>
                          <a:ea typeface="+mn-ea"/>
                          <a:cs typeface="+mn-cs"/>
                        </a:rPr>
                        <a:t>cardiac disorders</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30</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689220"/>
                  </a:ext>
                </a:extLst>
              </a:tr>
              <a:tr h="337826">
                <a:tc>
                  <a:txBody>
                    <a:bodyPr/>
                    <a:lstStyle/>
                    <a:p>
                      <a:r>
                        <a:rPr lang="en-US" sz="1400" b="0" i="0" kern="1200" dirty="0">
                          <a:solidFill>
                            <a:schemeClr val="tx1"/>
                          </a:solidFill>
                          <a:effectLst/>
                          <a:latin typeface="+mn-lt"/>
                          <a:ea typeface="+mn-ea"/>
                          <a:cs typeface="+mn-cs"/>
                        </a:rPr>
                        <a:t>chronic</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kern="1200" dirty="0">
                          <a:solidFill>
                            <a:schemeClr val="tx1"/>
                          </a:solidFill>
                          <a:effectLst/>
                          <a:latin typeface="+mn-lt"/>
                          <a:ea typeface="+mn-ea"/>
                          <a:cs typeface="+mn-cs"/>
                        </a:rPr>
                        <a:t>motor disorders</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10</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2306498"/>
                  </a:ext>
                </a:extLst>
              </a:tr>
            </a:tbl>
          </a:graphicData>
        </a:graphic>
      </p:graphicFrame>
      <p:sp>
        <p:nvSpPr>
          <p:cNvPr id="30" name="TextBox 29">
            <a:extLst>
              <a:ext uri="{FF2B5EF4-FFF2-40B4-BE49-F238E27FC236}">
                <a16:creationId xmlns:a16="http://schemas.microsoft.com/office/drawing/2014/main" id="{7D4AFD2A-AB73-4327-BB0A-DCDE338F54D9}"/>
              </a:ext>
            </a:extLst>
          </p:cNvPr>
          <p:cNvSpPr txBox="1"/>
          <p:nvPr/>
        </p:nvSpPr>
        <p:spPr>
          <a:xfrm>
            <a:off x="3564169" y="841920"/>
            <a:ext cx="1678627" cy="307777"/>
          </a:xfrm>
          <a:prstGeom prst="rect">
            <a:avLst/>
          </a:prstGeom>
          <a:noFill/>
          <a:ln>
            <a:solidFill>
              <a:srgbClr val="0B78BD"/>
            </a:solidFill>
          </a:ln>
        </p:spPr>
        <p:txBody>
          <a:bodyPr wrap="square" rtlCol="0">
            <a:spAutoFit/>
          </a:bodyPr>
          <a:lstStyle/>
          <a:p>
            <a:r>
              <a:rPr lang="en-US" sz="1400" dirty="0">
                <a:solidFill>
                  <a:srgbClr val="0070C0"/>
                </a:solidFill>
              </a:rPr>
              <a:t>Risk_Associated.csv</a:t>
            </a:r>
            <a:endParaRPr lang="LID4096" sz="1400" dirty="0">
              <a:solidFill>
                <a:srgbClr val="0070C0"/>
              </a:solidFill>
            </a:endParaRPr>
          </a:p>
        </p:txBody>
      </p:sp>
      <p:cxnSp>
        <p:nvCxnSpPr>
          <p:cNvPr id="11" name="Straight Arrow Connector 10">
            <a:extLst>
              <a:ext uri="{FF2B5EF4-FFF2-40B4-BE49-F238E27FC236}">
                <a16:creationId xmlns:a16="http://schemas.microsoft.com/office/drawing/2014/main" id="{60280A74-FD71-4214-A6D1-870CD1568694}"/>
              </a:ext>
            </a:extLst>
          </p:cNvPr>
          <p:cNvCxnSpPr>
            <a:cxnSpLocks/>
            <a:stCxn id="27" idx="3"/>
            <a:endCxn id="34" idx="1"/>
          </p:cNvCxnSpPr>
          <p:nvPr/>
        </p:nvCxnSpPr>
        <p:spPr>
          <a:xfrm>
            <a:off x="3034037" y="4075851"/>
            <a:ext cx="9069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6158BCF-F291-47DC-B90D-606255AFE1F0}"/>
              </a:ext>
            </a:extLst>
          </p:cNvPr>
          <p:cNvCxnSpPr>
            <a:cxnSpLocks/>
            <a:endCxn id="34" idx="3"/>
          </p:cNvCxnSpPr>
          <p:nvPr/>
        </p:nvCxnSpPr>
        <p:spPr>
          <a:xfrm flipH="1">
            <a:off x="4529577" y="4075851"/>
            <a:ext cx="375328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4" name="Graphic 33" descr="Badge Follow with solid fill">
            <a:extLst>
              <a:ext uri="{FF2B5EF4-FFF2-40B4-BE49-F238E27FC236}">
                <a16:creationId xmlns:a16="http://schemas.microsoft.com/office/drawing/2014/main" id="{80DFB368-4CB0-49F2-AEB9-8243DDE070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40997" y="3781561"/>
            <a:ext cx="588580" cy="588580"/>
          </a:xfrm>
          <a:prstGeom prst="rect">
            <a:avLst/>
          </a:prstGeom>
        </p:spPr>
      </p:pic>
      <p:cxnSp>
        <p:nvCxnSpPr>
          <p:cNvPr id="58" name="Straight Arrow Connector 57">
            <a:extLst>
              <a:ext uri="{FF2B5EF4-FFF2-40B4-BE49-F238E27FC236}">
                <a16:creationId xmlns:a16="http://schemas.microsoft.com/office/drawing/2014/main" id="{915871EC-3F90-403B-A190-29E6F87FFAEF}"/>
              </a:ext>
            </a:extLst>
          </p:cNvPr>
          <p:cNvCxnSpPr>
            <a:endCxn id="34" idx="0"/>
          </p:cNvCxnSpPr>
          <p:nvPr/>
        </p:nvCxnSpPr>
        <p:spPr>
          <a:xfrm>
            <a:off x="4235287" y="3455162"/>
            <a:ext cx="0" cy="3263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78C5EB2-73ED-431A-91D5-8FE29A8815E4}"/>
              </a:ext>
            </a:extLst>
          </p:cNvPr>
          <p:cNvCxnSpPr>
            <a:cxnSpLocks/>
          </p:cNvCxnSpPr>
          <p:nvPr/>
        </p:nvCxnSpPr>
        <p:spPr>
          <a:xfrm>
            <a:off x="4235287" y="4349121"/>
            <a:ext cx="382" cy="4519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3CAF1642-10B7-460B-89E0-0ADE20D1B187}"/>
              </a:ext>
            </a:extLst>
          </p:cNvPr>
          <p:cNvCxnSpPr>
            <a:cxnSpLocks/>
            <a:stCxn id="26" idx="0"/>
            <a:endCxn id="41" idx="0"/>
          </p:cNvCxnSpPr>
          <p:nvPr/>
        </p:nvCxnSpPr>
        <p:spPr>
          <a:xfrm>
            <a:off x="5144124" y="5225548"/>
            <a:ext cx="1011748" cy="799717"/>
          </a:xfrm>
          <a:prstGeom prst="bentConnector2">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B3C9D74-C7E8-4D5F-8A3A-7F2A2E5E3614}"/>
              </a:ext>
            </a:extLst>
          </p:cNvPr>
          <p:cNvGrpSpPr/>
          <p:nvPr/>
        </p:nvGrpSpPr>
        <p:grpSpPr>
          <a:xfrm>
            <a:off x="653143" y="5617055"/>
            <a:ext cx="11005458" cy="1107486"/>
            <a:chOff x="221332" y="4897954"/>
            <a:chExt cx="11718666" cy="1023407"/>
          </a:xfrm>
        </p:grpSpPr>
        <p:sp>
          <p:nvSpPr>
            <p:cNvPr id="41" name="Rectangle: Rounded Corners 40">
              <a:extLst>
                <a:ext uri="{FF2B5EF4-FFF2-40B4-BE49-F238E27FC236}">
                  <a16:creationId xmlns:a16="http://schemas.microsoft.com/office/drawing/2014/main" id="{24BA15A2-4AC7-4BF1-B0DF-01AFC9187779}"/>
                </a:ext>
              </a:extLst>
            </p:cNvPr>
            <p:cNvSpPr/>
            <p:nvPr/>
          </p:nvSpPr>
          <p:spPr>
            <a:xfrm>
              <a:off x="221332" y="5275173"/>
              <a:ext cx="11718666" cy="646188"/>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defRPr/>
              </a:pPr>
              <a:r>
                <a:rPr lang="en-US" sz="1400" b="1" dirty="0">
                  <a:solidFill>
                    <a:schemeClr val="bg1"/>
                  </a:solidFill>
                  <a:latin typeface="Cambria" panose="02040503050406030204" pitchFamily="18" charset="0"/>
                  <a:ea typeface="Cambria" panose="02040503050406030204" pitchFamily="18" charset="0"/>
                  <a:cs typeface="Segoe UI" panose="020B0502040204020203" pitchFamily="34" charset="0"/>
                </a:rPr>
                <a:t> </a:t>
              </a:r>
              <a:r>
                <a:rPr lang="en-US" sz="1400" b="1" dirty="0" err="1">
                  <a:solidFill>
                    <a:srgbClr val="92D050"/>
                  </a:solidFill>
                  <a:latin typeface="Cambria" panose="02040503050406030204" pitchFamily="18" charset="0"/>
                  <a:ea typeface="Cambria" panose="02040503050406030204" pitchFamily="18" charset="0"/>
                  <a:cs typeface="Segoe UI" panose="020B0502040204020203" pitchFamily="34" charset="0"/>
                </a:rPr>
                <a:t>Disease_E</a:t>
              </a:r>
              <a:r>
                <a:rPr lang="en-US" sz="1400" b="1" dirty="0">
                  <a:solidFill>
                    <a:srgbClr val="92D050"/>
                  </a:solidFill>
                  <a:latin typeface="Cambria" panose="02040503050406030204" pitchFamily="18" charset="0"/>
                  <a:ea typeface="Cambria" panose="02040503050406030204" pitchFamily="18" charset="0"/>
                  <a:cs typeface="Segoe UI" panose="020B0502040204020203" pitchFamily="34" charset="0"/>
                </a:rPr>
                <a:t> </a:t>
              </a:r>
              <a:r>
                <a:rPr lang="en-US" sz="1400" b="1" dirty="0" err="1">
                  <a:solidFill>
                    <a:srgbClr val="FFFF00"/>
                  </a:solidFill>
                  <a:latin typeface="Cambria" panose="02040503050406030204" pitchFamily="18" charset="0"/>
                  <a:ea typeface="Cambria" panose="02040503050406030204" pitchFamily="18" charset="0"/>
                  <a:cs typeface="Segoe UI" panose="020B0502040204020203" pitchFamily="34" charset="0"/>
                </a:rPr>
                <a:t>has_d_name_RA</a:t>
              </a:r>
              <a:r>
                <a:rPr lang="en-US" sz="1400" b="1" dirty="0">
                  <a:solidFill>
                    <a:srgbClr val="00B050"/>
                  </a:solidFill>
                  <a:latin typeface="Cambria" panose="02040503050406030204" pitchFamily="18" charset="0"/>
                  <a:ea typeface="Cambria" panose="02040503050406030204" pitchFamily="18" charset="0"/>
                  <a:cs typeface="Segoe UI" panose="020B0502040204020203" pitchFamily="34" charset="0"/>
                </a:rPr>
                <a:t> </a:t>
              </a:r>
              <a:r>
                <a:rPr lang="en-US" sz="1400" b="1" dirty="0">
                  <a:solidFill>
                    <a:schemeClr val="bg1"/>
                  </a:solidFill>
                  <a:latin typeface="Cambria" panose="02040503050406030204" pitchFamily="18" charset="0"/>
                  <a:ea typeface="Cambria" panose="02040503050406030204" pitchFamily="18" charset="0"/>
                  <a:cs typeface="Segoe UI" panose="020B0502040204020203" pitchFamily="34" charset="0"/>
                </a:rPr>
                <a:t>&lt;Chagas&gt; </a:t>
              </a:r>
              <a:r>
                <a:rPr lang="en-US" sz="1400" b="1" dirty="0">
                  <a:solidFill>
                    <a:srgbClr val="FFFF00"/>
                  </a:solidFill>
                  <a:latin typeface="Cambria" panose="02040503050406030204" pitchFamily="18" charset="0"/>
                  <a:ea typeface="Cambria" panose="02040503050406030204" pitchFamily="18" charset="0"/>
                  <a:cs typeface="Segoe UI" panose="020B0502040204020203" pitchFamily="34" charset="0"/>
                </a:rPr>
                <a:t> </a:t>
              </a:r>
              <a:r>
                <a:rPr lang="en-US" sz="1400" b="1" dirty="0" err="1">
                  <a:solidFill>
                    <a:srgbClr val="FF0000"/>
                  </a:solidFill>
                  <a:latin typeface="Cambria" panose="02040503050406030204" pitchFamily="18" charset="0"/>
                  <a:ea typeface="Cambria" panose="02040503050406030204" pitchFamily="18" charset="0"/>
                  <a:cs typeface="Segoe UI" panose="020B0502040204020203" pitchFamily="34" charset="0"/>
                </a:rPr>
                <a:t>has_phase_RE</a:t>
              </a:r>
              <a:r>
                <a:rPr lang="en-US" sz="1400" b="1" dirty="0">
                  <a:solidFill>
                    <a:schemeClr val="bg1"/>
                  </a:solidFill>
                  <a:latin typeface="Cambria" panose="02040503050406030204" pitchFamily="18" charset="0"/>
                  <a:ea typeface="Cambria" panose="02040503050406030204" pitchFamily="18" charset="0"/>
                  <a:cs typeface="Segoe UI" panose="020B0502040204020203" pitchFamily="34" charset="0"/>
                </a:rPr>
                <a:t> </a:t>
              </a:r>
              <a:r>
                <a:rPr lang="en-US" sz="1400" b="1" dirty="0" err="1">
                  <a:solidFill>
                    <a:srgbClr val="92D050"/>
                  </a:solidFill>
                  <a:latin typeface="Cambria" panose="02040503050406030204" pitchFamily="18" charset="0"/>
                  <a:ea typeface="Cambria" panose="02040503050406030204" pitchFamily="18" charset="0"/>
                  <a:cs typeface="Segoe UI" panose="020B0502040204020203" pitchFamily="34" charset="0"/>
                </a:rPr>
                <a:t>Phase_E</a:t>
              </a:r>
              <a:r>
                <a:rPr lang="en-US" sz="1400" b="1" dirty="0">
                  <a:solidFill>
                    <a:srgbClr val="92D050"/>
                  </a:solidFill>
                  <a:latin typeface="Cambria" panose="02040503050406030204" pitchFamily="18" charset="0"/>
                  <a:ea typeface="Cambria" panose="02040503050406030204" pitchFamily="18" charset="0"/>
                  <a:cs typeface="Segoe UI" panose="020B0502040204020203" pitchFamily="34" charset="0"/>
                </a:rPr>
                <a:t> </a:t>
              </a:r>
              <a:r>
                <a:rPr lang="en-US" sz="1400" b="1" dirty="0" err="1">
                  <a:solidFill>
                    <a:srgbClr val="FFFF00"/>
                  </a:solidFill>
                  <a:latin typeface="Cambria" panose="02040503050406030204" pitchFamily="18" charset="0"/>
                  <a:ea typeface="Cambria" panose="02040503050406030204" pitchFamily="18" charset="0"/>
                  <a:cs typeface="Segoe UI" panose="020B0502040204020203" pitchFamily="34" charset="0"/>
                </a:rPr>
                <a:t>has_p_name_RA</a:t>
              </a:r>
              <a:r>
                <a:rPr lang="en-US" sz="1400" b="1" dirty="0">
                  <a:solidFill>
                    <a:srgbClr val="FF0000"/>
                  </a:solidFill>
                  <a:latin typeface="Cambria" panose="02040503050406030204" pitchFamily="18" charset="0"/>
                  <a:ea typeface="Cambria" panose="02040503050406030204" pitchFamily="18" charset="0"/>
                  <a:cs typeface="Segoe UI" panose="020B0502040204020203" pitchFamily="34" charset="0"/>
                </a:rPr>
                <a:t> </a:t>
              </a:r>
              <a:r>
                <a:rPr lang="en-US" sz="1400" b="1" dirty="0">
                  <a:solidFill>
                    <a:schemeClr val="bg1"/>
                  </a:solidFill>
                  <a:latin typeface="Cambria" panose="02040503050406030204" pitchFamily="18" charset="0"/>
                  <a:ea typeface="Cambria" panose="02040503050406030204" pitchFamily="18" charset="0"/>
                  <a:cs typeface="Segoe UI" panose="020B0502040204020203" pitchFamily="34" charset="0"/>
                </a:rPr>
                <a:t>&lt;acute phase&gt; </a:t>
              </a:r>
              <a:r>
                <a:rPr lang="en-US" sz="1400" b="1" dirty="0" err="1">
                  <a:solidFill>
                    <a:srgbClr val="FFFF00"/>
                  </a:solidFill>
                  <a:latin typeface="Cambria" panose="02040503050406030204" pitchFamily="18" charset="0"/>
                  <a:ea typeface="Cambria" panose="02040503050406030204" pitchFamily="18" charset="0"/>
                  <a:cs typeface="Segoe UI" panose="020B0502040204020203" pitchFamily="34" charset="0"/>
                </a:rPr>
                <a:t>last_for_RA</a:t>
              </a:r>
              <a:r>
                <a:rPr lang="en-US" sz="1400" b="1" dirty="0">
                  <a:solidFill>
                    <a:srgbClr val="FFFF00"/>
                  </a:solidFill>
                  <a:latin typeface="Cambria" panose="02040503050406030204" pitchFamily="18" charset="0"/>
                  <a:ea typeface="Cambria" panose="02040503050406030204" pitchFamily="18" charset="0"/>
                  <a:cs typeface="Segoe UI" panose="020B0502040204020203" pitchFamily="34" charset="0"/>
                </a:rPr>
                <a:t> </a:t>
              </a:r>
              <a:r>
                <a:rPr lang="en-US" sz="1400" b="1" dirty="0">
                  <a:solidFill>
                    <a:schemeClr val="bg1"/>
                  </a:solidFill>
                  <a:latin typeface="Cambria" panose="02040503050406030204" pitchFamily="18" charset="0"/>
                  <a:ea typeface="Cambria" panose="02040503050406030204" pitchFamily="18" charset="0"/>
                  <a:cs typeface="Segoe UI" panose="020B0502040204020203" pitchFamily="34" charset="0"/>
                </a:rPr>
                <a:t>&lt;2&gt; </a:t>
              </a:r>
              <a:r>
                <a:rPr lang="en-US" sz="1400" b="1" dirty="0" err="1">
                  <a:solidFill>
                    <a:srgbClr val="FFFF00"/>
                  </a:solidFill>
                  <a:latin typeface="Cambria" panose="02040503050406030204" pitchFamily="18" charset="0"/>
                  <a:ea typeface="Cambria" panose="02040503050406030204" pitchFamily="18" charset="0"/>
                  <a:cs typeface="Segoe UI" panose="020B0502040204020203" pitchFamily="34" charset="0"/>
                </a:rPr>
                <a:t>have_units_RA</a:t>
              </a:r>
              <a:r>
                <a:rPr lang="en-US" sz="1400" b="1" dirty="0">
                  <a:solidFill>
                    <a:schemeClr val="bg1"/>
                  </a:solidFill>
                  <a:latin typeface="Cambria" panose="02040503050406030204" pitchFamily="18" charset="0"/>
                  <a:ea typeface="Cambria" panose="02040503050406030204" pitchFamily="18" charset="0"/>
                  <a:cs typeface="Segoe UI" panose="020B0502040204020203" pitchFamily="34" charset="0"/>
                </a:rPr>
                <a:t> &lt;months&gt; </a:t>
              </a:r>
              <a:r>
                <a:rPr lang="en-US" sz="1400" b="1" dirty="0" err="1">
                  <a:solidFill>
                    <a:srgbClr val="FF0000"/>
                  </a:solidFill>
                  <a:latin typeface="Cambria" panose="02040503050406030204" pitchFamily="18" charset="0"/>
                  <a:ea typeface="Cambria" panose="02040503050406030204" pitchFamily="18" charset="0"/>
                  <a:cs typeface="Segoe UI" panose="020B0502040204020203" pitchFamily="34" charset="0"/>
                </a:rPr>
                <a:t>has_risk_RE</a:t>
              </a:r>
              <a:r>
                <a:rPr lang="en-US" sz="1400" b="1" dirty="0">
                  <a:solidFill>
                    <a:schemeClr val="bg1"/>
                  </a:solidFill>
                  <a:latin typeface="Cambria" panose="02040503050406030204" pitchFamily="18" charset="0"/>
                  <a:ea typeface="Cambria" panose="02040503050406030204" pitchFamily="18" charset="0"/>
                  <a:cs typeface="Segoe UI" panose="020B0502040204020203" pitchFamily="34" charset="0"/>
                </a:rPr>
                <a:t> </a:t>
              </a:r>
              <a:r>
                <a:rPr lang="en-US" sz="1400" b="1" dirty="0" err="1">
                  <a:solidFill>
                    <a:srgbClr val="92D050"/>
                  </a:solidFill>
                  <a:latin typeface="Cambria" panose="02040503050406030204" pitchFamily="18" charset="0"/>
                  <a:ea typeface="Cambria" panose="02040503050406030204" pitchFamily="18" charset="0"/>
                  <a:cs typeface="Segoe UI" panose="020B0502040204020203" pitchFamily="34" charset="0"/>
                </a:rPr>
                <a:t>Risk_Factor_E</a:t>
              </a:r>
              <a:r>
                <a:rPr lang="en-US" sz="1400" b="1" dirty="0">
                  <a:solidFill>
                    <a:srgbClr val="92D050"/>
                  </a:solidFill>
                  <a:latin typeface="Cambria" panose="02040503050406030204" pitchFamily="18" charset="0"/>
                  <a:ea typeface="Cambria" panose="02040503050406030204" pitchFamily="18" charset="0"/>
                  <a:cs typeface="Segoe UI" panose="020B0502040204020203" pitchFamily="34" charset="0"/>
                </a:rPr>
                <a:t> </a:t>
              </a:r>
              <a:r>
                <a:rPr lang="en-US" sz="1400" b="1" dirty="0" err="1">
                  <a:solidFill>
                    <a:srgbClr val="FFFF00"/>
                  </a:solidFill>
                  <a:latin typeface="Cambria" panose="02040503050406030204" pitchFamily="18" charset="0"/>
                  <a:ea typeface="Cambria" panose="02040503050406030204" pitchFamily="18" charset="0"/>
                  <a:cs typeface="Segoe UI" panose="020B0502040204020203" pitchFamily="34" charset="0"/>
                </a:rPr>
                <a:t>of_type_RA</a:t>
              </a:r>
              <a:r>
                <a:rPr lang="en-US" sz="1400" b="1" dirty="0">
                  <a:solidFill>
                    <a:srgbClr val="FFFF00"/>
                  </a:solidFill>
                  <a:latin typeface="Cambria" panose="02040503050406030204" pitchFamily="18" charset="0"/>
                  <a:ea typeface="Cambria" panose="02040503050406030204" pitchFamily="18" charset="0"/>
                  <a:cs typeface="Segoe UI" panose="020B0502040204020203" pitchFamily="34" charset="0"/>
                </a:rPr>
                <a:t> </a:t>
              </a:r>
              <a:r>
                <a:rPr lang="en-US" sz="1400" b="1" dirty="0">
                  <a:solidFill>
                    <a:schemeClr val="bg1"/>
                  </a:solidFill>
                  <a:latin typeface="Cambria" panose="02040503050406030204" pitchFamily="18" charset="0"/>
                  <a:ea typeface="Cambria" panose="02040503050406030204" pitchFamily="18" charset="0"/>
                  <a:cs typeface="Segoe UI" panose="020B0502040204020203" pitchFamily="34" charset="0"/>
                </a:rPr>
                <a:t>&lt;symptomatic&gt; </a:t>
              </a:r>
              <a:r>
                <a:rPr lang="en-US" sz="1400" b="1" dirty="0" err="1">
                  <a:solidFill>
                    <a:srgbClr val="FFFF00"/>
                  </a:solidFill>
                  <a:latin typeface="Cambria" panose="02040503050406030204" pitchFamily="18" charset="0"/>
                  <a:ea typeface="Cambria" panose="02040503050406030204" pitchFamily="18" charset="0"/>
                  <a:cs typeface="Segoe UI" panose="020B0502040204020203" pitchFamily="34" charset="0"/>
                </a:rPr>
                <a:t>affected_percentage_RA</a:t>
              </a:r>
              <a:r>
                <a:rPr lang="en-US" sz="1400" b="1" dirty="0">
                  <a:solidFill>
                    <a:srgbClr val="92D050"/>
                  </a:solidFill>
                  <a:latin typeface="Cambria" panose="02040503050406030204" pitchFamily="18" charset="0"/>
                  <a:ea typeface="Cambria" panose="02040503050406030204" pitchFamily="18" charset="0"/>
                  <a:cs typeface="Segoe UI" panose="020B0502040204020203" pitchFamily="34" charset="0"/>
                </a:rPr>
                <a:t> </a:t>
              </a:r>
              <a:r>
                <a:rPr lang="en-US" sz="1400" b="1" dirty="0">
                  <a:solidFill>
                    <a:schemeClr val="bg1"/>
                  </a:solidFill>
                  <a:latin typeface="Cambria" panose="02040503050406030204" pitchFamily="18" charset="0"/>
                  <a:ea typeface="Cambria" panose="02040503050406030204" pitchFamily="18" charset="0"/>
                  <a:cs typeface="Segoe UI" panose="020B0502040204020203" pitchFamily="34" charset="0"/>
                </a:rPr>
                <a:t>&lt;20 – 28 %&gt; </a:t>
              </a:r>
            </a:p>
          </p:txBody>
        </p:sp>
        <p:sp>
          <p:nvSpPr>
            <p:cNvPr id="72" name="TextBox 71">
              <a:extLst>
                <a:ext uri="{FF2B5EF4-FFF2-40B4-BE49-F238E27FC236}">
                  <a16:creationId xmlns:a16="http://schemas.microsoft.com/office/drawing/2014/main" id="{9903F199-AF67-4C90-A1B6-6A462F14448D}"/>
                </a:ext>
              </a:extLst>
            </p:cNvPr>
            <p:cNvSpPr txBox="1"/>
            <p:nvPr/>
          </p:nvSpPr>
          <p:spPr>
            <a:xfrm>
              <a:off x="6283609" y="4897954"/>
              <a:ext cx="2613706" cy="369332"/>
            </a:xfrm>
            <a:prstGeom prst="rect">
              <a:avLst/>
            </a:prstGeom>
            <a:noFill/>
          </p:spPr>
          <p:txBody>
            <a:bodyPr wrap="square">
              <a:spAutoFit/>
            </a:bodyPr>
            <a:lstStyle/>
            <a:p>
              <a:pPr lvl="1" algn="ctr">
                <a:spcAft>
                  <a:spcPts val="600"/>
                </a:spcAft>
                <a:buClr>
                  <a:schemeClr val="bg1"/>
                </a:buClr>
                <a:defRPr/>
              </a:pPr>
              <a:r>
                <a:rPr lang="en-US" sz="1800" b="1" dirty="0">
                  <a:solidFill>
                    <a:srgbClr val="0B78BD"/>
                  </a:solidFill>
                  <a:latin typeface="Cambria" panose="02040503050406030204" pitchFamily="18" charset="0"/>
                  <a:ea typeface="Cambria" panose="02040503050406030204" pitchFamily="18" charset="0"/>
                  <a:cs typeface="Segoe UI" panose="020B0502040204020203" pitchFamily="34" charset="0"/>
                </a:rPr>
                <a:t>Synthetic Seeds</a:t>
              </a:r>
              <a:endParaRPr lang="en-US" sz="1400" b="1" dirty="0">
                <a:solidFill>
                  <a:srgbClr val="0B78BD"/>
                </a:solidFill>
                <a:latin typeface="Cambria" panose="02040503050406030204" pitchFamily="18" charset="0"/>
                <a:ea typeface="Cambria" panose="02040503050406030204" pitchFamily="18" charset="0"/>
                <a:cs typeface="Segoe UI" panose="020B0502040204020203" pitchFamily="34" charset="0"/>
              </a:endParaRPr>
            </a:p>
          </p:txBody>
        </p:sp>
      </p:grpSp>
    </p:spTree>
    <p:extLst>
      <p:ext uri="{BB962C8B-B14F-4D97-AF65-F5344CB8AC3E}">
        <p14:creationId xmlns:p14="http://schemas.microsoft.com/office/powerpoint/2010/main" val="211877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down)">
                                      <p:cBhvr>
                                        <p:cTn id="10" dur="500"/>
                                        <p:tgtEl>
                                          <p:spTgt spid="58"/>
                                        </p:tgtEl>
                                      </p:cBhvr>
                                    </p:animEffect>
                                  </p:childTnLst>
                                </p:cTn>
                              </p:par>
                              <p:par>
                                <p:cTn id="11" presetID="22" presetClass="entr" presetSubtype="4"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down)">
                                      <p:cBhvr>
                                        <p:cTn id="13" dur="500"/>
                                        <p:tgtEl>
                                          <p:spTgt spid="34"/>
                                        </p:tgtEl>
                                      </p:cBhvr>
                                    </p:animEffect>
                                  </p:childTnLst>
                                </p:cTn>
                              </p:par>
                              <p:par>
                                <p:cTn id="14" presetID="22" presetClass="entr" presetSubtype="4"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down)">
                                      <p:cBhvr>
                                        <p:cTn id="19" dur="500"/>
                                        <p:tgtEl>
                                          <p:spTgt spid="6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randombar(horizontal)">
                                      <p:cBhvr>
                                        <p:cTn id="27" dur="500"/>
                                        <p:tgtEl>
                                          <p:spTgt spid="68"/>
                                        </p:tgtEl>
                                      </p:cBhvr>
                                    </p:animEffect>
                                  </p:childTnLst>
                                </p:cTn>
                              </p:par>
                              <p:par>
                                <p:cTn id="28" presetID="14" presetClass="entr" presetSubtype="1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randombar(horizontal)">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454078" y="225080"/>
            <a:ext cx="11532973" cy="903288"/>
          </a:xfrm>
        </p:spPr>
        <p:txBody>
          <a:bodyPr>
            <a:normAutofit/>
          </a:bodyPr>
          <a:lstStyle/>
          <a:p>
            <a:r>
              <a:rPr lang="en-US" sz="3600" dirty="0">
                <a:solidFill>
                  <a:srgbClr val="002060"/>
                </a:solidFill>
                <a:latin typeface="Cambria" panose="02040503050406030204" pitchFamily="18" charset="0"/>
                <a:ea typeface="Cambria" panose="02040503050406030204" pitchFamily="18" charset="0"/>
                <a:cs typeface="Segoe UI Light" panose="020B0502040204020203" pitchFamily="34" charset="0"/>
              </a:rPr>
              <a:t>Phase-2</a:t>
            </a:r>
            <a:endParaRPr lang="LID4096"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82103" y="6492875"/>
            <a:ext cx="409897" cy="365125"/>
          </a:xfrm>
        </p:spPr>
        <p:txBody>
          <a:bodyPr/>
          <a:lstStyle/>
          <a:p>
            <a:fld id="{2AAD9BEF-622F-4B1C-A61F-863E667CA1B7}" type="slidenum">
              <a:rPr lang="en-US" smtClean="0"/>
              <a:t>22</a:t>
            </a:fld>
            <a:endParaRPr lang="en-US" dirty="0"/>
          </a:p>
        </p:txBody>
      </p:sp>
      <p:sp>
        <p:nvSpPr>
          <p:cNvPr id="7" name="Content Placeholder 17">
            <a:extLst>
              <a:ext uri="{FF2B5EF4-FFF2-40B4-BE49-F238E27FC236}">
                <a16:creationId xmlns:a16="http://schemas.microsoft.com/office/drawing/2014/main" id="{14358EA6-3711-4795-8390-A54B19C34687}"/>
              </a:ext>
            </a:extLst>
          </p:cNvPr>
          <p:cNvSpPr txBox="1">
            <a:spLocks/>
          </p:cNvSpPr>
          <p:nvPr/>
        </p:nvSpPr>
        <p:spPr>
          <a:xfrm>
            <a:off x="74617" y="1128368"/>
            <a:ext cx="11227769" cy="5299848"/>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Aft>
                <a:spcPts val="600"/>
              </a:spcAft>
              <a:buClr>
                <a:schemeClr val="bg1"/>
              </a:buClr>
              <a:buFont typeface="+mj-lt"/>
              <a:buAutoNum type="arabicPeriod" startAt="2"/>
              <a:defRPr/>
            </a:pPr>
            <a:r>
              <a:rPr lang="en-US" sz="2200" dirty="0">
                <a:solidFill>
                  <a:srgbClr val="0B78BD"/>
                </a:solidFill>
                <a:latin typeface="Cambria" panose="02040503050406030204" pitchFamily="18" charset="0"/>
                <a:ea typeface="Cambria" panose="02040503050406030204" pitchFamily="18" charset="0"/>
                <a:cs typeface="Segoe UI" panose="020B0502040204020203" pitchFamily="34" charset="0"/>
              </a:rPr>
              <a:t>Produce Templates from the extracted Concepts and generate Semi-Structured Text by populating the templates with Instances from the Structured Data Sources:</a:t>
            </a:r>
            <a:endParaRPr lang="en-US" sz="600" b="1"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endParaRPr>
          </a:p>
          <a:p>
            <a:pPr marL="457200" lvl="1" indent="0">
              <a:lnSpc>
                <a:spcPct val="110000"/>
              </a:lnSpc>
              <a:spcAft>
                <a:spcPts val="600"/>
              </a:spcAft>
              <a:buClr>
                <a:schemeClr val="bg1"/>
              </a:buClr>
              <a:buNone/>
              <a:defRPr/>
            </a:pPr>
            <a:r>
              <a:rPr lang="en-US" sz="2000" b="1"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Challenges:</a:t>
            </a:r>
          </a:p>
          <a:p>
            <a:pPr lvl="2">
              <a:spcAft>
                <a:spcPts val="600"/>
              </a:spcAft>
              <a:buClr>
                <a:srgbClr val="0B78BD"/>
              </a:buClr>
              <a:defRPr/>
            </a:pP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Combining</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 (arrangement) different attributes of the entities with the corresponding relations to form </a:t>
            </a: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templates</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 that produces:</a:t>
            </a:r>
          </a:p>
          <a:p>
            <a:pPr lvl="3">
              <a:spcAft>
                <a:spcPts val="600"/>
              </a:spcAft>
              <a:buClr>
                <a:srgbClr val="0B78BD"/>
              </a:buClr>
              <a:defRPr/>
            </a:pP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Coherent</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 seeds that is at least </a:t>
            </a: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semantically sound</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a:t>
            </a:r>
          </a:p>
          <a:p>
            <a:pPr lvl="2">
              <a:lnSpc>
                <a:spcPct val="110000"/>
              </a:lnSpc>
              <a:spcAft>
                <a:spcPts val="0"/>
              </a:spcAft>
              <a:buClr>
                <a:srgbClr val="0B78BD"/>
              </a:buClr>
              <a:defRPr/>
            </a:pP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Constructing minimal set of Templates from </a:t>
            </a: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exhaustive combinations</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 of entity-relations-attributes. </a:t>
            </a:r>
          </a:p>
          <a:p>
            <a:pPr lvl="2">
              <a:lnSpc>
                <a:spcPct val="110000"/>
              </a:lnSpc>
              <a:spcAft>
                <a:spcPts val="0"/>
              </a:spcAft>
              <a:buClr>
                <a:srgbClr val="0B78BD"/>
              </a:buClr>
              <a:defRPr/>
            </a:pP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Retrieving the </a:t>
            </a: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Instances</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 from the other data sources – based on the Concepts in the templates that:</a:t>
            </a:r>
          </a:p>
          <a:p>
            <a:pPr lvl="3">
              <a:lnSpc>
                <a:spcPct val="110000"/>
              </a:lnSpc>
              <a:spcAft>
                <a:spcPts val="0"/>
              </a:spcAft>
              <a:buClr>
                <a:srgbClr val="0B78BD"/>
              </a:buClr>
              <a:defRPr/>
            </a:pP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Considers </a:t>
            </a: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contextual information </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withing the same template.</a:t>
            </a:r>
          </a:p>
          <a:p>
            <a:pPr lvl="2">
              <a:spcAft>
                <a:spcPts val="600"/>
              </a:spcAft>
              <a:buClr>
                <a:srgbClr val="0B78BD"/>
              </a:buClr>
              <a:defRPr/>
            </a:pP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Generating </a:t>
            </a: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all plausible</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 </a:t>
            </a: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cases</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 of seeds based on the instances.</a:t>
            </a:r>
          </a:p>
          <a:p>
            <a:pPr lvl="2">
              <a:lnSpc>
                <a:spcPct val="110000"/>
              </a:lnSpc>
              <a:spcAft>
                <a:spcPts val="0"/>
              </a:spcAft>
              <a:buClr>
                <a:schemeClr val="bg1"/>
              </a:buClr>
              <a:defRPr/>
            </a:pPr>
            <a:endPar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endParaRPr>
          </a:p>
          <a:p>
            <a:pPr lvl="2">
              <a:lnSpc>
                <a:spcPct val="110000"/>
              </a:lnSpc>
              <a:spcAft>
                <a:spcPts val="600"/>
              </a:spcAft>
              <a:buClr>
                <a:schemeClr val="bg1"/>
              </a:buClr>
              <a:defRPr/>
            </a:pPr>
            <a:endParaRPr lang="en-US" sz="1800" b="1" dirty="0">
              <a:solidFill>
                <a:srgbClr val="FFC000"/>
              </a:solidFill>
              <a:latin typeface="Cambria" panose="02040503050406030204" pitchFamily="18" charset="0"/>
              <a:ea typeface="Cambria" panose="02040503050406030204" pitchFamily="18" charset="0"/>
              <a:cs typeface="Segoe UI" panose="020B0502040204020203" pitchFamily="34" charset="0"/>
            </a:endParaRPr>
          </a:p>
        </p:txBody>
      </p:sp>
      <p:sp>
        <p:nvSpPr>
          <p:cNvPr id="6" name="Rectangle: Rounded Corners 5">
            <a:extLst>
              <a:ext uri="{FF2B5EF4-FFF2-40B4-BE49-F238E27FC236}">
                <a16:creationId xmlns:a16="http://schemas.microsoft.com/office/drawing/2014/main" id="{A6A28171-164E-42A4-BD06-466582E9B71A}"/>
              </a:ext>
            </a:extLst>
          </p:cNvPr>
          <p:cNvSpPr/>
          <p:nvPr/>
        </p:nvSpPr>
        <p:spPr>
          <a:xfrm>
            <a:off x="1564641" y="5406538"/>
            <a:ext cx="10217462" cy="646188"/>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defRPr/>
            </a:pPr>
            <a:r>
              <a:rPr lang="en-US" sz="1400" b="1" dirty="0">
                <a:solidFill>
                  <a:schemeClr val="bg1"/>
                </a:solidFill>
                <a:latin typeface="Cambria" panose="02040503050406030204" pitchFamily="18" charset="0"/>
                <a:ea typeface="Cambria" panose="02040503050406030204" pitchFamily="18" charset="0"/>
                <a:cs typeface="Segoe UI" panose="020B0502040204020203" pitchFamily="34" charset="0"/>
              </a:rPr>
              <a:t> </a:t>
            </a:r>
            <a:r>
              <a:rPr lang="en-US" sz="1400" b="1" dirty="0" err="1">
                <a:solidFill>
                  <a:srgbClr val="92D050"/>
                </a:solidFill>
                <a:latin typeface="Cambria" panose="02040503050406030204" pitchFamily="18" charset="0"/>
                <a:ea typeface="Cambria" panose="02040503050406030204" pitchFamily="18" charset="0"/>
                <a:cs typeface="Segoe UI" panose="020B0502040204020203" pitchFamily="34" charset="0"/>
              </a:rPr>
              <a:t>Disease_E</a:t>
            </a:r>
            <a:r>
              <a:rPr lang="en-US" sz="1400" b="1" dirty="0">
                <a:solidFill>
                  <a:srgbClr val="92D050"/>
                </a:solidFill>
                <a:latin typeface="Cambria" panose="02040503050406030204" pitchFamily="18" charset="0"/>
                <a:ea typeface="Cambria" panose="02040503050406030204" pitchFamily="18" charset="0"/>
                <a:cs typeface="Segoe UI" panose="020B0502040204020203" pitchFamily="34" charset="0"/>
              </a:rPr>
              <a:t> </a:t>
            </a:r>
            <a:r>
              <a:rPr lang="en-US" sz="1400" b="1" dirty="0" err="1">
                <a:solidFill>
                  <a:srgbClr val="FFFF00"/>
                </a:solidFill>
                <a:latin typeface="Cambria" panose="02040503050406030204" pitchFamily="18" charset="0"/>
                <a:ea typeface="Cambria" panose="02040503050406030204" pitchFamily="18" charset="0"/>
                <a:cs typeface="Segoe UI" panose="020B0502040204020203" pitchFamily="34" charset="0"/>
              </a:rPr>
              <a:t>has_d_name_RA</a:t>
            </a:r>
            <a:r>
              <a:rPr lang="en-US" sz="1400" b="1" dirty="0">
                <a:solidFill>
                  <a:srgbClr val="00B050"/>
                </a:solidFill>
                <a:latin typeface="Cambria" panose="02040503050406030204" pitchFamily="18" charset="0"/>
                <a:ea typeface="Cambria" panose="02040503050406030204" pitchFamily="18" charset="0"/>
                <a:cs typeface="Segoe UI" panose="020B0502040204020203" pitchFamily="34" charset="0"/>
              </a:rPr>
              <a:t> </a:t>
            </a:r>
            <a:r>
              <a:rPr lang="en-US" sz="1400" b="1" dirty="0">
                <a:solidFill>
                  <a:schemeClr val="bg1"/>
                </a:solidFill>
                <a:latin typeface="Cambria" panose="02040503050406030204" pitchFamily="18" charset="0"/>
                <a:ea typeface="Cambria" panose="02040503050406030204" pitchFamily="18" charset="0"/>
                <a:cs typeface="Segoe UI" panose="020B0502040204020203" pitchFamily="34" charset="0"/>
              </a:rPr>
              <a:t>&lt;Chagas&gt; </a:t>
            </a:r>
            <a:r>
              <a:rPr lang="en-US" sz="1400" b="1" dirty="0">
                <a:solidFill>
                  <a:srgbClr val="FFFF00"/>
                </a:solidFill>
                <a:latin typeface="Cambria" panose="02040503050406030204" pitchFamily="18" charset="0"/>
                <a:ea typeface="Cambria" panose="02040503050406030204" pitchFamily="18" charset="0"/>
                <a:cs typeface="Segoe UI" panose="020B0502040204020203" pitchFamily="34" charset="0"/>
              </a:rPr>
              <a:t> </a:t>
            </a:r>
            <a:r>
              <a:rPr lang="en-US" sz="1400" b="1" dirty="0" err="1">
                <a:solidFill>
                  <a:srgbClr val="FF0000"/>
                </a:solidFill>
                <a:latin typeface="Cambria" panose="02040503050406030204" pitchFamily="18" charset="0"/>
                <a:ea typeface="Cambria" panose="02040503050406030204" pitchFamily="18" charset="0"/>
                <a:cs typeface="Segoe UI" panose="020B0502040204020203" pitchFamily="34" charset="0"/>
              </a:rPr>
              <a:t>has_phase_RE</a:t>
            </a:r>
            <a:r>
              <a:rPr lang="en-US" sz="1400" b="1" dirty="0">
                <a:solidFill>
                  <a:schemeClr val="bg1"/>
                </a:solidFill>
                <a:latin typeface="Cambria" panose="02040503050406030204" pitchFamily="18" charset="0"/>
                <a:ea typeface="Cambria" panose="02040503050406030204" pitchFamily="18" charset="0"/>
                <a:cs typeface="Segoe UI" panose="020B0502040204020203" pitchFamily="34" charset="0"/>
              </a:rPr>
              <a:t> </a:t>
            </a:r>
            <a:r>
              <a:rPr lang="en-US" sz="1400" b="1" dirty="0" err="1">
                <a:solidFill>
                  <a:srgbClr val="92D050"/>
                </a:solidFill>
                <a:latin typeface="Cambria" panose="02040503050406030204" pitchFamily="18" charset="0"/>
                <a:ea typeface="Cambria" panose="02040503050406030204" pitchFamily="18" charset="0"/>
                <a:cs typeface="Segoe UI" panose="020B0502040204020203" pitchFamily="34" charset="0"/>
              </a:rPr>
              <a:t>Phase_E</a:t>
            </a:r>
            <a:r>
              <a:rPr lang="en-US" sz="1400" b="1" dirty="0">
                <a:solidFill>
                  <a:srgbClr val="92D050"/>
                </a:solidFill>
                <a:latin typeface="Cambria" panose="02040503050406030204" pitchFamily="18" charset="0"/>
                <a:ea typeface="Cambria" panose="02040503050406030204" pitchFamily="18" charset="0"/>
                <a:cs typeface="Segoe UI" panose="020B0502040204020203" pitchFamily="34" charset="0"/>
              </a:rPr>
              <a:t> </a:t>
            </a:r>
            <a:r>
              <a:rPr lang="en-US" sz="1400" b="1" dirty="0" err="1">
                <a:solidFill>
                  <a:srgbClr val="FFFF00"/>
                </a:solidFill>
                <a:latin typeface="Cambria" panose="02040503050406030204" pitchFamily="18" charset="0"/>
                <a:ea typeface="Cambria" panose="02040503050406030204" pitchFamily="18" charset="0"/>
                <a:cs typeface="Segoe UI" panose="020B0502040204020203" pitchFamily="34" charset="0"/>
              </a:rPr>
              <a:t>has_p_name_RA</a:t>
            </a:r>
            <a:r>
              <a:rPr lang="en-US" sz="1400" b="1" dirty="0">
                <a:solidFill>
                  <a:srgbClr val="FF0000"/>
                </a:solidFill>
                <a:latin typeface="Cambria" panose="02040503050406030204" pitchFamily="18" charset="0"/>
                <a:ea typeface="Cambria" panose="02040503050406030204" pitchFamily="18" charset="0"/>
                <a:cs typeface="Segoe UI" panose="020B0502040204020203" pitchFamily="34" charset="0"/>
              </a:rPr>
              <a:t> </a:t>
            </a:r>
            <a:r>
              <a:rPr lang="en-US" sz="1400" b="1" dirty="0">
                <a:solidFill>
                  <a:schemeClr val="bg1"/>
                </a:solidFill>
                <a:latin typeface="Cambria" panose="02040503050406030204" pitchFamily="18" charset="0"/>
                <a:ea typeface="Cambria" panose="02040503050406030204" pitchFamily="18" charset="0"/>
                <a:cs typeface="Segoe UI" panose="020B0502040204020203" pitchFamily="34" charset="0"/>
              </a:rPr>
              <a:t>&lt;chronic phase&gt; </a:t>
            </a:r>
            <a:r>
              <a:rPr lang="en-US" sz="1400" b="1" dirty="0" err="1">
                <a:solidFill>
                  <a:srgbClr val="FFFF00"/>
                </a:solidFill>
                <a:latin typeface="Cambria" panose="02040503050406030204" pitchFamily="18" charset="0"/>
                <a:ea typeface="Cambria" panose="02040503050406030204" pitchFamily="18" charset="0"/>
                <a:cs typeface="Segoe UI" panose="020B0502040204020203" pitchFamily="34" charset="0"/>
              </a:rPr>
              <a:t>last_for_RA</a:t>
            </a:r>
            <a:r>
              <a:rPr lang="en-US" sz="1400" b="1" dirty="0">
                <a:solidFill>
                  <a:srgbClr val="FFFF00"/>
                </a:solidFill>
                <a:latin typeface="Cambria" panose="02040503050406030204" pitchFamily="18" charset="0"/>
                <a:ea typeface="Cambria" panose="02040503050406030204" pitchFamily="18" charset="0"/>
                <a:cs typeface="Segoe UI" panose="020B0502040204020203" pitchFamily="34" charset="0"/>
              </a:rPr>
              <a:t> </a:t>
            </a:r>
            <a:r>
              <a:rPr lang="en-US" sz="1400" b="1" dirty="0">
                <a:solidFill>
                  <a:schemeClr val="bg1"/>
                </a:solidFill>
                <a:latin typeface="Cambria" panose="02040503050406030204" pitchFamily="18" charset="0"/>
                <a:ea typeface="Cambria" panose="02040503050406030204" pitchFamily="18" charset="0"/>
                <a:cs typeface="Segoe UI" panose="020B0502040204020203" pitchFamily="34" charset="0"/>
              </a:rPr>
              <a:t>&lt;20&gt; </a:t>
            </a:r>
            <a:r>
              <a:rPr lang="en-US" sz="1400" b="1" dirty="0" err="1">
                <a:solidFill>
                  <a:srgbClr val="FFFF00"/>
                </a:solidFill>
                <a:latin typeface="Cambria" panose="02040503050406030204" pitchFamily="18" charset="0"/>
                <a:ea typeface="Cambria" panose="02040503050406030204" pitchFamily="18" charset="0"/>
                <a:cs typeface="Segoe UI" panose="020B0502040204020203" pitchFamily="34" charset="0"/>
              </a:rPr>
              <a:t>have_units_RA</a:t>
            </a:r>
            <a:r>
              <a:rPr lang="en-US" sz="1400" b="1" dirty="0">
                <a:solidFill>
                  <a:schemeClr val="bg1"/>
                </a:solidFill>
                <a:latin typeface="Cambria" panose="02040503050406030204" pitchFamily="18" charset="0"/>
                <a:ea typeface="Cambria" panose="02040503050406030204" pitchFamily="18" charset="0"/>
                <a:cs typeface="Segoe UI" panose="020B0502040204020203" pitchFamily="34" charset="0"/>
              </a:rPr>
              <a:t> &lt;years&gt; </a:t>
            </a:r>
            <a:r>
              <a:rPr lang="en-US" sz="1400" b="1" dirty="0" err="1">
                <a:solidFill>
                  <a:srgbClr val="FF0000"/>
                </a:solidFill>
                <a:latin typeface="Cambria" panose="02040503050406030204" pitchFamily="18" charset="0"/>
                <a:ea typeface="Cambria" panose="02040503050406030204" pitchFamily="18" charset="0"/>
                <a:cs typeface="Segoe UI" panose="020B0502040204020203" pitchFamily="34" charset="0"/>
              </a:rPr>
              <a:t>has_risk_RE</a:t>
            </a:r>
            <a:r>
              <a:rPr lang="en-US" sz="1400" b="1" dirty="0">
                <a:solidFill>
                  <a:schemeClr val="bg1"/>
                </a:solidFill>
                <a:latin typeface="Cambria" panose="02040503050406030204" pitchFamily="18" charset="0"/>
                <a:ea typeface="Cambria" panose="02040503050406030204" pitchFamily="18" charset="0"/>
                <a:cs typeface="Segoe UI" panose="020B0502040204020203" pitchFamily="34" charset="0"/>
              </a:rPr>
              <a:t> </a:t>
            </a:r>
            <a:r>
              <a:rPr lang="en-US" sz="1400" b="1" dirty="0" err="1">
                <a:solidFill>
                  <a:srgbClr val="92D050"/>
                </a:solidFill>
                <a:latin typeface="Cambria" panose="02040503050406030204" pitchFamily="18" charset="0"/>
                <a:ea typeface="Cambria" panose="02040503050406030204" pitchFamily="18" charset="0"/>
                <a:cs typeface="Segoe UI" panose="020B0502040204020203" pitchFamily="34" charset="0"/>
              </a:rPr>
              <a:t>Risk_Factor_E</a:t>
            </a:r>
            <a:r>
              <a:rPr lang="en-US" sz="1400" b="1" dirty="0">
                <a:solidFill>
                  <a:srgbClr val="92D050"/>
                </a:solidFill>
                <a:latin typeface="Cambria" panose="02040503050406030204" pitchFamily="18" charset="0"/>
                <a:ea typeface="Cambria" panose="02040503050406030204" pitchFamily="18" charset="0"/>
                <a:cs typeface="Segoe UI" panose="020B0502040204020203" pitchFamily="34" charset="0"/>
              </a:rPr>
              <a:t> </a:t>
            </a:r>
            <a:r>
              <a:rPr lang="en-US" sz="1400" b="1" dirty="0" err="1">
                <a:solidFill>
                  <a:srgbClr val="FFFF00"/>
                </a:solidFill>
                <a:latin typeface="Cambria" panose="02040503050406030204" pitchFamily="18" charset="0"/>
                <a:ea typeface="Cambria" panose="02040503050406030204" pitchFamily="18" charset="0"/>
                <a:cs typeface="Segoe UI" panose="020B0502040204020203" pitchFamily="34" charset="0"/>
              </a:rPr>
              <a:t>of_type_RA</a:t>
            </a:r>
            <a:r>
              <a:rPr lang="en-US" sz="1400" b="1" dirty="0">
                <a:solidFill>
                  <a:srgbClr val="FFFF00"/>
                </a:solidFill>
                <a:latin typeface="Cambria" panose="02040503050406030204" pitchFamily="18" charset="0"/>
                <a:ea typeface="Cambria" panose="02040503050406030204" pitchFamily="18" charset="0"/>
                <a:cs typeface="Segoe UI" panose="020B0502040204020203" pitchFamily="34" charset="0"/>
              </a:rPr>
              <a:t> </a:t>
            </a:r>
            <a:r>
              <a:rPr lang="en-US" sz="1400" b="1" dirty="0">
                <a:solidFill>
                  <a:schemeClr val="bg1"/>
                </a:solidFill>
                <a:latin typeface="Cambria" panose="02040503050406030204" pitchFamily="18" charset="0"/>
                <a:ea typeface="Cambria" panose="02040503050406030204" pitchFamily="18" charset="0"/>
                <a:cs typeface="Segoe UI" panose="020B0502040204020203" pitchFamily="34" charset="0"/>
              </a:rPr>
              <a:t>&lt;motor disorders&gt; </a:t>
            </a:r>
            <a:r>
              <a:rPr lang="en-US" sz="1400" b="1" dirty="0" err="1">
                <a:solidFill>
                  <a:srgbClr val="FFFF00"/>
                </a:solidFill>
                <a:latin typeface="Cambria" panose="02040503050406030204" pitchFamily="18" charset="0"/>
                <a:ea typeface="Cambria" panose="02040503050406030204" pitchFamily="18" charset="0"/>
                <a:cs typeface="Segoe UI" panose="020B0502040204020203" pitchFamily="34" charset="0"/>
              </a:rPr>
              <a:t>affected_percentage_RA</a:t>
            </a:r>
            <a:r>
              <a:rPr lang="en-US" sz="1400" b="1" dirty="0">
                <a:solidFill>
                  <a:srgbClr val="92D050"/>
                </a:solidFill>
                <a:latin typeface="Cambria" panose="02040503050406030204" pitchFamily="18" charset="0"/>
                <a:ea typeface="Cambria" panose="02040503050406030204" pitchFamily="18" charset="0"/>
                <a:cs typeface="Segoe UI" panose="020B0502040204020203" pitchFamily="34" charset="0"/>
              </a:rPr>
              <a:t> </a:t>
            </a:r>
            <a:r>
              <a:rPr lang="en-US" sz="1400" b="1" dirty="0">
                <a:solidFill>
                  <a:schemeClr val="bg1"/>
                </a:solidFill>
                <a:latin typeface="Cambria" panose="02040503050406030204" pitchFamily="18" charset="0"/>
                <a:ea typeface="Cambria" panose="02040503050406030204" pitchFamily="18" charset="0"/>
                <a:cs typeface="Segoe UI" panose="020B0502040204020203" pitchFamily="34" charset="0"/>
              </a:rPr>
              <a:t>&lt;10%&gt; </a:t>
            </a:r>
          </a:p>
        </p:txBody>
      </p:sp>
    </p:spTree>
    <p:extLst>
      <p:ext uri="{BB962C8B-B14F-4D97-AF65-F5344CB8AC3E}">
        <p14:creationId xmlns:p14="http://schemas.microsoft.com/office/powerpoint/2010/main" val="7203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1000"/>
                                        <p:tgtEl>
                                          <p:spTgt spid="7">
                                            <p:txEl>
                                              <p:pRg st="3" end="3"/>
                                            </p:txEl>
                                          </p:spTgt>
                                        </p:tgtEl>
                                      </p:cBhvr>
                                    </p:animEffect>
                                    <p:anim calcmode="lin" valueType="num">
                                      <p:cBhvr>
                                        <p:cTn id="13"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1000"/>
                                        <p:tgtEl>
                                          <p:spTgt spid="7">
                                            <p:txEl>
                                              <p:pRg st="4" end="4"/>
                                            </p:txEl>
                                          </p:spTgt>
                                        </p:tgtEl>
                                      </p:cBhvr>
                                    </p:animEffect>
                                    <p:anim calcmode="lin" valueType="num">
                                      <p:cBhvr>
                                        <p:cTn id="18"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1000"/>
                                        <p:tgtEl>
                                          <p:spTgt spid="7">
                                            <p:txEl>
                                              <p:pRg st="5" end="5"/>
                                            </p:txEl>
                                          </p:spTgt>
                                        </p:tgtEl>
                                      </p:cBhvr>
                                    </p:animEffect>
                                    <p:anim calcmode="lin" valueType="num">
                                      <p:cBhvr>
                                        <p:cTn id="25"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5" end="5"/>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1000"/>
                                        <p:tgtEl>
                                          <p:spTgt spid="7">
                                            <p:txEl>
                                              <p:pRg st="6" end="6"/>
                                            </p:txEl>
                                          </p:spTgt>
                                        </p:tgtEl>
                                      </p:cBhvr>
                                    </p:animEffect>
                                    <p:anim calcmode="lin" valueType="num">
                                      <p:cBhvr>
                                        <p:cTn id="30"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1000"/>
                                        <p:tgtEl>
                                          <p:spTgt spid="7">
                                            <p:txEl>
                                              <p:pRg st="7" end="7"/>
                                            </p:txEl>
                                          </p:spTgt>
                                        </p:tgtEl>
                                      </p:cBhvr>
                                    </p:animEffect>
                                    <p:anim calcmode="lin" valueType="num">
                                      <p:cBhvr>
                                        <p:cTn id="35"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randombar(horizontal)">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294685" y="246803"/>
            <a:ext cx="5314536" cy="783738"/>
          </a:xfrm>
        </p:spPr>
        <p:txBody>
          <a:bodyPr>
            <a:normAutofit/>
          </a:bodyPr>
          <a:lstStyle/>
          <a:p>
            <a:r>
              <a:rPr lang="en-US" dirty="0">
                <a:latin typeface="Cambria" panose="02040503050406030204" pitchFamily="18" charset="0"/>
                <a:ea typeface="Cambria" panose="02040503050406030204" pitchFamily="18" charset="0"/>
              </a:rPr>
              <a:t>Phase-3</a:t>
            </a:r>
            <a:endParaRPr lang="LID4096"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34DF5DA9-4A6A-4C82-AFE6-C936DFCE055A}"/>
              </a:ext>
            </a:extLst>
          </p:cNvPr>
          <p:cNvSpPr>
            <a:spLocks noGrp="1"/>
          </p:cNvSpPr>
          <p:nvPr>
            <p:ph idx="1"/>
          </p:nvPr>
        </p:nvSpPr>
        <p:spPr>
          <a:xfrm>
            <a:off x="393967" y="1203061"/>
            <a:ext cx="6188813" cy="4913259"/>
          </a:xfrm>
        </p:spPr>
        <p:txBody>
          <a:bodyPr anchor="t">
            <a:noAutofit/>
          </a:bodyPr>
          <a:lstStyle/>
          <a:p>
            <a:pPr marL="0" indent="0">
              <a:lnSpc>
                <a:spcPct val="100000"/>
              </a:lnSpc>
              <a:buNone/>
            </a:pPr>
            <a:r>
              <a:rPr lang="en-US" sz="1800" b="1" dirty="0">
                <a:solidFill>
                  <a:srgbClr val="FFC000"/>
                </a:solidFill>
                <a:latin typeface="Cambria" panose="02040503050406030204" pitchFamily="18" charset="0"/>
                <a:ea typeface="Cambria" panose="02040503050406030204" pitchFamily="18" charset="0"/>
              </a:rPr>
              <a:t>Semi-Automatically Annotate New Exemplary Text with Concepts as Tags:</a:t>
            </a:r>
          </a:p>
          <a:p>
            <a:pPr marL="0" indent="0">
              <a:lnSpc>
                <a:spcPct val="100000"/>
              </a:lnSpc>
              <a:buNone/>
            </a:pPr>
            <a:endParaRPr lang="en-US" sz="600" b="1" dirty="0">
              <a:latin typeface="Cambria" panose="02040503050406030204" pitchFamily="18" charset="0"/>
              <a:ea typeface="Cambria" panose="02040503050406030204" pitchFamily="18" charset="0"/>
            </a:endParaRPr>
          </a:p>
          <a:p>
            <a:pPr marL="971550" lvl="1" indent="-514350">
              <a:lnSpc>
                <a:spcPct val="110000"/>
              </a:lnSpc>
              <a:spcBef>
                <a:spcPts val="0"/>
              </a:spcBef>
              <a:spcAft>
                <a:spcPts val="600"/>
              </a:spcAft>
              <a:buClr>
                <a:prstClr val="white"/>
              </a:buClr>
              <a:buFont typeface="+mj-lt"/>
              <a:buAutoNum type="romanLcPeriod"/>
              <a:defRPr/>
            </a:pPr>
            <a:r>
              <a:rPr lang="en-US" sz="1800" dirty="0">
                <a:solidFill>
                  <a:prstClr val="white"/>
                </a:solidFill>
                <a:latin typeface="Cambria" panose="02040503050406030204" pitchFamily="18" charset="0"/>
                <a:ea typeface="Cambria" panose="02040503050406030204" pitchFamily="18" charset="0"/>
                <a:cs typeface="Segoe UI" panose="020B0502040204020203" pitchFamily="34" charset="0"/>
              </a:rPr>
              <a:t>Using the synthetic seeds, </a:t>
            </a:r>
            <a:r>
              <a:rPr lang="en-US" sz="1800" dirty="0">
                <a:latin typeface="Cambria" panose="02040503050406030204" pitchFamily="18" charset="0"/>
                <a:ea typeface="Cambria" panose="02040503050406030204" pitchFamily="18" charset="0"/>
                <a:cs typeface="Segoe UI" panose="020B0502040204020203" pitchFamily="34" charset="0"/>
              </a:rPr>
              <a:t>semi-automatically</a:t>
            </a:r>
            <a:r>
              <a:rPr lang="en-US" sz="1800" dirty="0">
                <a:solidFill>
                  <a:srgbClr val="FFC000"/>
                </a:solidFill>
                <a:latin typeface="Cambria" panose="02040503050406030204" pitchFamily="18" charset="0"/>
                <a:ea typeface="Cambria" panose="02040503050406030204" pitchFamily="18" charset="0"/>
                <a:cs typeface="Segoe UI" panose="020B0502040204020203" pitchFamily="34" charset="0"/>
              </a:rPr>
              <a:t> annotate</a:t>
            </a:r>
            <a:r>
              <a:rPr lang="en-US" sz="1800" dirty="0">
                <a:solidFill>
                  <a:prstClr val="white"/>
                </a:solidFill>
                <a:latin typeface="Cambria" panose="02040503050406030204" pitchFamily="18" charset="0"/>
                <a:ea typeface="Cambria" panose="02040503050406030204" pitchFamily="18" charset="0"/>
                <a:cs typeface="Segoe UI" panose="020B0502040204020203" pitchFamily="34" charset="0"/>
              </a:rPr>
              <a:t> a real text </a:t>
            </a:r>
            <a:r>
              <a:rPr lang="en-US" sz="1800" dirty="0">
                <a:solidFill>
                  <a:srgbClr val="FFC000"/>
                </a:solidFill>
                <a:latin typeface="Cambria" panose="02040503050406030204" pitchFamily="18" charset="0"/>
                <a:ea typeface="Cambria" panose="02040503050406030204" pitchFamily="18" charset="0"/>
                <a:cs typeface="Segoe UI" panose="020B0502040204020203" pitchFamily="34" charset="0"/>
              </a:rPr>
              <a:t>dataset</a:t>
            </a:r>
            <a:r>
              <a:rPr lang="en-US" sz="1800" dirty="0">
                <a:solidFill>
                  <a:prstClr val="white"/>
                </a:solidFill>
                <a:latin typeface="Cambria" panose="02040503050406030204" pitchFamily="18" charset="0"/>
                <a:ea typeface="Cambria" panose="02040503050406030204" pitchFamily="18" charset="0"/>
                <a:cs typeface="Segoe UI" panose="020B0502040204020203" pitchFamily="34" charset="0"/>
              </a:rPr>
              <a:t> having entities, relations and attributes as </a:t>
            </a:r>
            <a:r>
              <a:rPr lang="en-US" sz="1800" dirty="0">
                <a:solidFill>
                  <a:srgbClr val="FFC000"/>
                </a:solidFill>
                <a:latin typeface="Cambria" panose="02040503050406030204" pitchFamily="18" charset="0"/>
                <a:ea typeface="Cambria" panose="02040503050406030204" pitchFamily="18" charset="0"/>
                <a:cs typeface="Segoe UI" panose="020B0502040204020203" pitchFamily="34" charset="0"/>
              </a:rPr>
              <a:t>Tags</a:t>
            </a:r>
            <a:r>
              <a:rPr lang="en-US" sz="1800" dirty="0">
                <a:solidFill>
                  <a:prstClr val="white"/>
                </a:solidFill>
                <a:latin typeface="Cambria" panose="02040503050406030204" pitchFamily="18" charset="0"/>
                <a:ea typeface="Cambria" panose="02040503050406030204" pitchFamily="18" charset="0"/>
                <a:cs typeface="Segoe UI" panose="020B0502040204020203" pitchFamily="34" charset="0"/>
              </a:rPr>
              <a:t>.</a:t>
            </a:r>
          </a:p>
          <a:p>
            <a:pPr lvl="3">
              <a:lnSpc>
                <a:spcPct val="110000"/>
              </a:lnSpc>
              <a:spcBef>
                <a:spcPts val="0"/>
              </a:spcBef>
              <a:spcAft>
                <a:spcPts val="600"/>
              </a:spcAft>
              <a:buClr>
                <a:prstClr val="white"/>
              </a:buClr>
              <a:defRPr/>
            </a:pPr>
            <a:r>
              <a:rPr lang="en-US" sz="1600" dirty="0">
                <a:solidFill>
                  <a:prstClr val="white"/>
                </a:solidFill>
                <a:latin typeface="Cambria" panose="02040503050406030204" pitchFamily="18" charset="0"/>
                <a:ea typeface="Cambria" panose="02040503050406030204" pitchFamily="18" charset="0"/>
                <a:cs typeface="Segoe UI" panose="020B0502040204020203" pitchFamily="34" charset="0"/>
              </a:rPr>
              <a:t>Weak/Distance Supervision [2][13].</a:t>
            </a:r>
          </a:p>
          <a:p>
            <a:pPr lvl="3">
              <a:lnSpc>
                <a:spcPct val="110000"/>
              </a:lnSpc>
              <a:spcBef>
                <a:spcPts val="0"/>
              </a:spcBef>
              <a:spcAft>
                <a:spcPts val="600"/>
              </a:spcAft>
              <a:buClr>
                <a:prstClr val="white"/>
              </a:buClr>
              <a:defRPr/>
            </a:pPr>
            <a:r>
              <a:rPr lang="en-US" sz="1600" dirty="0">
                <a:solidFill>
                  <a:prstClr val="white"/>
                </a:solidFill>
                <a:latin typeface="Cambria" panose="02040503050406030204" pitchFamily="18" charset="0"/>
                <a:ea typeface="Cambria" panose="02040503050406030204" pitchFamily="18" charset="0"/>
                <a:cs typeface="Segoe UI" panose="020B0502040204020203" pitchFamily="34" charset="0"/>
              </a:rPr>
              <a:t>Keeping Human In the Loop.</a:t>
            </a:r>
          </a:p>
          <a:p>
            <a:pPr marL="971550" lvl="1" indent="-514350">
              <a:lnSpc>
                <a:spcPct val="110000"/>
              </a:lnSpc>
              <a:spcBef>
                <a:spcPts val="0"/>
              </a:spcBef>
              <a:spcAft>
                <a:spcPts val="600"/>
              </a:spcAft>
              <a:buClr>
                <a:prstClr val="white"/>
              </a:buClr>
              <a:buFont typeface="+mj-lt"/>
              <a:buAutoNum type="romanLcPeriod"/>
              <a:defRPr/>
            </a:pPr>
            <a:r>
              <a:rPr lang="en-US" sz="1800" dirty="0">
                <a:solidFill>
                  <a:prstClr val="white"/>
                </a:solidFill>
                <a:latin typeface="Cambria" panose="02040503050406030204" pitchFamily="18" charset="0"/>
                <a:ea typeface="Cambria" panose="02040503050406030204" pitchFamily="18" charset="0"/>
                <a:cs typeface="Segoe UI" panose="020B0502040204020203" pitchFamily="34" charset="0"/>
              </a:rPr>
              <a:t>Consider </a:t>
            </a:r>
            <a:r>
              <a:rPr lang="en-US" sz="1800" dirty="0">
                <a:solidFill>
                  <a:srgbClr val="FFC000"/>
                </a:solidFill>
                <a:latin typeface="Cambria" panose="02040503050406030204" pitchFamily="18" charset="0"/>
                <a:ea typeface="Cambria" panose="02040503050406030204" pitchFamily="18" charset="0"/>
                <a:cs typeface="Segoe UI" panose="020B0502040204020203" pitchFamily="34" charset="0"/>
              </a:rPr>
              <a:t>NLP</a:t>
            </a:r>
            <a:r>
              <a:rPr lang="en-US" sz="1800" dirty="0">
                <a:latin typeface="Cambria" panose="02040503050406030204" pitchFamily="18" charset="0"/>
                <a:ea typeface="Cambria" panose="02040503050406030204" pitchFamily="18" charset="0"/>
                <a:cs typeface="Segoe UI" panose="020B0502040204020203" pitchFamily="34" charset="0"/>
              </a:rPr>
              <a:t> techniques such as:</a:t>
            </a:r>
          </a:p>
          <a:p>
            <a:pPr lvl="3">
              <a:lnSpc>
                <a:spcPct val="110000"/>
              </a:lnSpc>
              <a:spcBef>
                <a:spcPts val="0"/>
              </a:spcBef>
              <a:spcAft>
                <a:spcPts val="600"/>
              </a:spcAft>
              <a:buClr>
                <a:prstClr val="white"/>
              </a:buClr>
              <a:defRPr/>
            </a:pPr>
            <a:r>
              <a:rPr lang="en-US" sz="1600" dirty="0">
                <a:latin typeface="Cambria" panose="02040503050406030204" pitchFamily="18" charset="0"/>
                <a:ea typeface="Cambria" panose="02040503050406030204" pitchFamily="18" charset="0"/>
                <a:cs typeface="Segoe UI" panose="020B0502040204020203" pitchFamily="34" charset="0"/>
              </a:rPr>
              <a:t>Universal Dependencies / Syntactic Parsing.</a:t>
            </a:r>
          </a:p>
          <a:p>
            <a:pPr lvl="3">
              <a:lnSpc>
                <a:spcPct val="110000"/>
              </a:lnSpc>
              <a:spcBef>
                <a:spcPts val="0"/>
              </a:spcBef>
              <a:spcAft>
                <a:spcPts val="600"/>
              </a:spcAft>
              <a:buClr>
                <a:prstClr val="white"/>
              </a:buClr>
              <a:defRPr/>
            </a:pPr>
            <a:r>
              <a:rPr lang="en-US" sz="1600" dirty="0">
                <a:latin typeface="Cambria" panose="02040503050406030204" pitchFamily="18" charset="0"/>
                <a:ea typeface="Cambria" panose="02040503050406030204" pitchFamily="18" charset="0"/>
                <a:cs typeface="Segoe UI" panose="020B0502040204020203" pitchFamily="34" charset="0"/>
              </a:rPr>
              <a:t>Semantic Similarity.</a:t>
            </a:r>
          </a:p>
          <a:p>
            <a:pPr lvl="3">
              <a:lnSpc>
                <a:spcPct val="110000"/>
              </a:lnSpc>
              <a:spcBef>
                <a:spcPts val="0"/>
              </a:spcBef>
              <a:spcAft>
                <a:spcPts val="600"/>
              </a:spcAft>
              <a:buClr>
                <a:prstClr val="white"/>
              </a:buClr>
              <a:defRPr/>
            </a:pPr>
            <a:r>
              <a:rPr lang="en-US" sz="1600" dirty="0">
                <a:latin typeface="Cambria" panose="02040503050406030204" pitchFamily="18" charset="0"/>
                <a:ea typeface="Cambria" panose="02040503050406030204" pitchFamily="18" charset="0"/>
                <a:cs typeface="Segoe UI" panose="020B0502040204020203" pitchFamily="34" charset="0"/>
              </a:rPr>
              <a:t>Entity Recognition, Linking, Resolution and Disambiguation.</a:t>
            </a:r>
          </a:p>
          <a:p>
            <a:pPr lvl="3">
              <a:lnSpc>
                <a:spcPct val="110000"/>
              </a:lnSpc>
              <a:spcBef>
                <a:spcPts val="0"/>
              </a:spcBef>
              <a:spcAft>
                <a:spcPts val="600"/>
              </a:spcAft>
              <a:buClr>
                <a:prstClr val="white"/>
              </a:buClr>
              <a:defRPr/>
            </a:pPr>
            <a:r>
              <a:rPr lang="en-US" sz="1600" dirty="0">
                <a:latin typeface="Cambria" panose="02040503050406030204" pitchFamily="18" charset="0"/>
                <a:ea typeface="Cambria" panose="02040503050406030204" pitchFamily="18" charset="0"/>
                <a:cs typeface="Segoe UI" panose="020B0502040204020203" pitchFamily="34" charset="0"/>
              </a:rPr>
              <a:t>Coreference Resolution.</a:t>
            </a:r>
          </a:p>
          <a:p>
            <a:pPr lvl="3">
              <a:lnSpc>
                <a:spcPct val="110000"/>
              </a:lnSpc>
              <a:spcBef>
                <a:spcPts val="0"/>
              </a:spcBef>
              <a:spcAft>
                <a:spcPts val="600"/>
              </a:spcAft>
              <a:buClr>
                <a:prstClr val="white"/>
              </a:buClr>
              <a:defRPr/>
            </a:pPr>
            <a:endParaRPr lang="en-US" sz="1200" b="1" dirty="0">
              <a:solidFill>
                <a:srgbClr val="FFC000"/>
              </a:solidFill>
              <a:latin typeface="Cambria" panose="02040503050406030204" pitchFamily="18" charset="0"/>
              <a:ea typeface="Cambria" panose="02040503050406030204" pitchFamily="18" charset="0"/>
              <a:cs typeface="Segoe UI" panose="020B0502040204020203" pitchFamily="34" charset="0"/>
            </a:endParaRPr>
          </a:p>
        </p:txBody>
      </p:sp>
      <p:sp>
        <p:nvSpPr>
          <p:cNvPr id="29" name="Freeform: Shape 2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35956" y="6424935"/>
            <a:ext cx="456044" cy="418732"/>
          </a:xfrm>
          <a:prstGeom prst="ellipse">
            <a:avLst/>
          </a:prstGeom>
          <a:noFill/>
        </p:spPr>
        <p:txBody>
          <a:bodyPr anchor="ctr">
            <a:normAutofit fontScale="62500" lnSpcReduction="20000"/>
          </a:bodyPr>
          <a:lstStyle/>
          <a:p>
            <a:pPr algn="ctr">
              <a:spcAft>
                <a:spcPts val="600"/>
              </a:spcAft>
            </a:pPr>
            <a:fld id="{2AAD9BEF-622F-4B1C-A61F-863E667CA1B7}" type="slidenum">
              <a:rPr lang="en-US" sz="1500" b="1">
                <a:solidFill>
                  <a:srgbClr val="FFFFFF"/>
                </a:solidFill>
              </a:rPr>
              <a:pPr algn="ctr">
                <a:spcAft>
                  <a:spcPts val="600"/>
                </a:spcAft>
              </a:pPr>
              <a:t>23</a:t>
            </a:fld>
            <a:endParaRPr lang="en-US" sz="1500" b="1" dirty="0">
              <a:solidFill>
                <a:srgbClr val="FFFFFF"/>
              </a:solidFill>
            </a:endParaRPr>
          </a:p>
        </p:txBody>
      </p:sp>
      <p:pic>
        <p:nvPicPr>
          <p:cNvPr id="17" name="Picture 16">
            <a:extLst>
              <a:ext uri="{FF2B5EF4-FFF2-40B4-BE49-F238E27FC236}">
                <a16:creationId xmlns:a16="http://schemas.microsoft.com/office/drawing/2014/main" id="{C50D80FA-96CA-470E-9BA4-6BE5DAC51D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52081" y="50800"/>
            <a:ext cx="4429758" cy="4646779"/>
          </a:xfrm>
          <a:prstGeom prst="rect">
            <a:avLst/>
          </a:prstGeom>
          <a:ln w="28575">
            <a:noFill/>
          </a:ln>
        </p:spPr>
      </p:pic>
      <p:sp>
        <p:nvSpPr>
          <p:cNvPr id="18" name="Content Placeholder 2">
            <a:extLst>
              <a:ext uri="{FF2B5EF4-FFF2-40B4-BE49-F238E27FC236}">
                <a16:creationId xmlns:a16="http://schemas.microsoft.com/office/drawing/2014/main" id="{BE11428E-4D26-4415-B69A-F473D7B7EE7F}"/>
              </a:ext>
            </a:extLst>
          </p:cNvPr>
          <p:cNvSpPr txBox="1">
            <a:spLocks/>
          </p:cNvSpPr>
          <p:nvPr/>
        </p:nvSpPr>
        <p:spPr>
          <a:xfrm>
            <a:off x="3814444" y="5474926"/>
            <a:ext cx="3589553" cy="107172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 dirty="0">
              <a:latin typeface="Cambria" panose="02040503050406030204" pitchFamily="18" charset="0"/>
              <a:ea typeface="Cambria" panose="02040503050406030204" pitchFamily="18" charset="0"/>
            </a:endParaRPr>
          </a:p>
          <a:p>
            <a:pPr marL="457200" lvl="1" indent="0">
              <a:lnSpc>
                <a:spcPct val="100000"/>
              </a:lnSpc>
              <a:buNone/>
            </a:pPr>
            <a:r>
              <a:rPr lang="en-US" sz="1800" dirty="0">
                <a:solidFill>
                  <a:srgbClr val="FFC000"/>
                </a:solidFill>
                <a:latin typeface="Cambria" panose="02040503050406030204" pitchFamily="18" charset="0"/>
                <a:ea typeface="Cambria" panose="02040503050406030204" pitchFamily="18" charset="0"/>
              </a:rPr>
              <a:t>Input:</a:t>
            </a:r>
            <a:r>
              <a:rPr lang="en-US" sz="1800" dirty="0">
                <a:latin typeface="Cambria" panose="02040503050406030204" pitchFamily="18" charset="0"/>
                <a:ea typeface="Cambria" panose="02040503050406030204" pitchFamily="18" charset="0"/>
              </a:rPr>
              <a:t> Synthetic Seeds</a:t>
            </a:r>
            <a:br>
              <a:rPr lang="en-US" sz="1800" dirty="0">
                <a:latin typeface="Cambria" panose="02040503050406030204" pitchFamily="18" charset="0"/>
                <a:ea typeface="Cambria" panose="02040503050406030204" pitchFamily="18" charset="0"/>
              </a:rPr>
            </a:br>
            <a:r>
              <a:rPr lang="en-US" sz="1800" dirty="0">
                <a:solidFill>
                  <a:srgbClr val="FFC000"/>
                </a:solidFill>
                <a:latin typeface="Cambria" panose="02040503050406030204" pitchFamily="18" charset="0"/>
                <a:ea typeface="Cambria" panose="02040503050406030204" pitchFamily="18" charset="0"/>
              </a:rPr>
              <a:t>Output:</a:t>
            </a:r>
            <a:r>
              <a:rPr lang="en-US" sz="1800" dirty="0">
                <a:latin typeface="Cambria" panose="02040503050406030204" pitchFamily="18" charset="0"/>
                <a:ea typeface="Cambria" panose="02040503050406030204" pitchFamily="18" charset="0"/>
              </a:rPr>
              <a:t> Annotated Dataset</a:t>
            </a:r>
          </a:p>
        </p:txBody>
      </p:sp>
    </p:spTree>
    <p:extLst>
      <p:ext uri="{BB962C8B-B14F-4D97-AF65-F5344CB8AC3E}">
        <p14:creationId xmlns:p14="http://schemas.microsoft.com/office/powerpoint/2010/main" val="16577767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1000"/>
                                        <p:tgtEl>
                                          <p:spTgt spid="3">
                                            <p:txEl>
                                              <p:pRg st="5" end="5"/>
                                            </p:txEl>
                                          </p:spTgt>
                                        </p:tgtEl>
                                      </p:cBhvr>
                                    </p:animEffect>
                                    <p:anim calcmode="lin" valueType="num">
                                      <p:cBhvr>
                                        <p:cTn id="2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nodeType="after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1000"/>
                                        <p:tgtEl>
                                          <p:spTgt spid="3">
                                            <p:txEl>
                                              <p:pRg st="6" end="6"/>
                                            </p:txEl>
                                          </p:spTgt>
                                        </p:tgtEl>
                                      </p:cBhvr>
                                    </p:animEffect>
                                    <p:anim calcmode="lin" valueType="num">
                                      <p:cBhvr>
                                        <p:cTn id="3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1000"/>
                                        <p:tgtEl>
                                          <p:spTgt spid="3">
                                            <p:txEl>
                                              <p:pRg st="8" end="8"/>
                                            </p:txEl>
                                          </p:spTgt>
                                        </p:tgtEl>
                                      </p:cBhvr>
                                    </p:animEffect>
                                    <p:anim calcmode="lin" valueType="num">
                                      <p:cBhvr>
                                        <p:cTn id="4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1000"/>
                                        <p:tgtEl>
                                          <p:spTgt spid="3">
                                            <p:txEl>
                                              <p:pRg st="9" end="9"/>
                                            </p:txEl>
                                          </p:spTgt>
                                        </p:tgtEl>
                                      </p:cBhvr>
                                    </p:animEffect>
                                    <p:anim calcmode="lin" valueType="num">
                                      <p:cBhvr>
                                        <p:cTn id="46"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3" name="Rectangle 32">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34">
            <a:extLst>
              <a:ext uri="{FF2B5EF4-FFF2-40B4-BE49-F238E27FC236}">
                <a16:creationId xmlns:a16="http://schemas.microsoft.com/office/drawing/2014/main" id="{BB4D578A-F2C4-4EA9-A811-B48E66D63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2932578" y="5509545"/>
            <a:ext cx="7058915" cy="968140"/>
          </a:xfrm>
        </p:spPr>
        <p:txBody>
          <a:bodyPr vert="horz" lIns="91440" tIns="45720" rIns="91440" bIns="45720" rtlCol="0" anchor="b">
            <a:normAutofit fontScale="90000"/>
          </a:bodyPr>
          <a:lstStyle/>
          <a:p>
            <a:pPr algn="ctr"/>
            <a:r>
              <a:rPr lang="en-US" dirty="0">
                <a:solidFill>
                  <a:schemeClr val="accent5">
                    <a:lumMod val="75000"/>
                  </a:schemeClr>
                </a:solidFill>
                <a:latin typeface="Cambria" panose="02040503050406030204" pitchFamily="18" charset="0"/>
                <a:ea typeface="Cambria" panose="02040503050406030204" pitchFamily="18" charset="0"/>
                <a:cs typeface="+mj-cs"/>
              </a:rPr>
              <a:t>Running Example</a:t>
            </a:r>
            <a:br>
              <a:rPr lang="en-US" dirty="0">
                <a:solidFill>
                  <a:srgbClr val="C00000"/>
                </a:solidFill>
                <a:latin typeface="Cambria" panose="02040503050406030204" pitchFamily="18" charset="0"/>
                <a:ea typeface="Cambria" panose="02040503050406030204" pitchFamily="18" charset="0"/>
                <a:cs typeface="+mj-cs"/>
              </a:rPr>
            </a:br>
            <a:r>
              <a:rPr lang="en-US" sz="3100" dirty="0">
                <a:solidFill>
                  <a:srgbClr val="C00000"/>
                </a:solidFill>
                <a:latin typeface="Cambria" panose="02040503050406030204" pitchFamily="18" charset="0"/>
                <a:ea typeface="Cambria" panose="02040503050406030204" pitchFamily="18" charset="0"/>
                <a:cs typeface="+mj-cs"/>
              </a:rPr>
              <a:t>(Phase-3: Semi-Automatic Annotation)</a:t>
            </a:r>
            <a:endParaRPr lang="en-US" dirty="0">
              <a:solidFill>
                <a:srgbClr val="C00000"/>
              </a:solidFill>
              <a:latin typeface="Cambria" panose="02040503050406030204" pitchFamily="18" charset="0"/>
              <a:ea typeface="Cambria" panose="02040503050406030204" pitchFamily="18" charset="0"/>
              <a:cs typeface="+mj-cs"/>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801168" y="6502466"/>
            <a:ext cx="390832" cy="365125"/>
          </a:xfrm>
        </p:spPr>
        <p:txBody>
          <a:bodyPr vert="horz" lIns="91440" tIns="45720" rIns="91440" bIns="45720" rtlCol="0" anchor="ctr">
            <a:normAutofit/>
          </a:bodyPr>
          <a:lstStyle/>
          <a:p>
            <a:pPr>
              <a:spcAft>
                <a:spcPts val="600"/>
              </a:spcAft>
            </a:pPr>
            <a:fld id="{2AAD9BEF-622F-4B1C-A61F-863E667CA1B7}" type="slidenum">
              <a:rPr lang="en-US" sz="1400">
                <a:solidFill>
                  <a:srgbClr val="C00000"/>
                </a:solidFill>
                <a:latin typeface="+mn-lt"/>
                <a:cs typeface="+mn-cs"/>
              </a:rPr>
              <a:pPr>
                <a:spcAft>
                  <a:spcPts val="600"/>
                </a:spcAft>
              </a:pPr>
              <a:t>24</a:t>
            </a:fld>
            <a:endParaRPr lang="en-US" sz="1000" dirty="0">
              <a:solidFill>
                <a:srgbClr val="C00000"/>
              </a:solidFill>
              <a:latin typeface="+mn-lt"/>
              <a:cs typeface="+mn-cs"/>
            </a:endParaRPr>
          </a:p>
        </p:txBody>
      </p:sp>
      <p:sp>
        <p:nvSpPr>
          <p:cNvPr id="13" name="TextBox 12">
            <a:extLst>
              <a:ext uri="{FF2B5EF4-FFF2-40B4-BE49-F238E27FC236}">
                <a16:creationId xmlns:a16="http://schemas.microsoft.com/office/drawing/2014/main" id="{65146ED9-0967-4FA1-9FAA-1AD82EEEE695}"/>
              </a:ext>
            </a:extLst>
          </p:cNvPr>
          <p:cNvSpPr txBox="1"/>
          <p:nvPr/>
        </p:nvSpPr>
        <p:spPr>
          <a:xfrm>
            <a:off x="1119417" y="416419"/>
            <a:ext cx="9953166" cy="1323439"/>
          </a:xfrm>
          <a:custGeom>
            <a:avLst/>
            <a:gdLst>
              <a:gd name="connsiteX0" fmla="*/ 0 w 9953166"/>
              <a:gd name="connsiteY0" fmla="*/ 0 h 1323439"/>
              <a:gd name="connsiteX1" fmla="*/ 784544 w 9953166"/>
              <a:gd name="connsiteY1" fmla="*/ 0 h 1323439"/>
              <a:gd name="connsiteX2" fmla="*/ 1170961 w 9953166"/>
              <a:gd name="connsiteY2" fmla="*/ 0 h 1323439"/>
              <a:gd name="connsiteX3" fmla="*/ 1955504 w 9953166"/>
              <a:gd name="connsiteY3" fmla="*/ 0 h 1323439"/>
              <a:gd name="connsiteX4" fmla="*/ 2640516 w 9953166"/>
              <a:gd name="connsiteY4" fmla="*/ 0 h 1323439"/>
              <a:gd name="connsiteX5" fmla="*/ 3225997 w 9953166"/>
              <a:gd name="connsiteY5" fmla="*/ 0 h 1323439"/>
              <a:gd name="connsiteX6" fmla="*/ 3512882 w 9953166"/>
              <a:gd name="connsiteY6" fmla="*/ 0 h 1323439"/>
              <a:gd name="connsiteX7" fmla="*/ 3998831 w 9953166"/>
              <a:gd name="connsiteY7" fmla="*/ 0 h 1323439"/>
              <a:gd name="connsiteX8" fmla="*/ 4683843 w 9953166"/>
              <a:gd name="connsiteY8" fmla="*/ 0 h 1323439"/>
              <a:gd name="connsiteX9" fmla="*/ 5368855 w 9953166"/>
              <a:gd name="connsiteY9" fmla="*/ 0 h 1323439"/>
              <a:gd name="connsiteX10" fmla="*/ 6153399 w 9953166"/>
              <a:gd name="connsiteY10" fmla="*/ 0 h 1323439"/>
              <a:gd name="connsiteX11" fmla="*/ 6440284 w 9953166"/>
              <a:gd name="connsiteY11" fmla="*/ 0 h 1323439"/>
              <a:gd name="connsiteX12" fmla="*/ 7224828 w 9953166"/>
              <a:gd name="connsiteY12" fmla="*/ 0 h 1323439"/>
              <a:gd name="connsiteX13" fmla="*/ 7511713 w 9953166"/>
              <a:gd name="connsiteY13" fmla="*/ 0 h 1323439"/>
              <a:gd name="connsiteX14" fmla="*/ 8196725 w 9953166"/>
              <a:gd name="connsiteY14" fmla="*/ 0 h 1323439"/>
              <a:gd name="connsiteX15" fmla="*/ 8981269 w 9953166"/>
              <a:gd name="connsiteY15" fmla="*/ 0 h 1323439"/>
              <a:gd name="connsiteX16" fmla="*/ 9367686 w 9953166"/>
              <a:gd name="connsiteY16" fmla="*/ 0 h 1323439"/>
              <a:gd name="connsiteX17" fmla="*/ 9953166 w 9953166"/>
              <a:gd name="connsiteY17" fmla="*/ 0 h 1323439"/>
              <a:gd name="connsiteX18" fmla="*/ 9953166 w 9953166"/>
              <a:gd name="connsiteY18" fmla="*/ 401443 h 1323439"/>
              <a:gd name="connsiteX19" fmla="*/ 9953166 w 9953166"/>
              <a:gd name="connsiteY19" fmla="*/ 842589 h 1323439"/>
              <a:gd name="connsiteX20" fmla="*/ 9953166 w 9953166"/>
              <a:gd name="connsiteY20" fmla="*/ 1323439 h 1323439"/>
              <a:gd name="connsiteX21" fmla="*/ 9168622 w 9953166"/>
              <a:gd name="connsiteY21" fmla="*/ 1323439 h 1323439"/>
              <a:gd name="connsiteX22" fmla="*/ 8881737 w 9953166"/>
              <a:gd name="connsiteY22" fmla="*/ 1323439 h 1323439"/>
              <a:gd name="connsiteX23" fmla="*/ 8495320 w 9953166"/>
              <a:gd name="connsiteY23" fmla="*/ 1323439 h 1323439"/>
              <a:gd name="connsiteX24" fmla="*/ 8009371 w 9953166"/>
              <a:gd name="connsiteY24" fmla="*/ 1323439 h 1323439"/>
              <a:gd name="connsiteX25" fmla="*/ 7224828 w 9953166"/>
              <a:gd name="connsiteY25" fmla="*/ 1323439 h 1323439"/>
              <a:gd name="connsiteX26" fmla="*/ 6937942 w 9953166"/>
              <a:gd name="connsiteY26" fmla="*/ 1323439 h 1323439"/>
              <a:gd name="connsiteX27" fmla="*/ 6153399 w 9953166"/>
              <a:gd name="connsiteY27" fmla="*/ 1323439 h 1323439"/>
              <a:gd name="connsiteX28" fmla="*/ 5567918 w 9953166"/>
              <a:gd name="connsiteY28" fmla="*/ 1323439 h 1323439"/>
              <a:gd name="connsiteX29" fmla="*/ 5281033 w 9953166"/>
              <a:gd name="connsiteY29" fmla="*/ 1323439 h 1323439"/>
              <a:gd name="connsiteX30" fmla="*/ 4695552 w 9953166"/>
              <a:gd name="connsiteY30" fmla="*/ 1323439 h 1323439"/>
              <a:gd name="connsiteX31" fmla="*/ 3911009 w 9953166"/>
              <a:gd name="connsiteY31" fmla="*/ 1323439 h 1323439"/>
              <a:gd name="connsiteX32" fmla="*/ 3126465 w 9953166"/>
              <a:gd name="connsiteY32" fmla="*/ 1323439 h 1323439"/>
              <a:gd name="connsiteX33" fmla="*/ 2839580 w 9953166"/>
              <a:gd name="connsiteY33" fmla="*/ 1323439 h 1323439"/>
              <a:gd name="connsiteX34" fmla="*/ 2353631 w 9953166"/>
              <a:gd name="connsiteY34" fmla="*/ 1323439 h 1323439"/>
              <a:gd name="connsiteX35" fmla="*/ 1967214 w 9953166"/>
              <a:gd name="connsiteY35" fmla="*/ 1323439 h 1323439"/>
              <a:gd name="connsiteX36" fmla="*/ 1580797 w 9953166"/>
              <a:gd name="connsiteY36" fmla="*/ 1323439 h 1323439"/>
              <a:gd name="connsiteX37" fmla="*/ 895785 w 9953166"/>
              <a:gd name="connsiteY37" fmla="*/ 1323439 h 1323439"/>
              <a:gd name="connsiteX38" fmla="*/ 0 w 9953166"/>
              <a:gd name="connsiteY38" fmla="*/ 1323439 h 1323439"/>
              <a:gd name="connsiteX39" fmla="*/ 0 w 9953166"/>
              <a:gd name="connsiteY39" fmla="*/ 882293 h 1323439"/>
              <a:gd name="connsiteX40" fmla="*/ 0 w 9953166"/>
              <a:gd name="connsiteY40" fmla="*/ 480850 h 1323439"/>
              <a:gd name="connsiteX41" fmla="*/ 0 w 9953166"/>
              <a:gd name="connsiteY41" fmla="*/ 0 h 132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53166" h="1323439" extrusionOk="0">
                <a:moveTo>
                  <a:pt x="0" y="0"/>
                </a:moveTo>
                <a:cubicBezTo>
                  <a:pt x="238341" y="-54064"/>
                  <a:pt x="449795" y="10243"/>
                  <a:pt x="784544" y="0"/>
                </a:cubicBezTo>
                <a:cubicBezTo>
                  <a:pt x="1119293" y="-10243"/>
                  <a:pt x="1063726" y="34028"/>
                  <a:pt x="1170961" y="0"/>
                </a:cubicBezTo>
                <a:cubicBezTo>
                  <a:pt x="1278196" y="-34028"/>
                  <a:pt x="1768902" y="35922"/>
                  <a:pt x="1955504" y="0"/>
                </a:cubicBezTo>
                <a:cubicBezTo>
                  <a:pt x="2142106" y="-35922"/>
                  <a:pt x="2379583" y="70104"/>
                  <a:pt x="2640516" y="0"/>
                </a:cubicBezTo>
                <a:cubicBezTo>
                  <a:pt x="2901449" y="-70104"/>
                  <a:pt x="2989402" y="55462"/>
                  <a:pt x="3225997" y="0"/>
                </a:cubicBezTo>
                <a:cubicBezTo>
                  <a:pt x="3462592" y="-55462"/>
                  <a:pt x="3427598" y="27061"/>
                  <a:pt x="3512882" y="0"/>
                </a:cubicBezTo>
                <a:cubicBezTo>
                  <a:pt x="3598166" y="-27061"/>
                  <a:pt x="3844066" y="10965"/>
                  <a:pt x="3998831" y="0"/>
                </a:cubicBezTo>
                <a:cubicBezTo>
                  <a:pt x="4153596" y="-10965"/>
                  <a:pt x="4378411" y="65943"/>
                  <a:pt x="4683843" y="0"/>
                </a:cubicBezTo>
                <a:cubicBezTo>
                  <a:pt x="4989275" y="-65943"/>
                  <a:pt x="5082825" y="80425"/>
                  <a:pt x="5368855" y="0"/>
                </a:cubicBezTo>
                <a:cubicBezTo>
                  <a:pt x="5654885" y="-80425"/>
                  <a:pt x="5858947" y="64129"/>
                  <a:pt x="6153399" y="0"/>
                </a:cubicBezTo>
                <a:cubicBezTo>
                  <a:pt x="6447851" y="-64129"/>
                  <a:pt x="6356354" y="30451"/>
                  <a:pt x="6440284" y="0"/>
                </a:cubicBezTo>
                <a:cubicBezTo>
                  <a:pt x="6524215" y="-30451"/>
                  <a:pt x="6968536" y="50785"/>
                  <a:pt x="7224828" y="0"/>
                </a:cubicBezTo>
                <a:cubicBezTo>
                  <a:pt x="7481120" y="-50785"/>
                  <a:pt x="7453136" y="5523"/>
                  <a:pt x="7511713" y="0"/>
                </a:cubicBezTo>
                <a:cubicBezTo>
                  <a:pt x="7570290" y="-5523"/>
                  <a:pt x="8029045" y="48485"/>
                  <a:pt x="8196725" y="0"/>
                </a:cubicBezTo>
                <a:cubicBezTo>
                  <a:pt x="8364405" y="-48485"/>
                  <a:pt x="8706651" y="5944"/>
                  <a:pt x="8981269" y="0"/>
                </a:cubicBezTo>
                <a:cubicBezTo>
                  <a:pt x="9255887" y="-5944"/>
                  <a:pt x="9243971" y="43343"/>
                  <a:pt x="9367686" y="0"/>
                </a:cubicBezTo>
                <a:cubicBezTo>
                  <a:pt x="9491401" y="-43343"/>
                  <a:pt x="9710432" y="18557"/>
                  <a:pt x="9953166" y="0"/>
                </a:cubicBezTo>
                <a:cubicBezTo>
                  <a:pt x="9961380" y="168459"/>
                  <a:pt x="9935987" y="320326"/>
                  <a:pt x="9953166" y="401443"/>
                </a:cubicBezTo>
                <a:cubicBezTo>
                  <a:pt x="9970345" y="482560"/>
                  <a:pt x="9934383" y="678102"/>
                  <a:pt x="9953166" y="842589"/>
                </a:cubicBezTo>
                <a:cubicBezTo>
                  <a:pt x="9971949" y="1007076"/>
                  <a:pt x="9909760" y="1094595"/>
                  <a:pt x="9953166" y="1323439"/>
                </a:cubicBezTo>
                <a:cubicBezTo>
                  <a:pt x="9717486" y="1337575"/>
                  <a:pt x="9338087" y="1316060"/>
                  <a:pt x="9168622" y="1323439"/>
                </a:cubicBezTo>
                <a:cubicBezTo>
                  <a:pt x="8999157" y="1330818"/>
                  <a:pt x="8967598" y="1321636"/>
                  <a:pt x="8881737" y="1323439"/>
                </a:cubicBezTo>
                <a:cubicBezTo>
                  <a:pt x="8795877" y="1325242"/>
                  <a:pt x="8597969" y="1302214"/>
                  <a:pt x="8495320" y="1323439"/>
                </a:cubicBezTo>
                <a:cubicBezTo>
                  <a:pt x="8392671" y="1344664"/>
                  <a:pt x="8169220" y="1322840"/>
                  <a:pt x="8009371" y="1323439"/>
                </a:cubicBezTo>
                <a:cubicBezTo>
                  <a:pt x="7849522" y="1324038"/>
                  <a:pt x="7427541" y="1318331"/>
                  <a:pt x="7224828" y="1323439"/>
                </a:cubicBezTo>
                <a:cubicBezTo>
                  <a:pt x="7022115" y="1328547"/>
                  <a:pt x="7005500" y="1289835"/>
                  <a:pt x="6937942" y="1323439"/>
                </a:cubicBezTo>
                <a:cubicBezTo>
                  <a:pt x="6870384" y="1357043"/>
                  <a:pt x="6497466" y="1299579"/>
                  <a:pt x="6153399" y="1323439"/>
                </a:cubicBezTo>
                <a:cubicBezTo>
                  <a:pt x="5809332" y="1347299"/>
                  <a:pt x="5707534" y="1288695"/>
                  <a:pt x="5567918" y="1323439"/>
                </a:cubicBezTo>
                <a:cubicBezTo>
                  <a:pt x="5428302" y="1358183"/>
                  <a:pt x="5388910" y="1289676"/>
                  <a:pt x="5281033" y="1323439"/>
                </a:cubicBezTo>
                <a:cubicBezTo>
                  <a:pt x="5173156" y="1357202"/>
                  <a:pt x="4903745" y="1280906"/>
                  <a:pt x="4695552" y="1323439"/>
                </a:cubicBezTo>
                <a:cubicBezTo>
                  <a:pt x="4487359" y="1365972"/>
                  <a:pt x="4081748" y="1230644"/>
                  <a:pt x="3911009" y="1323439"/>
                </a:cubicBezTo>
                <a:cubicBezTo>
                  <a:pt x="3740270" y="1416234"/>
                  <a:pt x="3431696" y="1313491"/>
                  <a:pt x="3126465" y="1323439"/>
                </a:cubicBezTo>
                <a:cubicBezTo>
                  <a:pt x="2821234" y="1333387"/>
                  <a:pt x="2982521" y="1314463"/>
                  <a:pt x="2839580" y="1323439"/>
                </a:cubicBezTo>
                <a:cubicBezTo>
                  <a:pt x="2696639" y="1332415"/>
                  <a:pt x="2562620" y="1296373"/>
                  <a:pt x="2353631" y="1323439"/>
                </a:cubicBezTo>
                <a:cubicBezTo>
                  <a:pt x="2144642" y="1350505"/>
                  <a:pt x="2145899" y="1288424"/>
                  <a:pt x="1967214" y="1323439"/>
                </a:cubicBezTo>
                <a:cubicBezTo>
                  <a:pt x="1788529" y="1358454"/>
                  <a:pt x="1660373" y="1312208"/>
                  <a:pt x="1580797" y="1323439"/>
                </a:cubicBezTo>
                <a:cubicBezTo>
                  <a:pt x="1501221" y="1334670"/>
                  <a:pt x="1143053" y="1272316"/>
                  <a:pt x="895785" y="1323439"/>
                </a:cubicBezTo>
                <a:cubicBezTo>
                  <a:pt x="648517" y="1374562"/>
                  <a:pt x="192473" y="1249417"/>
                  <a:pt x="0" y="1323439"/>
                </a:cubicBezTo>
                <a:cubicBezTo>
                  <a:pt x="-6401" y="1215885"/>
                  <a:pt x="23433" y="1090024"/>
                  <a:pt x="0" y="882293"/>
                </a:cubicBezTo>
                <a:cubicBezTo>
                  <a:pt x="-23433" y="674562"/>
                  <a:pt x="15763" y="670535"/>
                  <a:pt x="0" y="480850"/>
                </a:cubicBezTo>
                <a:cubicBezTo>
                  <a:pt x="-15763" y="291165"/>
                  <a:pt x="48527" y="207673"/>
                  <a:pt x="0" y="0"/>
                </a:cubicBezTo>
                <a:close/>
              </a:path>
            </a:pathLst>
          </a:custGeom>
          <a:noFill/>
          <a:ln w="38100">
            <a:solidFill>
              <a:srgbClr val="0B78BD"/>
            </a:solidFill>
            <a:prstDash val="dash"/>
            <a:extLst>
              <a:ext uri="{C807C97D-BFC1-408E-A445-0C87EB9F89A2}">
                <ask:lineSketchStyleProps xmlns:ask="http://schemas.microsoft.com/office/drawing/2018/sketchyshapes" sd="1504959849">
                  <a:prstGeom prst="rect">
                    <a:avLst/>
                  </a:prstGeom>
                  <ask:type>
                    <ask:lineSketchScribble/>
                  </ask:type>
                </ask:lineSketchStyleProps>
              </a:ext>
            </a:extLst>
          </a:ln>
          <a:effectLst/>
        </p:spPr>
        <p:txBody>
          <a:bodyPr wrap="square">
            <a:spAutoFit/>
          </a:bodyPr>
          <a:lstStyle/>
          <a:p>
            <a:pPr algn="just"/>
            <a:r>
              <a:rPr lang="en-US" dirty="0">
                <a:solidFill>
                  <a:srgbClr val="FF0000"/>
                </a:solidFill>
                <a:latin typeface="Cambria" panose="02040503050406030204" pitchFamily="18" charset="0"/>
                <a:ea typeface="Cambria" panose="02040503050406030204" pitchFamily="18" charset="0"/>
              </a:rPr>
              <a:t>Chagas disease</a:t>
            </a:r>
            <a:r>
              <a:rPr lang="en-US" dirty="0">
                <a:latin typeface="Cambria" panose="02040503050406030204" pitchFamily="18" charset="0"/>
                <a:ea typeface="Cambria" panose="02040503050406030204" pitchFamily="18" charset="0"/>
              </a:rPr>
              <a:t> </a:t>
            </a:r>
            <a:r>
              <a:rPr lang="en-US" dirty="0">
                <a:solidFill>
                  <a:srgbClr val="00B050"/>
                </a:solidFill>
                <a:latin typeface="Cambria" panose="02040503050406030204" pitchFamily="18" charset="0"/>
                <a:ea typeface="Cambria" panose="02040503050406030204" pitchFamily="18" charset="0"/>
              </a:rPr>
              <a:t>has</a:t>
            </a:r>
            <a:r>
              <a:rPr lang="en-US" dirty="0">
                <a:latin typeface="Cambria" panose="02040503050406030204" pitchFamily="18" charset="0"/>
                <a:ea typeface="Cambria" panose="02040503050406030204" pitchFamily="18" charset="0"/>
              </a:rPr>
              <a:t> two clinical </a:t>
            </a:r>
            <a:r>
              <a:rPr lang="en-US" dirty="0">
                <a:solidFill>
                  <a:srgbClr val="00B050"/>
                </a:solidFill>
                <a:latin typeface="Cambria" panose="02040503050406030204" pitchFamily="18" charset="0"/>
                <a:ea typeface="Cambria" panose="02040503050406030204" pitchFamily="18" charset="0"/>
              </a:rPr>
              <a:t>forms</a:t>
            </a:r>
            <a:r>
              <a:rPr lang="en-US" dirty="0">
                <a:latin typeface="Cambria" panose="02040503050406030204" pitchFamily="18" charset="0"/>
                <a:ea typeface="Cambria" panose="02040503050406030204" pitchFamily="18" charset="0"/>
              </a:rPr>
              <a:t>: an </a:t>
            </a:r>
            <a:r>
              <a:rPr lang="en-US" dirty="0">
                <a:solidFill>
                  <a:srgbClr val="FF0000"/>
                </a:solidFill>
                <a:latin typeface="Cambria" panose="02040503050406030204" pitchFamily="18" charset="0"/>
                <a:ea typeface="Cambria" panose="02040503050406030204" pitchFamily="18" charset="0"/>
              </a:rPr>
              <a:t>acute phase</a:t>
            </a:r>
            <a:r>
              <a:rPr lang="en-US" dirty="0">
                <a:latin typeface="Cambria" panose="02040503050406030204" pitchFamily="18" charset="0"/>
                <a:ea typeface="Cambria" panose="02040503050406030204" pitchFamily="18" charset="0"/>
              </a:rPr>
              <a:t> and a </a:t>
            </a:r>
            <a:r>
              <a:rPr lang="en-US" dirty="0">
                <a:solidFill>
                  <a:srgbClr val="FF0000"/>
                </a:solidFill>
                <a:latin typeface="Cambria" panose="02040503050406030204" pitchFamily="18" charset="0"/>
                <a:ea typeface="Cambria" panose="02040503050406030204" pitchFamily="18" charset="0"/>
              </a:rPr>
              <a:t>chronic phase</a:t>
            </a:r>
            <a:r>
              <a:rPr lang="en-US" dirty="0">
                <a:latin typeface="Cambria" panose="02040503050406030204" pitchFamily="18" charset="0"/>
                <a:ea typeface="Cambria" panose="02040503050406030204" pitchFamily="18" charset="0"/>
              </a:rPr>
              <a:t>. In most initial cases, </a:t>
            </a:r>
          </a:p>
          <a:p>
            <a:pPr algn="just"/>
            <a:r>
              <a:rPr lang="en-US" dirty="0">
                <a:latin typeface="Cambria" panose="02040503050406030204" pitchFamily="18" charset="0"/>
                <a:ea typeface="Cambria" panose="02040503050406030204" pitchFamily="18" charset="0"/>
              </a:rPr>
              <a:t>(</a:t>
            </a:r>
            <a:r>
              <a:rPr lang="en-US" dirty="0">
                <a:solidFill>
                  <a:srgbClr val="FF0000"/>
                </a:solidFill>
                <a:latin typeface="Cambria" panose="02040503050406030204" pitchFamily="18" charset="0"/>
                <a:ea typeface="Cambria" panose="02040503050406030204" pitchFamily="18" charset="0"/>
              </a:rPr>
              <a:t>70-80% </a:t>
            </a:r>
            <a:r>
              <a:rPr lang="en-US" dirty="0">
                <a:latin typeface="Cambria" panose="02040503050406030204" pitchFamily="18" charset="0"/>
                <a:ea typeface="Cambria" panose="02040503050406030204" pitchFamily="18" charset="0"/>
              </a:rPr>
              <a:t>of the infected) </a:t>
            </a:r>
            <a:r>
              <a:rPr lang="en-US" dirty="0">
                <a:solidFill>
                  <a:srgbClr val="FF0000"/>
                </a:solidFill>
                <a:latin typeface="Cambria" panose="02040503050406030204" pitchFamily="18" charset="0"/>
                <a:ea typeface="Cambria" panose="02040503050406030204" pitchFamily="18" charset="0"/>
              </a:rPr>
              <a:t>symptoms are absent</a:t>
            </a:r>
            <a:r>
              <a:rPr lang="en-US" dirty="0">
                <a:latin typeface="Cambria" panose="02040503050406030204" pitchFamily="18" charset="0"/>
                <a:ea typeface="Cambria" panose="02040503050406030204" pitchFamily="18" charset="0"/>
              </a:rPr>
              <a:t> and </a:t>
            </a:r>
            <a:r>
              <a:rPr lang="en-US" dirty="0">
                <a:solidFill>
                  <a:srgbClr val="00B050"/>
                </a:solidFill>
                <a:latin typeface="Cambria" panose="02040503050406030204" pitchFamily="18" charset="0"/>
                <a:ea typeface="Cambria" panose="02040503050406030204" pitchFamily="18" charset="0"/>
              </a:rPr>
              <a:t>have mild risk</a:t>
            </a:r>
            <a:r>
              <a:rPr lang="en-US" dirty="0">
                <a:latin typeface="Cambria" panose="02040503050406030204" pitchFamily="18" charset="0"/>
                <a:ea typeface="Cambria" panose="02040503050406030204" pitchFamily="18" charset="0"/>
              </a:rPr>
              <a:t>, while a </a:t>
            </a:r>
            <a:r>
              <a:rPr lang="en-US" dirty="0">
                <a:solidFill>
                  <a:srgbClr val="FF0000"/>
                </a:solidFill>
                <a:latin typeface="Cambria" panose="02040503050406030204" pitchFamily="18" charset="0"/>
                <a:ea typeface="Cambria" panose="02040503050406030204" pitchFamily="18" charset="0"/>
              </a:rPr>
              <a:t>20-30%</a:t>
            </a:r>
            <a:r>
              <a:rPr lang="en-US" dirty="0">
                <a:latin typeface="Cambria" panose="02040503050406030204" pitchFamily="18" charset="0"/>
                <a:ea typeface="Cambria" panose="02040503050406030204" pitchFamily="18" charset="0"/>
              </a:rPr>
              <a:t> of the ones infected </a:t>
            </a:r>
            <a:r>
              <a:rPr lang="en-US" dirty="0">
                <a:solidFill>
                  <a:srgbClr val="00B050"/>
                </a:solidFill>
                <a:latin typeface="Cambria" panose="02040503050406030204" pitchFamily="18" charset="0"/>
                <a:ea typeface="Cambria" panose="02040503050406030204" pitchFamily="18" charset="0"/>
              </a:rPr>
              <a:t>evolve into</a:t>
            </a:r>
            <a:r>
              <a:rPr lang="en-US" dirty="0">
                <a:latin typeface="Cambria" panose="02040503050406030204" pitchFamily="18" charset="0"/>
                <a:ea typeface="Cambria" panose="02040503050406030204" pitchFamily="18" charset="0"/>
              </a:rPr>
              <a:t>  the chronic phase, which </a:t>
            </a:r>
            <a:r>
              <a:rPr lang="en-US" dirty="0">
                <a:solidFill>
                  <a:srgbClr val="FF0000"/>
                </a:solidFill>
                <a:latin typeface="Cambria" panose="02040503050406030204" pitchFamily="18" charset="0"/>
                <a:ea typeface="Cambria" panose="02040503050406030204" pitchFamily="18" charset="0"/>
              </a:rPr>
              <a:t>includes symptoms </a:t>
            </a:r>
            <a:r>
              <a:rPr lang="en-US" dirty="0">
                <a:latin typeface="Cambria" panose="02040503050406030204" pitchFamily="18" charset="0"/>
                <a:ea typeface="Cambria" panose="02040503050406030204" pitchFamily="18" charset="0"/>
              </a:rPr>
              <a:t>that indicate </a:t>
            </a:r>
            <a:r>
              <a:rPr lang="en-US" dirty="0">
                <a:solidFill>
                  <a:srgbClr val="FF0000"/>
                </a:solidFill>
                <a:latin typeface="Cambria" panose="02040503050406030204" pitchFamily="18" charset="0"/>
                <a:ea typeface="Cambria" panose="02040503050406030204" pitchFamily="18" charset="0"/>
              </a:rPr>
              <a:t>damages</a:t>
            </a:r>
            <a:r>
              <a:rPr lang="en-US" dirty="0">
                <a:latin typeface="Cambria" panose="02040503050406030204" pitchFamily="18" charset="0"/>
                <a:ea typeface="Cambria" panose="02040503050406030204" pitchFamily="18" charset="0"/>
              </a:rPr>
              <a:t>  to the tissue of the  </a:t>
            </a:r>
            <a:r>
              <a:rPr lang="en-US" dirty="0">
                <a:solidFill>
                  <a:srgbClr val="FF0000"/>
                </a:solidFill>
                <a:latin typeface="Cambria" panose="02040503050406030204" pitchFamily="18" charset="0"/>
                <a:ea typeface="Cambria" panose="02040503050406030204" pitchFamily="18" charset="0"/>
              </a:rPr>
              <a:t>heart</a:t>
            </a:r>
            <a:r>
              <a:rPr lang="en-US" dirty="0">
                <a:latin typeface="Cambria" panose="02040503050406030204" pitchFamily="18" charset="0"/>
                <a:ea typeface="Cambria" panose="02040503050406030204" pitchFamily="18" charset="0"/>
              </a:rPr>
              <a:t>, </a:t>
            </a:r>
            <a:r>
              <a:rPr lang="en-US" dirty="0">
                <a:solidFill>
                  <a:srgbClr val="FF0000"/>
                </a:solidFill>
                <a:latin typeface="Cambria" panose="02040503050406030204" pitchFamily="18" charset="0"/>
                <a:ea typeface="Cambria" panose="02040503050406030204" pitchFamily="18" charset="0"/>
              </a:rPr>
              <a:t>digestive system</a:t>
            </a:r>
            <a:r>
              <a:rPr lang="en-US" dirty="0">
                <a:latin typeface="Cambria" panose="02040503050406030204" pitchFamily="18" charset="0"/>
                <a:ea typeface="Cambria" panose="02040503050406030204" pitchFamily="18" charset="0"/>
              </a:rPr>
              <a:t> and/ or </a:t>
            </a:r>
            <a:r>
              <a:rPr lang="en-US" dirty="0">
                <a:solidFill>
                  <a:srgbClr val="FF0000"/>
                </a:solidFill>
                <a:latin typeface="Cambria" panose="02040503050406030204" pitchFamily="18" charset="0"/>
                <a:ea typeface="Cambria" panose="02040503050406030204" pitchFamily="18" charset="0"/>
              </a:rPr>
              <a:t>nerves system</a:t>
            </a:r>
            <a:r>
              <a:rPr lang="en-US" dirty="0">
                <a:latin typeface="Cambria" panose="02040503050406030204" pitchFamily="18" charset="0"/>
                <a:ea typeface="Cambria" panose="02040503050406030204" pitchFamily="18" charset="0"/>
              </a:rPr>
              <a:t>.</a:t>
            </a:r>
          </a:p>
          <a:p>
            <a:pPr algn="just"/>
            <a:endParaRPr lang="en-US" sz="800"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AFA3AEC4-C57E-4986-B21B-F4B93997FDC3}"/>
              </a:ext>
            </a:extLst>
          </p:cNvPr>
          <p:cNvSpPr txBox="1"/>
          <p:nvPr/>
        </p:nvSpPr>
        <p:spPr>
          <a:xfrm>
            <a:off x="7324048" y="6515834"/>
            <a:ext cx="3057568" cy="307777"/>
          </a:xfrm>
          <a:prstGeom prst="rect">
            <a:avLst/>
          </a:prstGeom>
          <a:noFill/>
        </p:spPr>
        <p:txBody>
          <a:bodyPr wrap="none" rtlCol="0">
            <a:spAutoFit/>
          </a:bodyPr>
          <a:lstStyle/>
          <a:p>
            <a:r>
              <a:rPr lang="en-US" sz="1400" dirty="0"/>
              <a:t>Text Source: </a:t>
            </a:r>
            <a:r>
              <a:rPr lang="en-US" sz="1400" dirty="0">
                <a:hlinkClick r:id="rId3"/>
              </a:rPr>
              <a:t>https://www3.paho.org/...</a:t>
            </a:r>
            <a:endParaRPr lang="LID4096" sz="1400" dirty="0"/>
          </a:p>
        </p:txBody>
      </p:sp>
      <p:sp>
        <p:nvSpPr>
          <p:cNvPr id="15" name="TextBox 14">
            <a:extLst>
              <a:ext uri="{FF2B5EF4-FFF2-40B4-BE49-F238E27FC236}">
                <a16:creationId xmlns:a16="http://schemas.microsoft.com/office/drawing/2014/main" id="{054536D8-27B0-4E70-902E-389B9A8B8CE6}"/>
              </a:ext>
            </a:extLst>
          </p:cNvPr>
          <p:cNvSpPr txBox="1"/>
          <p:nvPr/>
        </p:nvSpPr>
        <p:spPr>
          <a:xfrm>
            <a:off x="1119417" y="3009183"/>
            <a:ext cx="9953166" cy="2308324"/>
          </a:xfrm>
          <a:custGeom>
            <a:avLst/>
            <a:gdLst>
              <a:gd name="connsiteX0" fmla="*/ 0 w 9953166"/>
              <a:gd name="connsiteY0" fmla="*/ 0 h 2308324"/>
              <a:gd name="connsiteX1" fmla="*/ 585480 w 9953166"/>
              <a:gd name="connsiteY1" fmla="*/ 0 h 2308324"/>
              <a:gd name="connsiteX2" fmla="*/ 1370024 w 9953166"/>
              <a:gd name="connsiteY2" fmla="*/ 0 h 2308324"/>
              <a:gd name="connsiteX3" fmla="*/ 1656909 w 9953166"/>
              <a:gd name="connsiteY3" fmla="*/ 0 h 2308324"/>
              <a:gd name="connsiteX4" fmla="*/ 2043326 w 9953166"/>
              <a:gd name="connsiteY4" fmla="*/ 0 h 2308324"/>
              <a:gd name="connsiteX5" fmla="*/ 2628807 w 9953166"/>
              <a:gd name="connsiteY5" fmla="*/ 0 h 2308324"/>
              <a:gd name="connsiteX6" fmla="*/ 2915692 w 9953166"/>
              <a:gd name="connsiteY6" fmla="*/ 0 h 2308324"/>
              <a:gd name="connsiteX7" fmla="*/ 3202578 w 9953166"/>
              <a:gd name="connsiteY7" fmla="*/ 0 h 2308324"/>
              <a:gd name="connsiteX8" fmla="*/ 3688526 w 9953166"/>
              <a:gd name="connsiteY8" fmla="*/ 0 h 2308324"/>
              <a:gd name="connsiteX9" fmla="*/ 4373538 w 9953166"/>
              <a:gd name="connsiteY9" fmla="*/ 0 h 2308324"/>
              <a:gd name="connsiteX10" fmla="*/ 4959019 w 9953166"/>
              <a:gd name="connsiteY10" fmla="*/ 0 h 2308324"/>
              <a:gd name="connsiteX11" fmla="*/ 5345436 w 9953166"/>
              <a:gd name="connsiteY11" fmla="*/ 0 h 2308324"/>
              <a:gd name="connsiteX12" fmla="*/ 5731853 w 9953166"/>
              <a:gd name="connsiteY12" fmla="*/ 0 h 2308324"/>
              <a:gd name="connsiteX13" fmla="*/ 6217801 w 9953166"/>
              <a:gd name="connsiteY13" fmla="*/ 0 h 2308324"/>
              <a:gd name="connsiteX14" fmla="*/ 6902813 w 9953166"/>
              <a:gd name="connsiteY14" fmla="*/ 0 h 2308324"/>
              <a:gd name="connsiteX15" fmla="*/ 7189699 w 9953166"/>
              <a:gd name="connsiteY15" fmla="*/ 0 h 2308324"/>
              <a:gd name="connsiteX16" fmla="*/ 7576116 w 9953166"/>
              <a:gd name="connsiteY16" fmla="*/ 0 h 2308324"/>
              <a:gd name="connsiteX17" fmla="*/ 8161596 w 9953166"/>
              <a:gd name="connsiteY17" fmla="*/ 0 h 2308324"/>
              <a:gd name="connsiteX18" fmla="*/ 8846608 w 9953166"/>
              <a:gd name="connsiteY18" fmla="*/ 0 h 2308324"/>
              <a:gd name="connsiteX19" fmla="*/ 9133494 w 9953166"/>
              <a:gd name="connsiteY19" fmla="*/ 0 h 2308324"/>
              <a:gd name="connsiteX20" fmla="*/ 9953166 w 9953166"/>
              <a:gd name="connsiteY20" fmla="*/ 0 h 2308324"/>
              <a:gd name="connsiteX21" fmla="*/ 9953166 w 9953166"/>
              <a:gd name="connsiteY21" fmla="*/ 577081 h 2308324"/>
              <a:gd name="connsiteX22" fmla="*/ 9953166 w 9953166"/>
              <a:gd name="connsiteY22" fmla="*/ 1107996 h 2308324"/>
              <a:gd name="connsiteX23" fmla="*/ 9953166 w 9953166"/>
              <a:gd name="connsiteY23" fmla="*/ 1708160 h 2308324"/>
              <a:gd name="connsiteX24" fmla="*/ 9953166 w 9953166"/>
              <a:gd name="connsiteY24" fmla="*/ 2308324 h 2308324"/>
              <a:gd name="connsiteX25" fmla="*/ 9168622 w 9953166"/>
              <a:gd name="connsiteY25" fmla="*/ 2308324 h 2308324"/>
              <a:gd name="connsiteX26" fmla="*/ 8682674 w 9953166"/>
              <a:gd name="connsiteY26" fmla="*/ 2308324 h 2308324"/>
              <a:gd name="connsiteX27" fmla="*/ 8196725 w 9953166"/>
              <a:gd name="connsiteY27" fmla="*/ 2308324 h 2308324"/>
              <a:gd name="connsiteX28" fmla="*/ 7412181 w 9953166"/>
              <a:gd name="connsiteY28" fmla="*/ 2308324 h 2308324"/>
              <a:gd name="connsiteX29" fmla="*/ 6826701 w 9953166"/>
              <a:gd name="connsiteY29" fmla="*/ 2308324 h 2308324"/>
              <a:gd name="connsiteX30" fmla="*/ 6141689 w 9953166"/>
              <a:gd name="connsiteY30" fmla="*/ 2308324 h 2308324"/>
              <a:gd name="connsiteX31" fmla="*/ 5456677 w 9953166"/>
              <a:gd name="connsiteY31" fmla="*/ 2308324 h 2308324"/>
              <a:gd name="connsiteX32" fmla="*/ 4871197 w 9953166"/>
              <a:gd name="connsiteY32" fmla="*/ 2308324 h 2308324"/>
              <a:gd name="connsiteX33" fmla="*/ 4584311 w 9953166"/>
              <a:gd name="connsiteY33" fmla="*/ 2308324 h 2308324"/>
              <a:gd name="connsiteX34" fmla="*/ 3899299 w 9953166"/>
              <a:gd name="connsiteY34" fmla="*/ 2308324 h 2308324"/>
              <a:gd name="connsiteX35" fmla="*/ 3214287 w 9953166"/>
              <a:gd name="connsiteY35" fmla="*/ 2308324 h 2308324"/>
              <a:gd name="connsiteX36" fmla="*/ 2827870 w 9953166"/>
              <a:gd name="connsiteY36" fmla="*/ 2308324 h 2308324"/>
              <a:gd name="connsiteX37" fmla="*/ 2142858 w 9953166"/>
              <a:gd name="connsiteY37" fmla="*/ 2308324 h 2308324"/>
              <a:gd name="connsiteX38" fmla="*/ 1656909 w 9953166"/>
              <a:gd name="connsiteY38" fmla="*/ 2308324 h 2308324"/>
              <a:gd name="connsiteX39" fmla="*/ 971897 w 9953166"/>
              <a:gd name="connsiteY39" fmla="*/ 2308324 h 2308324"/>
              <a:gd name="connsiteX40" fmla="*/ 585480 w 9953166"/>
              <a:gd name="connsiteY40" fmla="*/ 2308324 h 2308324"/>
              <a:gd name="connsiteX41" fmla="*/ 0 w 9953166"/>
              <a:gd name="connsiteY41" fmla="*/ 2308324 h 2308324"/>
              <a:gd name="connsiteX42" fmla="*/ 0 w 9953166"/>
              <a:gd name="connsiteY42" fmla="*/ 1731243 h 2308324"/>
              <a:gd name="connsiteX43" fmla="*/ 0 w 9953166"/>
              <a:gd name="connsiteY43" fmla="*/ 1154162 h 2308324"/>
              <a:gd name="connsiteX44" fmla="*/ 0 w 9953166"/>
              <a:gd name="connsiteY44" fmla="*/ 577081 h 2308324"/>
              <a:gd name="connsiteX45" fmla="*/ 0 w 9953166"/>
              <a:gd name="connsiteY45" fmla="*/ 0 h 230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953166" h="2308324" fill="none" extrusionOk="0">
                <a:moveTo>
                  <a:pt x="0" y="0"/>
                </a:moveTo>
                <a:cubicBezTo>
                  <a:pt x="229305" y="-18201"/>
                  <a:pt x="332363" y="54952"/>
                  <a:pt x="585480" y="0"/>
                </a:cubicBezTo>
                <a:cubicBezTo>
                  <a:pt x="838597" y="-54952"/>
                  <a:pt x="1024232" y="52696"/>
                  <a:pt x="1370024" y="0"/>
                </a:cubicBezTo>
                <a:cubicBezTo>
                  <a:pt x="1715816" y="-52696"/>
                  <a:pt x="1580795" y="5476"/>
                  <a:pt x="1656909" y="0"/>
                </a:cubicBezTo>
                <a:cubicBezTo>
                  <a:pt x="1733023" y="-5476"/>
                  <a:pt x="1898514" y="39515"/>
                  <a:pt x="2043326" y="0"/>
                </a:cubicBezTo>
                <a:cubicBezTo>
                  <a:pt x="2188138" y="-39515"/>
                  <a:pt x="2341117" y="42549"/>
                  <a:pt x="2628807" y="0"/>
                </a:cubicBezTo>
                <a:cubicBezTo>
                  <a:pt x="2916497" y="-42549"/>
                  <a:pt x="2841080" y="26521"/>
                  <a:pt x="2915692" y="0"/>
                </a:cubicBezTo>
                <a:cubicBezTo>
                  <a:pt x="2990305" y="-26521"/>
                  <a:pt x="3072764" y="7253"/>
                  <a:pt x="3202578" y="0"/>
                </a:cubicBezTo>
                <a:cubicBezTo>
                  <a:pt x="3332392" y="-7253"/>
                  <a:pt x="3577770" y="22221"/>
                  <a:pt x="3688526" y="0"/>
                </a:cubicBezTo>
                <a:cubicBezTo>
                  <a:pt x="3799282" y="-22221"/>
                  <a:pt x="4065541" y="20475"/>
                  <a:pt x="4373538" y="0"/>
                </a:cubicBezTo>
                <a:cubicBezTo>
                  <a:pt x="4681535" y="-20475"/>
                  <a:pt x="4745861" y="61857"/>
                  <a:pt x="4959019" y="0"/>
                </a:cubicBezTo>
                <a:cubicBezTo>
                  <a:pt x="5172177" y="-61857"/>
                  <a:pt x="5166619" y="13498"/>
                  <a:pt x="5345436" y="0"/>
                </a:cubicBezTo>
                <a:cubicBezTo>
                  <a:pt x="5524253" y="-13498"/>
                  <a:pt x="5602690" y="4917"/>
                  <a:pt x="5731853" y="0"/>
                </a:cubicBezTo>
                <a:cubicBezTo>
                  <a:pt x="5861016" y="-4917"/>
                  <a:pt x="5997630" y="6222"/>
                  <a:pt x="6217801" y="0"/>
                </a:cubicBezTo>
                <a:cubicBezTo>
                  <a:pt x="6437972" y="-6222"/>
                  <a:pt x="6630842" y="43396"/>
                  <a:pt x="6902813" y="0"/>
                </a:cubicBezTo>
                <a:cubicBezTo>
                  <a:pt x="7174784" y="-43396"/>
                  <a:pt x="7112255" y="32464"/>
                  <a:pt x="7189699" y="0"/>
                </a:cubicBezTo>
                <a:cubicBezTo>
                  <a:pt x="7267143" y="-32464"/>
                  <a:pt x="7407657" y="6554"/>
                  <a:pt x="7576116" y="0"/>
                </a:cubicBezTo>
                <a:cubicBezTo>
                  <a:pt x="7744575" y="-6554"/>
                  <a:pt x="7938374" y="53130"/>
                  <a:pt x="8161596" y="0"/>
                </a:cubicBezTo>
                <a:cubicBezTo>
                  <a:pt x="8384818" y="-53130"/>
                  <a:pt x="8548642" y="31500"/>
                  <a:pt x="8846608" y="0"/>
                </a:cubicBezTo>
                <a:cubicBezTo>
                  <a:pt x="9144574" y="-31500"/>
                  <a:pt x="8994369" y="12772"/>
                  <a:pt x="9133494" y="0"/>
                </a:cubicBezTo>
                <a:cubicBezTo>
                  <a:pt x="9272619" y="-12772"/>
                  <a:pt x="9694385" y="92150"/>
                  <a:pt x="9953166" y="0"/>
                </a:cubicBezTo>
                <a:cubicBezTo>
                  <a:pt x="9975858" y="216891"/>
                  <a:pt x="9911578" y="374999"/>
                  <a:pt x="9953166" y="577081"/>
                </a:cubicBezTo>
                <a:cubicBezTo>
                  <a:pt x="9994754" y="779163"/>
                  <a:pt x="9892963" y="843653"/>
                  <a:pt x="9953166" y="1107996"/>
                </a:cubicBezTo>
                <a:cubicBezTo>
                  <a:pt x="10013369" y="1372339"/>
                  <a:pt x="9887130" y="1441320"/>
                  <a:pt x="9953166" y="1708160"/>
                </a:cubicBezTo>
                <a:cubicBezTo>
                  <a:pt x="10019202" y="1975000"/>
                  <a:pt x="9944697" y="2065854"/>
                  <a:pt x="9953166" y="2308324"/>
                </a:cubicBezTo>
                <a:cubicBezTo>
                  <a:pt x="9577984" y="2362490"/>
                  <a:pt x="9521316" y="2292359"/>
                  <a:pt x="9168622" y="2308324"/>
                </a:cubicBezTo>
                <a:cubicBezTo>
                  <a:pt x="8815928" y="2324289"/>
                  <a:pt x="8851528" y="2268591"/>
                  <a:pt x="8682674" y="2308324"/>
                </a:cubicBezTo>
                <a:cubicBezTo>
                  <a:pt x="8513820" y="2348057"/>
                  <a:pt x="8320497" y="2254792"/>
                  <a:pt x="8196725" y="2308324"/>
                </a:cubicBezTo>
                <a:cubicBezTo>
                  <a:pt x="8072953" y="2361856"/>
                  <a:pt x="7622179" y="2224952"/>
                  <a:pt x="7412181" y="2308324"/>
                </a:cubicBezTo>
                <a:cubicBezTo>
                  <a:pt x="7202183" y="2391696"/>
                  <a:pt x="6995499" y="2291773"/>
                  <a:pt x="6826701" y="2308324"/>
                </a:cubicBezTo>
                <a:cubicBezTo>
                  <a:pt x="6657903" y="2324875"/>
                  <a:pt x="6454646" y="2301681"/>
                  <a:pt x="6141689" y="2308324"/>
                </a:cubicBezTo>
                <a:cubicBezTo>
                  <a:pt x="5828732" y="2314967"/>
                  <a:pt x="5605034" y="2232096"/>
                  <a:pt x="5456677" y="2308324"/>
                </a:cubicBezTo>
                <a:cubicBezTo>
                  <a:pt x="5308320" y="2384552"/>
                  <a:pt x="5109673" y="2281694"/>
                  <a:pt x="4871197" y="2308324"/>
                </a:cubicBezTo>
                <a:cubicBezTo>
                  <a:pt x="4632721" y="2334954"/>
                  <a:pt x="4656586" y="2307284"/>
                  <a:pt x="4584311" y="2308324"/>
                </a:cubicBezTo>
                <a:cubicBezTo>
                  <a:pt x="4512036" y="2309364"/>
                  <a:pt x="4048511" y="2273121"/>
                  <a:pt x="3899299" y="2308324"/>
                </a:cubicBezTo>
                <a:cubicBezTo>
                  <a:pt x="3750087" y="2343527"/>
                  <a:pt x="3387876" y="2251772"/>
                  <a:pt x="3214287" y="2308324"/>
                </a:cubicBezTo>
                <a:cubicBezTo>
                  <a:pt x="3040698" y="2364876"/>
                  <a:pt x="2996650" y="2268789"/>
                  <a:pt x="2827870" y="2308324"/>
                </a:cubicBezTo>
                <a:cubicBezTo>
                  <a:pt x="2659090" y="2347859"/>
                  <a:pt x="2385210" y="2278088"/>
                  <a:pt x="2142858" y="2308324"/>
                </a:cubicBezTo>
                <a:cubicBezTo>
                  <a:pt x="1900506" y="2338560"/>
                  <a:pt x="1813749" y="2251421"/>
                  <a:pt x="1656909" y="2308324"/>
                </a:cubicBezTo>
                <a:cubicBezTo>
                  <a:pt x="1500069" y="2365227"/>
                  <a:pt x="1130846" y="2289418"/>
                  <a:pt x="971897" y="2308324"/>
                </a:cubicBezTo>
                <a:cubicBezTo>
                  <a:pt x="812948" y="2327230"/>
                  <a:pt x="759328" y="2276601"/>
                  <a:pt x="585480" y="2308324"/>
                </a:cubicBezTo>
                <a:cubicBezTo>
                  <a:pt x="411632" y="2340047"/>
                  <a:pt x="173706" y="2277483"/>
                  <a:pt x="0" y="2308324"/>
                </a:cubicBezTo>
                <a:cubicBezTo>
                  <a:pt x="-51545" y="2083706"/>
                  <a:pt x="58938" y="1920211"/>
                  <a:pt x="0" y="1731243"/>
                </a:cubicBezTo>
                <a:cubicBezTo>
                  <a:pt x="-58938" y="1542275"/>
                  <a:pt x="64616" y="1324436"/>
                  <a:pt x="0" y="1154162"/>
                </a:cubicBezTo>
                <a:cubicBezTo>
                  <a:pt x="-64616" y="983888"/>
                  <a:pt x="35573" y="774424"/>
                  <a:pt x="0" y="577081"/>
                </a:cubicBezTo>
                <a:cubicBezTo>
                  <a:pt x="-35573" y="379738"/>
                  <a:pt x="68838" y="272470"/>
                  <a:pt x="0" y="0"/>
                </a:cubicBezTo>
                <a:close/>
              </a:path>
              <a:path w="9953166" h="2308324" stroke="0" extrusionOk="0">
                <a:moveTo>
                  <a:pt x="0" y="0"/>
                </a:moveTo>
                <a:cubicBezTo>
                  <a:pt x="238341" y="-54064"/>
                  <a:pt x="449795" y="10243"/>
                  <a:pt x="784544" y="0"/>
                </a:cubicBezTo>
                <a:cubicBezTo>
                  <a:pt x="1119293" y="-10243"/>
                  <a:pt x="1063726" y="34028"/>
                  <a:pt x="1170961" y="0"/>
                </a:cubicBezTo>
                <a:cubicBezTo>
                  <a:pt x="1278196" y="-34028"/>
                  <a:pt x="1768902" y="35922"/>
                  <a:pt x="1955504" y="0"/>
                </a:cubicBezTo>
                <a:cubicBezTo>
                  <a:pt x="2142106" y="-35922"/>
                  <a:pt x="2379583" y="70104"/>
                  <a:pt x="2640516" y="0"/>
                </a:cubicBezTo>
                <a:cubicBezTo>
                  <a:pt x="2901449" y="-70104"/>
                  <a:pt x="2989402" y="55462"/>
                  <a:pt x="3225997" y="0"/>
                </a:cubicBezTo>
                <a:cubicBezTo>
                  <a:pt x="3462592" y="-55462"/>
                  <a:pt x="3427598" y="27061"/>
                  <a:pt x="3512882" y="0"/>
                </a:cubicBezTo>
                <a:cubicBezTo>
                  <a:pt x="3598166" y="-27061"/>
                  <a:pt x="3844066" y="10965"/>
                  <a:pt x="3998831" y="0"/>
                </a:cubicBezTo>
                <a:cubicBezTo>
                  <a:pt x="4153596" y="-10965"/>
                  <a:pt x="4378411" y="65943"/>
                  <a:pt x="4683843" y="0"/>
                </a:cubicBezTo>
                <a:cubicBezTo>
                  <a:pt x="4989275" y="-65943"/>
                  <a:pt x="5082825" y="80425"/>
                  <a:pt x="5368855" y="0"/>
                </a:cubicBezTo>
                <a:cubicBezTo>
                  <a:pt x="5654885" y="-80425"/>
                  <a:pt x="5858947" y="64129"/>
                  <a:pt x="6153399" y="0"/>
                </a:cubicBezTo>
                <a:cubicBezTo>
                  <a:pt x="6447851" y="-64129"/>
                  <a:pt x="6356354" y="30451"/>
                  <a:pt x="6440284" y="0"/>
                </a:cubicBezTo>
                <a:cubicBezTo>
                  <a:pt x="6524215" y="-30451"/>
                  <a:pt x="6968536" y="50785"/>
                  <a:pt x="7224828" y="0"/>
                </a:cubicBezTo>
                <a:cubicBezTo>
                  <a:pt x="7481120" y="-50785"/>
                  <a:pt x="7453136" y="5523"/>
                  <a:pt x="7511713" y="0"/>
                </a:cubicBezTo>
                <a:cubicBezTo>
                  <a:pt x="7570290" y="-5523"/>
                  <a:pt x="8029045" y="48485"/>
                  <a:pt x="8196725" y="0"/>
                </a:cubicBezTo>
                <a:cubicBezTo>
                  <a:pt x="8364405" y="-48485"/>
                  <a:pt x="8706651" y="5944"/>
                  <a:pt x="8981269" y="0"/>
                </a:cubicBezTo>
                <a:cubicBezTo>
                  <a:pt x="9255887" y="-5944"/>
                  <a:pt x="9243971" y="43343"/>
                  <a:pt x="9367686" y="0"/>
                </a:cubicBezTo>
                <a:cubicBezTo>
                  <a:pt x="9491401" y="-43343"/>
                  <a:pt x="9710432" y="18557"/>
                  <a:pt x="9953166" y="0"/>
                </a:cubicBezTo>
                <a:cubicBezTo>
                  <a:pt x="9982948" y="118896"/>
                  <a:pt x="9945949" y="257865"/>
                  <a:pt x="9953166" y="507831"/>
                </a:cubicBezTo>
                <a:cubicBezTo>
                  <a:pt x="9960383" y="757797"/>
                  <a:pt x="9937926" y="797069"/>
                  <a:pt x="9953166" y="1084912"/>
                </a:cubicBezTo>
                <a:cubicBezTo>
                  <a:pt x="9968406" y="1372755"/>
                  <a:pt x="9911976" y="1544556"/>
                  <a:pt x="9953166" y="1685077"/>
                </a:cubicBezTo>
                <a:cubicBezTo>
                  <a:pt x="9994356" y="1825599"/>
                  <a:pt x="9939904" y="2084615"/>
                  <a:pt x="9953166" y="2308324"/>
                </a:cubicBezTo>
                <a:cubicBezTo>
                  <a:pt x="9719919" y="2363306"/>
                  <a:pt x="9688966" y="2278593"/>
                  <a:pt x="9467217" y="2308324"/>
                </a:cubicBezTo>
                <a:cubicBezTo>
                  <a:pt x="9245468" y="2338055"/>
                  <a:pt x="9183449" y="2287099"/>
                  <a:pt x="9080800" y="2308324"/>
                </a:cubicBezTo>
                <a:cubicBezTo>
                  <a:pt x="8978151" y="2329549"/>
                  <a:pt x="8746937" y="2301297"/>
                  <a:pt x="8594852" y="2308324"/>
                </a:cubicBezTo>
                <a:cubicBezTo>
                  <a:pt x="8442767" y="2315351"/>
                  <a:pt x="8015284" y="2307156"/>
                  <a:pt x="7810308" y="2308324"/>
                </a:cubicBezTo>
                <a:cubicBezTo>
                  <a:pt x="7605332" y="2309492"/>
                  <a:pt x="7581222" y="2274106"/>
                  <a:pt x="7523423" y="2308324"/>
                </a:cubicBezTo>
                <a:cubicBezTo>
                  <a:pt x="7465624" y="2342542"/>
                  <a:pt x="7084369" y="2289481"/>
                  <a:pt x="6738879" y="2308324"/>
                </a:cubicBezTo>
                <a:cubicBezTo>
                  <a:pt x="6393389" y="2327167"/>
                  <a:pt x="6286569" y="2272011"/>
                  <a:pt x="6153399" y="2308324"/>
                </a:cubicBezTo>
                <a:cubicBezTo>
                  <a:pt x="6020229" y="2344637"/>
                  <a:pt x="5982306" y="2279756"/>
                  <a:pt x="5866513" y="2308324"/>
                </a:cubicBezTo>
                <a:cubicBezTo>
                  <a:pt x="5750720" y="2336892"/>
                  <a:pt x="5483794" y="2259017"/>
                  <a:pt x="5281033" y="2308324"/>
                </a:cubicBezTo>
                <a:cubicBezTo>
                  <a:pt x="5078272" y="2357631"/>
                  <a:pt x="4668939" y="2220061"/>
                  <a:pt x="4496489" y="2308324"/>
                </a:cubicBezTo>
                <a:cubicBezTo>
                  <a:pt x="4324039" y="2396587"/>
                  <a:pt x="4017176" y="2298376"/>
                  <a:pt x="3711945" y="2308324"/>
                </a:cubicBezTo>
                <a:cubicBezTo>
                  <a:pt x="3406714" y="2318272"/>
                  <a:pt x="3568001" y="2299348"/>
                  <a:pt x="3425060" y="2308324"/>
                </a:cubicBezTo>
                <a:cubicBezTo>
                  <a:pt x="3282119" y="2317300"/>
                  <a:pt x="3148100" y="2281258"/>
                  <a:pt x="2939111" y="2308324"/>
                </a:cubicBezTo>
                <a:cubicBezTo>
                  <a:pt x="2730122" y="2335390"/>
                  <a:pt x="2731379" y="2273309"/>
                  <a:pt x="2552694" y="2308324"/>
                </a:cubicBezTo>
                <a:cubicBezTo>
                  <a:pt x="2374009" y="2343339"/>
                  <a:pt x="2245853" y="2297093"/>
                  <a:pt x="2166277" y="2308324"/>
                </a:cubicBezTo>
                <a:cubicBezTo>
                  <a:pt x="2086701" y="2319555"/>
                  <a:pt x="1728533" y="2257201"/>
                  <a:pt x="1481265" y="2308324"/>
                </a:cubicBezTo>
                <a:cubicBezTo>
                  <a:pt x="1233997" y="2359447"/>
                  <a:pt x="1123148" y="2253120"/>
                  <a:pt x="796253" y="2308324"/>
                </a:cubicBezTo>
                <a:cubicBezTo>
                  <a:pt x="469358" y="2363528"/>
                  <a:pt x="268788" y="2300235"/>
                  <a:pt x="0" y="2308324"/>
                </a:cubicBezTo>
                <a:cubicBezTo>
                  <a:pt x="-29375" y="2016824"/>
                  <a:pt x="62402" y="1938412"/>
                  <a:pt x="0" y="1708160"/>
                </a:cubicBezTo>
                <a:cubicBezTo>
                  <a:pt x="-62402" y="1477908"/>
                  <a:pt x="18072" y="1314992"/>
                  <a:pt x="0" y="1177245"/>
                </a:cubicBezTo>
                <a:cubicBezTo>
                  <a:pt x="-18072" y="1039498"/>
                  <a:pt x="45033" y="785673"/>
                  <a:pt x="0" y="646331"/>
                </a:cubicBezTo>
                <a:cubicBezTo>
                  <a:pt x="-45033" y="506989"/>
                  <a:pt x="24990" y="274466"/>
                  <a:pt x="0" y="0"/>
                </a:cubicBezTo>
                <a:close/>
              </a:path>
            </a:pathLst>
          </a:custGeom>
          <a:solidFill>
            <a:srgbClr val="002060"/>
          </a:solidFill>
          <a:ln w="57150">
            <a:solidFill>
              <a:srgbClr val="FFC000"/>
            </a:solidFill>
            <a:prstDash val="dash"/>
            <a:extLst>
              <a:ext uri="{C807C97D-BFC1-408E-A445-0C87EB9F89A2}">
                <ask:lineSketchStyleProps xmlns:ask="http://schemas.microsoft.com/office/drawing/2018/sketchyshapes" sd="1504959849">
                  <a:prstGeom prst="rect">
                    <a:avLst/>
                  </a:prstGeom>
                  <ask:type>
                    <ask:lineSketchScribble/>
                  </ask:type>
                </ask:lineSketchStyleProps>
              </a:ext>
            </a:extLst>
          </a:ln>
          <a:effectLst/>
        </p:spPr>
        <p:txBody>
          <a:bodyPr wrap="square">
            <a:spAutoFit/>
          </a:bodyPr>
          <a:lstStyle/>
          <a:p>
            <a:pPr algn="just"/>
            <a:r>
              <a:rPr lang="en-US" dirty="0">
                <a:solidFill>
                  <a:srgbClr val="92D050"/>
                </a:solidFill>
                <a:latin typeface="Cambria" panose="02040503050406030204" pitchFamily="18" charset="0"/>
                <a:ea typeface="Cambria" panose="02040503050406030204" pitchFamily="18" charset="0"/>
                <a:cs typeface="Segoe UI" panose="020B0502040204020203" pitchFamily="34" charset="0"/>
              </a:rPr>
              <a:t>[</a:t>
            </a:r>
            <a:r>
              <a:rPr lang="en-US" dirty="0" err="1">
                <a:solidFill>
                  <a:srgbClr val="92D050"/>
                </a:solidFill>
                <a:latin typeface="Cambria" panose="02040503050406030204" pitchFamily="18" charset="0"/>
                <a:ea typeface="Cambria" panose="02040503050406030204" pitchFamily="18" charset="0"/>
                <a:cs typeface="Segoe UI" panose="020B0502040204020203" pitchFamily="34" charset="0"/>
              </a:rPr>
              <a:t>Disease_E</a:t>
            </a:r>
            <a:r>
              <a:rPr lang="en-US" dirty="0">
                <a:solidFill>
                  <a:srgbClr val="92D050"/>
                </a:solidFill>
                <a:latin typeface="Cambria" panose="02040503050406030204" pitchFamily="18" charset="0"/>
                <a:ea typeface="Cambria" panose="02040503050406030204" pitchFamily="18" charset="0"/>
                <a:cs typeface="Segoe UI" panose="020B0502040204020203" pitchFamily="34" charset="0"/>
              </a:rPr>
              <a:t>]</a:t>
            </a:r>
            <a:r>
              <a:rPr lang="en-US" sz="1800" dirty="0">
                <a:solidFill>
                  <a:srgbClr val="FFFF00"/>
                </a:solidFill>
                <a:latin typeface="Cambria" panose="02040503050406030204" pitchFamily="18" charset="0"/>
                <a:ea typeface="Cambria" panose="02040503050406030204" pitchFamily="18" charset="0"/>
                <a:cs typeface="Segoe UI" panose="020B0502040204020203" pitchFamily="34" charset="0"/>
              </a:rPr>
              <a:t>[</a:t>
            </a:r>
            <a:r>
              <a:rPr lang="en-US" sz="1800" dirty="0" err="1">
                <a:solidFill>
                  <a:srgbClr val="FFFF00"/>
                </a:solidFill>
                <a:latin typeface="Cambria" panose="02040503050406030204" pitchFamily="18" charset="0"/>
                <a:ea typeface="Cambria" panose="02040503050406030204" pitchFamily="18" charset="0"/>
                <a:cs typeface="Segoe UI" panose="020B0502040204020203" pitchFamily="34" charset="0"/>
              </a:rPr>
              <a:t>has_d</a:t>
            </a:r>
            <a:r>
              <a:rPr lang="en-US" dirty="0" err="1">
                <a:solidFill>
                  <a:srgbClr val="FFFF00"/>
                </a:solidFill>
                <a:latin typeface="Cambria" panose="02040503050406030204" pitchFamily="18" charset="0"/>
                <a:ea typeface="Cambria" panose="02040503050406030204" pitchFamily="18" charset="0"/>
                <a:cs typeface="Segoe UI" panose="020B0502040204020203" pitchFamily="34" charset="0"/>
              </a:rPr>
              <a:t>_</a:t>
            </a:r>
            <a:r>
              <a:rPr lang="en-US" sz="1800" dirty="0" err="1">
                <a:solidFill>
                  <a:srgbClr val="FFFF00"/>
                </a:solidFill>
                <a:latin typeface="Cambria" panose="02040503050406030204" pitchFamily="18" charset="0"/>
                <a:ea typeface="Cambria" panose="02040503050406030204" pitchFamily="18" charset="0"/>
                <a:cs typeface="Segoe UI" panose="020B0502040204020203" pitchFamily="34" charset="0"/>
              </a:rPr>
              <a:t>name_RA</a:t>
            </a:r>
            <a:r>
              <a:rPr lang="en-US" sz="1800" dirty="0">
                <a:solidFill>
                  <a:srgbClr val="FFFF00"/>
                </a:solidFill>
                <a:latin typeface="Cambria" panose="02040503050406030204" pitchFamily="18" charset="0"/>
                <a:ea typeface="Cambria" panose="02040503050406030204" pitchFamily="18" charset="0"/>
                <a:cs typeface="Segoe UI" panose="020B0502040204020203" pitchFamily="34" charset="0"/>
              </a:rPr>
              <a:t>]</a:t>
            </a:r>
            <a:r>
              <a:rPr lang="en-US" sz="1800" dirty="0">
                <a:solidFill>
                  <a:srgbClr val="00B050"/>
                </a:solidFill>
                <a:latin typeface="Cambria" panose="02040503050406030204" pitchFamily="18" charset="0"/>
                <a:ea typeface="Cambria" panose="02040503050406030204" pitchFamily="18" charset="0"/>
                <a:cs typeface="Segoe UI" panose="020B0502040204020203" pitchFamily="34" charset="0"/>
              </a:rPr>
              <a:t> </a:t>
            </a:r>
            <a:r>
              <a:rPr lang="en-US" dirty="0">
                <a:solidFill>
                  <a:schemeClr val="bg1"/>
                </a:solidFill>
                <a:latin typeface="Cambria" panose="02040503050406030204" pitchFamily="18" charset="0"/>
                <a:ea typeface="Cambria" panose="02040503050406030204" pitchFamily="18" charset="0"/>
              </a:rPr>
              <a:t>Chagas </a:t>
            </a:r>
            <a:r>
              <a:rPr lang="en-US" dirty="0">
                <a:solidFill>
                  <a:srgbClr val="FFFF00"/>
                </a:solidFill>
                <a:latin typeface="Cambria" panose="02040503050406030204" pitchFamily="18" charset="0"/>
                <a:ea typeface="Cambria" panose="02040503050406030204" pitchFamily="18" charset="0"/>
              </a:rPr>
              <a:t>[/</a:t>
            </a:r>
            <a:r>
              <a:rPr lang="en-US" sz="1800" dirty="0" err="1">
                <a:solidFill>
                  <a:srgbClr val="FFFF00"/>
                </a:solidFill>
                <a:latin typeface="Cambria" panose="02040503050406030204" pitchFamily="18" charset="0"/>
                <a:ea typeface="Cambria" panose="02040503050406030204" pitchFamily="18" charset="0"/>
                <a:cs typeface="Segoe UI" panose="020B0502040204020203" pitchFamily="34" charset="0"/>
              </a:rPr>
              <a:t>has_d</a:t>
            </a:r>
            <a:r>
              <a:rPr lang="en-US" dirty="0" err="1">
                <a:solidFill>
                  <a:srgbClr val="FFFF00"/>
                </a:solidFill>
                <a:latin typeface="Cambria" panose="02040503050406030204" pitchFamily="18" charset="0"/>
                <a:ea typeface="Cambria" panose="02040503050406030204" pitchFamily="18" charset="0"/>
                <a:cs typeface="Segoe UI" panose="020B0502040204020203" pitchFamily="34" charset="0"/>
              </a:rPr>
              <a:t>_name_RA</a:t>
            </a:r>
            <a:r>
              <a:rPr lang="en-US" sz="1800" dirty="0">
                <a:solidFill>
                  <a:srgbClr val="FFFF00"/>
                </a:solidFill>
                <a:latin typeface="Cambria" panose="02040503050406030204" pitchFamily="18" charset="0"/>
                <a:ea typeface="Cambria" panose="02040503050406030204" pitchFamily="18" charset="0"/>
                <a:cs typeface="Segoe UI" panose="020B0502040204020203" pitchFamily="34" charset="0"/>
              </a:rPr>
              <a:t>]</a:t>
            </a:r>
            <a:r>
              <a:rPr lang="en-US" dirty="0">
                <a:solidFill>
                  <a:srgbClr val="92D050"/>
                </a:solidFill>
                <a:latin typeface="Cambria" panose="02040503050406030204" pitchFamily="18" charset="0"/>
                <a:ea typeface="Cambria" panose="02040503050406030204" pitchFamily="18" charset="0"/>
                <a:cs typeface="Segoe UI" panose="020B0502040204020203" pitchFamily="34" charset="0"/>
              </a:rPr>
              <a:t> </a:t>
            </a:r>
            <a:r>
              <a:rPr lang="en-US" dirty="0">
                <a:solidFill>
                  <a:schemeClr val="bg1"/>
                </a:solidFill>
                <a:latin typeface="Cambria" panose="02040503050406030204" pitchFamily="18" charset="0"/>
                <a:ea typeface="Cambria" panose="02040503050406030204" pitchFamily="18" charset="0"/>
              </a:rPr>
              <a:t>disease </a:t>
            </a:r>
            <a:r>
              <a:rPr lang="en-US" dirty="0">
                <a:solidFill>
                  <a:srgbClr val="92D050"/>
                </a:solidFill>
                <a:latin typeface="Cambria" panose="02040503050406030204" pitchFamily="18" charset="0"/>
                <a:ea typeface="Cambria" panose="02040503050406030204" pitchFamily="18" charset="0"/>
                <a:cs typeface="Segoe UI" panose="020B0502040204020203" pitchFamily="34" charset="0"/>
              </a:rPr>
              <a:t>[/</a:t>
            </a:r>
            <a:r>
              <a:rPr lang="en-US" dirty="0" err="1">
                <a:solidFill>
                  <a:srgbClr val="92D050"/>
                </a:solidFill>
                <a:latin typeface="Cambria" panose="02040503050406030204" pitchFamily="18" charset="0"/>
                <a:ea typeface="Cambria" panose="02040503050406030204" pitchFamily="18" charset="0"/>
                <a:cs typeface="Segoe UI" panose="020B0502040204020203" pitchFamily="34" charset="0"/>
              </a:rPr>
              <a:t>Disease_E</a:t>
            </a:r>
            <a:r>
              <a:rPr lang="en-US" dirty="0">
                <a:solidFill>
                  <a:srgbClr val="92D050"/>
                </a:solidFill>
                <a:latin typeface="Cambria" panose="02040503050406030204" pitchFamily="18" charset="0"/>
                <a:ea typeface="Cambria" panose="02040503050406030204" pitchFamily="18" charset="0"/>
                <a:cs typeface="Segoe UI" panose="020B0502040204020203" pitchFamily="34" charset="0"/>
              </a:rPr>
              <a:t>] </a:t>
            </a:r>
            <a:r>
              <a:rPr lang="en-US" dirty="0">
                <a:solidFill>
                  <a:srgbClr val="FF0000"/>
                </a:solidFill>
                <a:latin typeface="Cambria" panose="02040503050406030204" pitchFamily="18" charset="0"/>
                <a:ea typeface="Cambria" panose="02040503050406030204" pitchFamily="18" charset="0"/>
              </a:rPr>
              <a:t>[</a:t>
            </a:r>
            <a:r>
              <a:rPr lang="en-US" sz="1800" dirty="0" err="1">
                <a:solidFill>
                  <a:srgbClr val="FF0000"/>
                </a:solidFill>
                <a:latin typeface="Cambria" panose="02040503050406030204" pitchFamily="18" charset="0"/>
                <a:ea typeface="Cambria" panose="02040503050406030204" pitchFamily="18" charset="0"/>
                <a:cs typeface="Segoe UI" panose="020B0502040204020203" pitchFamily="34" charset="0"/>
              </a:rPr>
              <a:t>has_phase_RE</a:t>
            </a:r>
            <a:r>
              <a:rPr lang="en-US" sz="1800" dirty="0">
                <a:solidFill>
                  <a:srgbClr val="FF0000"/>
                </a:solidFill>
                <a:latin typeface="Cambria" panose="02040503050406030204" pitchFamily="18" charset="0"/>
                <a:ea typeface="Cambria" panose="02040503050406030204" pitchFamily="18" charset="0"/>
                <a:cs typeface="Segoe UI" panose="020B0502040204020203" pitchFamily="34" charset="0"/>
              </a:rPr>
              <a:t>]</a:t>
            </a:r>
            <a:r>
              <a:rPr lang="en-US" sz="1800" dirty="0">
                <a:solidFill>
                  <a:schemeClr val="bg1"/>
                </a:solidFill>
                <a:latin typeface="Cambria" panose="02040503050406030204" pitchFamily="18" charset="0"/>
                <a:ea typeface="Cambria" panose="02040503050406030204" pitchFamily="18" charset="0"/>
                <a:cs typeface="Segoe UI" panose="020B0502040204020203" pitchFamily="34" charset="0"/>
              </a:rPr>
              <a:t> </a:t>
            </a:r>
            <a:r>
              <a:rPr lang="en-US" dirty="0">
                <a:solidFill>
                  <a:schemeClr val="bg1"/>
                </a:solidFill>
                <a:latin typeface="Cambria" panose="02040503050406030204" pitchFamily="18" charset="0"/>
                <a:ea typeface="Cambria" panose="02040503050406030204" pitchFamily="18" charset="0"/>
              </a:rPr>
              <a:t>has two clinical forms</a:t>
            </a:r>
            <a:r>
              <a:rPr lang="en-US" dirty="0">
                <a:solidFill>
                  <a:srgbClr val="FF0000"/>
                </a:solidFill>
                <a:latin typeface="Cambria" panose="02040503050406030204" pitchFamily="18" charset="0"/>
                <a:ea typeface="Cambria" panose="02040503050406030204" pitchFamily="18" charset="0"/>
              </a:rPr>
              <a:t> [/</a:t>
            </a:r>
            <a:r>
              <a:rPr lang="en-US" sz="1800" dirty="0" err="1">
                <a:solidFill>
                  <a:srgbClr val="FF0000"/>
                </a:solidFill>
                <a:latin typeface="Cambria" panose="02040503050406030204" pitchFamily="18" charset="0"/>
                <a:ea typeface="Cambria" panose="02040503050406030204" pitchFamily="18" charset="0"/>
                <a:cs typeface="Segoe UI" panose="020B0502040204020203" pitchFamily="34" charset="0"/>
              </a:rPr>
              <a:t>has_phase_RE</a:t>
            </a:r>
            <a:r>
              <a:rPr lang="en-US" sz="1800" dirty="0">
                <a:solidFill>
                  <a:srgbClr val="FF0000"/>
                </a:solidFill>
                <a:latin typeface="Cambria" panose="02040503050406030204" pitchFamily="18" charset="0"/>
                <a:ea typeface="Cambria" panose="02040503050406030204" pitchFamily="18" charset="0"/>
                <a:cs typeface="Segoe UI" panose="020B0502040204020203" pitchFamily="34" charset="0"/>
              </a:rPr>
              <a:t>]</a:t>
            </a:r>
            <a:r>
              <a:rPr lang="en-US" dirty="0">
                <a:solidFill>
                  <a:schemeClr val="bg1"/>
                </a:solidFill>
                <a:latin typeface="Cambria" panose="02040503050406030204" pitchFamily="18" charset="0"/>
                <a:ea typeface="Cambria" panose="02040503050406030204" pitchFamily="18" charset="0"/>
              </a:rPr>
              <a:t>: an </a:t>
            </a:r>
            <a:r>
              <a:rPr lang="en-US" dirty="0">
                <a:solidFill>
                  <a:srgbClr val="92D050"/>
                </a:solidFill>
                <a:latin typeface="Cambria" panose="02040503050406030204" pitchFamily="18" charset="0"/>
                <a:ea typeface="Cambria" panose="02040503050406030204" pitchFamily="18" charset="0"/>
                <a:cs typeface="Segoe UI" panose="020B0502040204020203" pitchFamily="34" charset="0"/>
              </a:rPr>
              <a:t>[</a:t>
            </a:r>
            <a:r>
              <a:rPr lang="en-US" dirty="0" err="1">
                <a:solidFill>
                  <a:srgbClr val="92D050"/>
                </a:solidFill>
                <a:latin typeface="Cambria" panose="02040503050406030204" pitchFamily="18" charset="0"/>
                <a:ea typeface="Cambria" panose="02040503050406030204" pitchFamily="18" charset="0"/>
                <a:cs typeface="Segoe UI" panose="020B0502040204020203" pitchFamily="34" charset="0"/>
              </a:rPr>
              <a:t>Phase_E</a:t>
            </a:r>
            <a:r>
              <a:rPr lang="en-US" dirty="0">
                <a:solidFill>
                  <a:srgbClr val="92D050"/>
                </a:solidFill>
                <a:latin typeface="Cambria" panose="02040503050406030204" pitchFamily="18" charset="0"/>
                <a:ea typeface="Cambria" panose="02040503050406030204" pitchFamily="18" charset="0"/>
                <a:cs typeface="Segoe UI" panose="020B0502040204020203" pitchFamily="34" charset="0"/>
              </a:rPr>
              <a:t>]</a:t>
            </a:r>
            <a:r>
              <a:rPr lang="en-US" dirty="0">
                <a:solidFill>
                  <a:srgbClr val="FFFF00"/>
                </a:solidFill>
                <a:latin typeface="Cambria" panose="02040503050406030204" pitchFamily="18" charset="0"/>
                <a:ea typeface="Cambria" panose="02040503050406030204" pitchFamily="18" charset="0"/>
                <a:cs typeface="Segoe UI" panose="020B0502040204020203" pitchFamily="34" charset="0"/>
              </a:rPr>
              <a:t>[</a:t>
            </a:r>
            <a:r>
              <a:rPr lang="en-US" dirty="0">
                <a:solidFill>
                  <a:srgbClr val="FFFF00"/>
                </a:solidFill>
                <a:latin typeface="Cambria" panose="02040503050406030204" pitchFamily="18" charset="0"/>
                <a:ea typeface="Cambria" panose="02040503050406030204" pitchFamily="18" charset="0"/>
              </a:rPr>
              <a:t>[</a:t>
            </a:r>
            <a:r>
              <a:rPr lang="en-US" sz="1800" dirty="0" err="1">
                <a:solidFill>
                  <a:srgbClr val="FFFF00"/>
                </a:solidFill>
                <a:latin typeface="Cambria" panose="02040503050406030204" pitchFamily="18" charset="0"/>
                <a:ea typeface="Cambria" panose="02040503050406030204" pitchFamily="18" charset="0"/>
                <a:cs typeface="Segoe UI" panose="020B0502040204020203" pitchFamily="34" charset="0"/>
              </a:rPr>
              <a:t>has_p_name_RA</a:t>
            </a:r>
            <a:r>
              <a:rPr lang="en-US" sz="1800" dirty="0">
                <a:solidFill>
                  <a:srgbClr val="FFFF00"/>
                </a:solidFill>
                <a:latin typeface="Cambria" panose="02040503050406030204" pitchFamily="18" charset="0"/>
                <a:ea typeface="Cambria" panose="02040503050406030204" pitchFamily="18" charset="0"/>
                <a:cs typeface="Segoe UI" panose="020B0502040204020203" pitchFamily="34" charset="0"/>
              </a:rPr>
              <a:t>]</a:t>
            </a:r>
            <a:r>
              <a:rPr lang="en-US" sz="1800" dirty="0">
                <a:solidFill>
                  <a:srgbClr val="FF0000"/>
                </a:solidFill>
                <a:latin typeface="Cambria" panose="02040503050406030204" pitchFamily="18" charset="0"/>
                <a:ea typeface="Cambria" panose="02040503050406030204" pitchFamily="18" charset="0"/>
                <a:cs typeface="Segoe UI" panose="020B0502040204020203" pitchFamily="34" charset="0"/>
              </a:rPr>
              <a:t> </a:t>
            </a:r>
            <a:r>
              <a:rPr lang="en-US" dirty="0">
                <a:solidFill>
                  <a:schemeClr val="bg1"/>
                </a:solidFill>
                <a:latin typeface="Cambria" panose="02040503050406030204" pitchFamily="18" charset="0"/>
                <a:ea typeface="Cambria" panose="02040503050406030204" pitchFamily="18" charset="0"/>
              </a:rPr>
              <a:t>acute phase</a:t>
            </a:r>
            <a:r>
              <a:rPr lang="en-US" dirty="0">
                <a:solidFill>
                  <a:srgbClr val="FFFF00"/>
                </a:solidFill>
                <a:latin typeface="Cambria" panose="02040503050406030204" pitchFamily="18" charset="0"/>
                <a:ea typeface="Cambria" panose="02040503050406030204" pitchFamily="18" charset="0"/>
              </a:rPr>
              <a:t> [/</a:t>
            </a:r>
            <a:r>
              <a:rPr lang="en-US" sz="1800" dirty="0" err="1">
                <a:solidFill>
                  <a:srgbClr val="FFFF00"/>
                </a:solidFill>
                <a:latin typeface="Cambria" panose="02040503050406030204" pitchFamily="18" charset="0"/>
                <a:ea typeface="Cambria" panose="02040503050406030204" pitchFamily="18" charset="0"/>
                <a:cs typeface="Segoe UI" panose="020B0502040204020203" pitchFamily="34" charset="0"/>
              </a:rPr>
              <a:t>has_p_name_RA</a:t>
            </a:r>
            <a:r>
              <a:rPr lang="en-US" sz="1800" dirty="0">
                <a:solidFill>
                  <a:srgbClr val="FFFF00"/>
                </a:solidFill>
                <a:latin typeface="Cambria" panose="02040503050406030204" pitchFamily="18" charset="0"/>
                <a:ea typeface="Cambria" panose="02040503050406030204" pitchFamily="18" charset="0"/>
                <a:cs typeface="Segoe UI" panose="020B0502040204020203" pitchFamily="34" charset="0"/>
              </a:rPr>
              <a:t>]</a:t>
            </a:r>
            <a:r>
              <a:rPr lang="en-US" dirty="0">
                <a:solidFill>
                  <a:srgbClr val="92D050"/>
                </a:solidFill>
                <a:latin typeface="Cambria" panose="02040503050406030204" pitchFamily="18" charset="0"/>
                <a:ea typeface="Cambria" panose="02040503050406030204" pitchFamily="18" charset="0"/>
                <a:cs typeface="Segoe UI" panose="020B0502040204020203" pitchFamily="34" charset="0"/>
              </a:rPr>
              <a:t> </a:t>
            </a:r>
            <a:r>
              <a:rPr lang="en-US" dirty="0">
                <a:solidFill>
                  <a:schemeClr val="bg1"/>
                </a:solidFill>
                <a:latin typeface="Cambria" panose="02040503050406030204" pitchFamily="18" charset="0"/>
                <a:ea typeface="Cambria" panose="02040503050406030204" pitchFamily="18" charset="0"/>
              </a:rPr>
              <a:t>and a </a:t>
            </a:r>
            <a:r>
              <a:rPr lang="en-US" dirty="0">
                <a:solidFill>
                  <a:srgbClr val="FFFF00"/>
                </a:solidFill>
                <a:latin typeface="Cambria" panose="02040503050406030204" pitchFamily="18" charset="0"/>
                <a:ea typeface="Cambria" panose="02040503050406030204" pitchFamily="18" charset="0"/>
              </a:rPr>
              <a:t>[</a:t>
            </a:r>
            <a:r>
              <a:rPr lang="en-US" sz="1800" dirty="0" err="1">
                <a:solidFill>
                  <a:srgbClr val="FFFF00"/>
                </a:solidFill>
                <a:latin typeface="Cambria" panose="02040503050406030204" pitchFamily="18" charset="0"/>
                <a:ea typeface="Cambria" panose="02040503050406030204" pitchFamily="18" charset="0"/>
                <a:cs typeface="Segoe UI" panose="020B0502040204020203" pitchFamily="34" charset="0"/>
              </a:rPr>
              <a:t>has_p_name_RA</a:t>
            </a:r>
            <a:r>
              <a:rPr lang="en-US" sz="1800" dirty="0">
                <a:solidFill>
                  <a:srgbClr val="FFFF00"/>
                </a:solidFill>
                <a:latin typeface="Cambria" panose="02040503050406030204" pitchFamily="18" charset="0"/>
                <a:ea typeface="Cambria" panose="02040503050406030204" pitchFamily="18" charset="0"/>
                <a:cs typeface="Segoe UI" panose="020B0502040204020203" pitchFamily="34" charset="0"/>
              </a:rPr>
              <a:t>]</a:t>
            </a:r>
            <a:r>
              <a:rPr lang="en-US" sz="1800" dirty="0">
                <a:solidFill>
                  <a:srgbClr val="FF0000"/>
                </a:solidFill>
                <a:latin typeface="Cambria" panose="02040503050406030204" pitchFamily="18" charset="0"/>
                <a:ea typeface="Cambria" panose="02040503050406030204" pitchFamily="18" charset="0"/>
                <a:cs typeface="Segoe UI" panose="020B0502040204020203" pitchFamily="34" charset="0"/>
              </a:rPr>
              <a:t> </a:t>
            </a:r>
            <a:r>
              <a:rPr lang="en-US" dirty="0">
                <a:solidFill>
                  <a:schemeClr val="bg1"/>
                </a:solidFill>
                <a:latin typeface="Cambria" panose="02040503050406030204" pitchFamily="18" charset="0"/>
                <a:ea typeface="Cambria" panose="02040503050406030204" pitchFamily="18" charset="0"/>
              </a:rPr>
              <a:t>chronic phase</a:t>
            </a:r>
            <a:r>
              <a:rPr lang="en-US" dirty="0">
                <a:solidFill>
                  <a:srgbClr val="FFFF00"/>
                </a:solidFill>
                <a:latin typeface="Cambria" panose="02040503050406030204" pitchFamily="18" charset="0"/>
                <a:ea typeface="Cambria" panose="02040503050406030204" pitchFamily="18" charset="0"/>
              </a:rPr>
              <a:t> [/</a:t>
            </a:r>
            <a:r>
              <a:rPr lang="en-US" sz="1800" dirty="0" err="1">
                <a:solidFill>
                  <a:srgbClr val="FFFF00"/>
                </a:solidFill>
                <a:latin typeface="Cambria" panose="02040503050406030204" pitchFamily="18" charset="0"/>
                <a:ea typeface="Cambria" panose="02040503050406030204" pitchFamily="18" charset="0"/>
                <a:cs typeface="Segoe UI" panose="020B0502040204020203" pitchFamily="34" charset="0"/>
              </a:rPr>
              <a:t>has_p_name_RA</a:t>
            </a:r>
            <a:r>
              <a:rPr lang="en-US" sz="1800" dirty="0">
                <a:solidFill>
                  <a:srgbClr val="FFFF00"/>
                </a:solidFill>
                <a:latin typeface="Cambria" panose="02040503050406030204" pitchFamily="18" charset="0"/>
                <a:ea typeface="Cambria" panose="02040503050406030204" pitchFamily="18" charset="0"/>
                <a:cs typeface="Segoe UI" panose="020B0502040204020203" pitchFamily="34" charset="0"/>
              </a:rPr>
              <a:t>]</a:t>
            </a:r>
            <a:r>
              <a:rPr lang="en-US" dirty="0">
                <a:solidFill>
                  <a:srgbClr val="92D050"/>
                </a:solidFill>
                <a:latin typeface="Cambria" panose="02040503050406030204" pitchFamily="18" charset="0"/>
                <a:ea typeface="Cambria" panose="02040503050406030204" pitchFamily="18" charset="0"/>
                <a:cs typeface="Segoe UI" panose="020B0502040204020203" pitchFamily="34" charset="0"/>
              </a:rPr>
              <a:t>[/</a:t>
            </a:r>
            <a:r>
              <a:rPr lang="en-US" dirty="0" err="1">
                <a:solidFill>
                  <a:srgbClr val="92D050"/>
                </a:solidFill>
                <a:latin typeface="Cambria" panose="02040503050406030204" pitchFamily="18" charset="0"/>
                <a:ea typeface="Cambria" panose="02040503050406030204" pitchFamily="18" charset="0"/>
                <a:cs typeface="Segoe UI" panose="020B0502040204020203" pitchFamily="34" charset="0"/>
              </a:rPr>
              <a:t>Phase_E</a:t>
            </a:r>
            <a:r>
              <a:rPr lang="en-US" dirty="0">
                <a:solidFill>
                  <a:srgbClr val="92D050"/>
                </a:solidFill>
                <a:latin typeface="Cambria" panose="02040503050406030204" pitchFamily="18" charset="0"/>
                <a:ea typeface="Cambria" panose="02040503050406030204" pitchFamily="18" charset="0"/>
                <a:cs typeface="Segoe UI" panose="020B0502040204020203" pitchFamily="34" charset="0"/>
              </a:rPr>
              <a:t>]</a:t>
            </a:r>
            <a:r>
              <a:rPr lang="en-US" dirty="0">
                <a:solidFill>
                  <a:schemeClr val="bg1"/>
                </a:solidFill>
                <a:latin typeface="Cambria" panose="02040503050406030204" pitchFamily="18" charset="0"/>
                <a:ea typeface="Cambria" panose="02040503050406030204" pitchFamily="18" charset="0"/>
              </a:rPr>
              <a:t>. </a:t>
            </a:r>
          </a:p>
          <a:p>
            <a:pPr algn="just"/>
            <a:endParaRPr lang="en-US" dirty="0">
              <a:solidFill>
                <a:schemeClr val="bg1"/>
              </a:solidFill>
              <a:latin typeface="Cambria" panose="02040503050406030204" pitchFamily="18" charset="0"/>
              <a:ea typeface="Cambria" panose="02040503050406030204" pitchFamily="18" charset="0"/>
            </a:endParaRPr>
          </a:p>
          <a:p>
            <a:r>
              <a:rPr lang="en-US" dirty="0">
                <a:solidFill>
                  <a:schemeClr val="bg1"/>
                </a:solidFill>
                <a:latin typeface="Cambria" panose="02040503050406030204" pitchFamily="18" charset="0"/>
                <a:ea typeface="Cambria" panose="02040503050406030204" pitchFamily="18" charset="0"/>
              </a:rPr>
              <a:t>In most </a:t>
            </a:r>
            <a:r>
              <a:rPr lang="en-US" dirty="0">
                <a:solidFill>
                  <a:srgbClr val="FFFF00"/>
                </a:solidFill>
                <a:latin typeface="Cambria" panose="02040503050406030204" pitchFamily="18" charset="0"/>
                <a:ea typeface="Cambria" panose="02040503050406030204" pitchFamily="18" charset="0"/>
              </a:rPr>
              <a:t>[</a:t>
            </a:r>
            <a:r>
              <a:rPr lang="en-US" sz="1800" dirty="0" err="1">
                <a:solidFill>
                  <a:srgbClr val="FFFF00"/>
                </a:solidFill>
                <a:latin typeface="Cambria" panose="02040503050406030204" pitchFamily="18" charset="0"/>
                <a:ea typeface="Cambria" panose="02040503050406030204" pitchFamily="18" charset="0"/>
                <a:cs typeface="Segoe UI" panose="020B0502040204020203" pitchFamily="34" charset="0"/>
              </a:rPr>
              <a:t>has_p_name_RA</a:t>
            </a:r>
            <a:r>
              <a:rPr lang="en-US" sz="1800" dirty="0">
                <a:solidFill>
                  <a:srgbClr val="FFFF00"/>
                </a:solidFill>
                <a:latin typeface="Cambria" panose="02040503050406030204" pitchFamily="18" charset="0"/>
                <a:ea typeface="Cambria" panose="02040503050406030204" pitchFamily="18" charset="0"/>
                <a:cs typeface="Segoe UI" panose="020B0502040204020203" pitchFamily="34" charset="0"/>
              </a:rPr>
              <a:t>]</a:t>
            </a:r>
            <a:r>
              <a:rPr lang="en-US" dirty="0">
                <a:solidFill>
                  <a:srgbClr val="FF0000"/>
                </a:solidFill>
                <a:latin typeface="Cambria" panose="02040503050406030204" pitchFamily="18" charset="0"/>
                <a:ea typeface="Cambria" panose="02040503050406030204" pitchFamily="18" charset="0"/>
                <a:cs typeface="Segoe UI" panose="020B0502040204020203" pitchFamily="34" charset="0"/>
              </a:rPr>
              <a:t> </a:t>
            </a:r>
            <a:r>
              <a:rPr lang="en-US" dirty="0">
                <a:solidFill>
                  <a:schemeClr val="bg1"/>
                </a:solidFill>
                <a:latin typeface="Cambria" panose="02040503050406030204" pitchFamily="18" charset="0"/>
                <a:ea typeface="Cambria" panose="02040503050406030204" pitchFamily="18" charset="0"/>
              </a:rPr>
              <a:t>initial cases </a:t>
            </a:r>
            <a:r>
              <a:rPr lang="en-US" dirty="0">
                <a:solidFill>
                  <a:srgbClr val="FFFF00"/>
                </a:solidFill>
                <a:latin typeface="Cambria" panose="02040503050406030204" pitchFamily="18" charset="0"/>
                <a:ea typeface="Cambria" panose="02040503050406030204" pitchFamily="18" charset="0"/>
              </a:rPr>
              <a:t>[/</a:t>
            </a:r>
            <a:r>
              <a:rPr lang="en-US" sz="1800" dirty="0" err="1">
                <a:solidFill>
                  <a:srgbClr val="FFFF00"/>
                </a:solidFill>
                <a:latin typeface="Cambria" panose="02040503050406030204" pitchFamily="18" charset="0"/>
                <a:ea typeface="Cambria" panose="02040503050406030204" pitchFamily="18" charset="0"/>
                <a:cs typeface="Segoe UI" panose="020B0502040204020203" pitchFamily="34" charset="0"/>
              </a:rPr>
              <a:t>has_p_name_RA</a:t>
            </a:r>
            <a:r>
              <a:rPr lang="en-US" sz="1800" dirty="0">
                <a:solidFill>
                  <a:srgbClr val="FFFF00"/>
                </a:solidFill>
                <a:latin typeface="Cambria" panose="02040503050406030204" pitchFamily="18" charset="0"/>
                <a:ea typeface="Cambria" panose="02040503050406030204" pitchFamily="18" charset="0"/>
                <a:cs typeface="Segoe UI" panose="020B0502040204020203" pitchFamily="34" charset="0"/>
              </a:rPr>
              <a:t>]</a:t>
            </a:r>
            <a:r>
              <a:rPr lang="en-US" dirty="0">
                <a:solidFill>
                  <a:schemeClr val="bg1"/>
                </a:solidFill>
                <a:latin typeface="Cambria" panose="02040503050406030204" pitchFamily="18" charset="0"/>
                <a:ea typeface="Cambria" panose="02040503050406030204" pitchFamily="18" charset="0"/>
              </a:rPr>
              <a:t>, (</a:t>
            </a:r>
            <a:r>
              <a:rPr lang="en-US" sz="1800" dirty="0">
                <a:solidFill>
                  <a:srgbClr val="92D050"/>
                </a:solidFill>
                <a:latin typeface="Cambria" panose="02040503050406030204" pitchFamily="18" charset="0"/>
                <a:ea typeface="Cambria" panose="02040503050406030204" pitchFamily="18" charset="0"/>
                <a:cs typeface="Segoe UI" panose="020B0502040204020203" pitchFamily="34" charset="0"/>
              </a:rPr>
              <a:t>[</a:t>
            </a:r>
            <a:r>
              <a:rPr lang="en-US" sz="1800" dirty="0" err="1">
                <a:solidFill>
                  <a:srgbClr val="92D050"/>
                </a:solidFill>
                <a:latin typeface="Cambria" panose="02040503050406030204" pitchFamily="18" charset="0"/>
                <a:ea typeface="Cambria" panose="02040503050406030204" pitchFamily="18" charset="0"/>
                <a:cs typeface="Segoe UI" panose="020B0502040204020203" pitchFamily="34" charset="0"/>
              </a:rPr>
              <a:t>Risk_Factor_E</a:t>
            </a:r>
            <a:r>
              <a:rPr lang="en-US" sz="1800" dirty="0">
                <a:solidFill>
                  <a:srgbClr val="92D050"/>
                </a:solidFill>
                <a:latin typeface="Cambria" panose="02040503050406030204" pitchFamily="18" charset="0"/>
                <a:ea typeface="Cambria" panose="02040503050406030204" pitchFamily="18" charset="0"/>
                <a:cs typeface="Segoe UI" panose="020B0502040204020203" pitchFamily="34" charset="0"/>
              </a:rPr>
              <a:t>] </a:t>
            </a:r>
            <a:r>
              <a:rPr lang="en-US" dirty="0">
                <a:solidFill>
                  <a:srgbClr val="FFFF00"/>
                </a:solidFill>
                <a:latin typeface="Cambria" panose="02040503050406030204" pitchFamily="18" charset="0"/>
                <a:ea typeface="Cambria" panose="02040503050406030204" pitchFamily="18" charset="0"/>
              </a:rPr>
              <a:t>[</a:t>
            </a:r>
            <a:r>
              <a:rPr lang="en-US" sz="1800" dirty="0" err="1">
                <a:solidFill>
                  <a:srgbClr val="FFFF00"/>
                </a:solidFill>
                <a:latin typeface="Cambria" panose="02040503050406030204" pitchFamily="18" charset="0"/>
                <a:ea typeface="Cambria" panose="02040503050406030204" pitchFamily="18" charset="0"/>
                <a:cs typeface="Segoe UI" panose="020B0502040204020203" pitchFamily="34" charset="0"/>
              </a:rPr>
              <a:t>affected_percentage_RA</a:t>
            </a:r>
            <a:r>
              <a:rPr lang="en-US" sz="1800" dirty="0">
                <a:solidFill>
                  <a:srgbClr val="FFFF00"/>
                </a:solidFill>
                <a:latin typeface="Cambria" panose="02040503050406030204" pitchFamily="18" charset="0"/>
                <a:ea typeface="Cambria" panose="02040503050406030204" pitchFamily="18" charset="0"/>
                <a:cs typeface="Segoe UI" panose="020B0502040204020203" pitchFamily="34" charset="0"/>
              </a:rPr>
              <a:t>]</a:t>
            </a:r>
            <a:r>
              <a:rPr lang="en-US" sz="1800" dirty="0">
                <a:solidFill>
                  <a:srgbClr val="92D050"/>
                </a:solidFill>
                <a:latin typeface="Cambria" panose="02040503050406030204" pitchFamily="18" charset="0"/>
                <a:ea typeface="Cambria" panose="02040503050406030204" pitchFamily="18" charset="0"/>
                <a:cs typeface="Segoe UI" panose="020B0502040204020203" pitchFamily="34" charset="0"/>
              </a:rPr>
              <a:t> </a:t>
            </a:r>
            <a:r>
              <a:rPr lang="en-US" dirty="0">
                <a:solidFill>
                  <a:schemeClr val="bg1"/>
                </a:solidFill>
                <a:latin typeface="Cambria" panose="02040503050406030204" pitchFamily="18" charset="0"/>
                <a:ea typeface="Cambria" panose="02040503050406030204" pitchFamily="18" charset="0"/>
              </a:rPr>
              <a:t>70-80% </a:t>
            </a:r>
            <a:r>
              <a:rPr lang="en-US" dirty="0">
                <a:solidFill>
                  <a:srgbClr val="FFFF00"/>
                </a:solidFill>
                <a:latin typeface="Cambria" panose="02040503050406030204" pitchFamily="18" charset="0"/>
                <a:ea typeface="Cambria" panose="02040503050406030204" pitchFamily="18" charset="0"/>
              </a:rPr>
              <a:t>[/</a:t>
            </a:r>
            <a:r>
              <a:rPr lang="en-US" sz="1800" dirty="0" err="1">
                <a:solidFill>
                  <a:srgbClr val="FFFF00"/>
                </a:solidFill>
                <a:latin typeface="Cambria" panose="02040503050406030204" pitchFamily="18" charset="0"/>
                <a:ea typeface="Cambria" panose="02040503050406030204" pitchFamily="18" charset="0"/>
                <a:cs typeface="Segoe UI" panose="020B0502040204020203" pitchFamily="34" charset="0"/>
              </a:rPr>
              <a:t>affected_percentage_RA</a:t>
            </a:r>
            <a:r>
              <a:rPr lang="en-US" sz="1800" dirty="0">
                <a:solidFill>
                  <a:srgbClr val="FFFF00"/>
                </a:solidFill>
                <a:latin typeface="Cambria" panose="02040503050406030204" pitchFamily="18" charset="0"/>
                <a:ea typeface="Cambria" panose="02040503050406030204" pitchFamily="18" charset="0"/>
                <a:cs typeface="Segoe UI" panose="020B0502040204020203" pitchFamily="34" charset="0"/>
              </a:rPr>
              <a:t>]</a:t>
            </a:r>
            <a:r>
              <a:rPr lang="en-US" dirty="0">
                <a:solidFill>
                  <a:schemeClr val="bg1"/>
                </a:solidFill>
                <a:latin typeface="Cambria" panose="02040503050406030204" pitchFamily="18" charset="0"/>
                <a:ea typeface="Cambria" panose="02040503050406030204" pitchFamily="18" charset="0"/>
              </a:rPr>
              <a:t> of the infected</a:t>
            </a:r>
            <a:r>
              <a:rPr lang="en-US" sz="1800" dirty="0">
                <a:solidFill>
                  <a:srgbClr val="92D050"/>
                </a:solidFill>
                <a:latin typeface="Cambria" panose="02040503050406030204" pitchFamily="18" charset="0"/>
                <a:ea typeface="Cambria" panose="02040503050406030204" pitchFamily="18" charset="0"/>
                <a:cs typeface="Segoe UI" panose="020B0502040204020203" pitchFamily="34" charset="0"/>
              </a:rPr>
              <a:t> [/</a:t>
            </a:r>
            <a:r>
              <a:rPr lang="en-US" sz="1800" dirty="0" err="1">
                <a:solidFill>
                  <a:srgbClr val="92D050"/>
                </a:solidFill>
                <a:latin typeface="Cambria" panose="02040503050406030204" pitchFamily="18" charset="0"/>
                <a:ea typeface="Cambria" panose="02040503050406030204" pitchFamily="18" charset="0"/>
                <a:cs typeface="Segoe UI" panose="020B0502040204020203" pitchFamily="34" charset="0"/>
              </a:rPr>
              <a:t>Risk_Factor_E</a:t>
            </a:r>
            <a:r>
              <a:rPr lang="en-US" sz="1800" dirty="0">
                <a:solidFill>
                  <a:srgbClr val="92D050"/>
                </a:solidFill>
                <a:latin typeface="Cambria" panose="02040503050406030204" pitchFamily="18" charset="0"/>
                <a:ea typeface="Cambria" panose="02040503050406030204" pitchFamily="18" charset="0"/>
                <a:cs typeface="Segoe UI" panose="020B0502040204020203" pitchFamily="34" charset="0"/>
              </a:rPr>
              <a:t>]</a:t>
            </a:r>
            <a:r>
              <a:rPr lang="en-US" dirty="0">
                <a:solidFill>
                  <a:schemeClr val="bg1"/>
                </a:solidFill>
                <a:latin typeface="Cambria" panose="02040503050406030204" pitchFamily="18" charset="0"/>
                <a:ea typeface="Cambria" panose="02040503050406030204" pitchFamily="18" charset="0"/>
              </a:rPr>
              <a:t>)</a:t>
            </a:r>
            <a:r>
              <a:rPr lang="en-US" dirty="0">
                <a:solidFill>
                  <a:srgbClr val="FF0000"/>
                </a:solidFill>
                <a:latin typeface="Cambria" panose="02040503050406030204" pitchFamily="18" charset="0"/>
                <a:ea typeface="Cambria" panose="02040503050406030204" pitchFamily="18" charset="0"/>
              </a:rPr>
              <a:t> </a:t>
            </a:r>
            <a:r>
              <a:rPr lang="en-US" sz="1800" dirty="0">
                <a:solidFill>
                  <a:srgbClr val="FFFF00"/>
                </a:solidFill>
                <a:latin typeface="Cambria" panose="02040503050406030204" pitchFamily="18" charset="0"/>
                <a:ea typeface="Cambria" panose="02040503050406030204" pitchFamily="18" charset="0"/>
                <a:cs typeface="Segoe UI" panose="020B0502040204020203" pitchFamily="34" charset="0"/>
              </a:rPr>
              <a:t>[</a:t>
            </a:r>
            <a:r>
              <a:rPr lang="en-US" sz="1800" dirty="0" err="1">
                <a:solidFill>
                  <a:srgbClr val="FFFF00"/>
                </a:solidFill>
                <a:latin typeface="Cambria" panose="02040503050406030204" pitchFamily="18" charset="0"/>
                <a:ea typeface="Cambria" panose="02040503050406030204" pitchFamily="18" charset="0"/>
                <a:cs typeface="Segoe UI" panose="020B0502040204020203" pitchFamily="34" charset="0"/>
              </a:rPr>
              <a:t>of_type_RA</a:t>
            </a:r>
            <a:r>
              <a:rPr lang="en-US" sz="1800" dirty="0">
                <a:solidFill>
                  <a:srgbClr val="FFFF00"/>
                </a:solidFill>
                <a:latin typeface="Cambria" panose="02040503050406030204" pitchFamily="18" charset="0"/>
                <a:ea typeface="Cambria" panose="02040503050406030204" pitchFamily="18" charset="0"/>
                <a:cs typeface="Segoe UI" panose="020B0502040204020203" pitchFamily="34" charset="0"/>
              </a:rPr>
              <a:t>] </a:t>
            </a:r>
            <a:r>
              <a:rPr lang="en-US" dirty="0">
                <a:solidFill>
                  <a:schemeClr val="bg1"/>
                </a:solidFill>
                <a:latin typeface="Cambria" panose="02040503050406030204" pitchFamily="18" charset="0"/>
                <a:ea typeface="Cambria" panose="02040503050406030204" pitchFamily="18" charset="0"/>
              </a:rPr>
              <a:t>symptoms are absent</a:t>
            </a:r>
            <a:r>
              <a:rPr lang="en-US" sz="1800" dirty="0">
                <a:solidFill>
                  <a:srgbClr val="FFFF00"/>
                </a:solidFill>
                <a:latin typeface="Cambria" panose="02040503050406030204" pitchFamily="18" charset="0"/>
                <a:ea typeface="Cambria" panose="02040503050406030204" pitchFamily="18" charset="0"/>
                <a:cs typeface="Segoe UI" panose="020B0502040204020203" pitchFamily="34" charset="0"/>
              </a:rPr>
              <a:t> [/</a:t>
            </a:r>
            <a:r>
              <a:rPr lang="en-US" sz="1800" dirty="0" err="1">
                <a:solidFill>
                  <a:srgbClr val="FFFF00"/>
                </a:solidFill>
                <a:latin typeface="Cambria" panose="02040503050406030204" pitchFamily="18" charset="0"/>
                <a:ea typeface="Cambria" panose="02040503050406030204" pitchFamily="18" charset="0"/>
                <a:cs typeface="Segoe UI" panose="020B0502040204020203" pitchFamily="34" charset="0"/>
              </a:rPr>
              <a:t>of_type_RA</a:t>
            </a:r>
            <a:r>
              <a:rPr lang="en-US" sz="1800" dirty="0">
                <a:solidFill>
                  <a:srgbClr val="FFFF00"/>
                </a:solidFill>
                <a:latin typeface="Cambria" panose="02040503050406030204" pitchFamily="18" charset="0"/>
                <a:ea typeface="Cambria" panose="02040503050406030204" pitchFamily="18" charset="0"/>
                <a:cs typeface="Segoe UI" panose="020B0502040204020203" pitchFamily="34" charset="0"/>
              </a:rPr>
              <a:t>]</a:t>
            </a:r>
            <a:r>
              <a:rPr lang="en-US" dirty="0">
                <a:solidFill>
                  <a:schemeClr val="bg1"/>
                </a:solidFill>
                <a:latin typeface="Cambria" panose="02040503050406030204" pitchFamily="18" charset="0"/>
                <a:ea typeface="Cambria" panose="02040503050406030204" pitchFamily="18" charset="0"/>
              </a:rPr>
              <a:t> and </a:t>
            </a:r>
            <a:r>
              <a:rPr lang="en-US" dirty="0">
                <a:solidFill>
                  <a:srgbClr val="FF0000"/>
                </a:solidFill>
                <a:latin typeface="Cambria" panose="02040503050406030204" pitchFamily="18" charset="0"/>
                <a:ea typeface="Cambria" panose="02040503050406030204" pitchFamily="18" charset="0"/>
              </a:rPr>
              <a:t>[</a:t>
            </a:r>
            <a:r>
              <a:rPr lang="en-US" sz="1800" dirty="0" err="1">
                <a:solidFill>
                  <a:srgbClr val="FF0000"/>
                </a:solidFill>
                <a:latin typeface="Cambria" panose="02040503050406030204" pitchFamily="18" charset="0"/>
                <a:ea typeface="Cambria" panose="02040503050406030204" pitchFamily="18" charset="0"/>
                <a:cs typeface="Segoe UI" panose="020B0502040204020203" pitchFamily="34" charset="0"/>
              </a:rPr>
              <a:t>has_risk_RE</a:t>
            </a:r>
            <a:r>
              <a:rPr lang="en-US" sz="1800" dirty="0">
                <a:solidFill>
                  <a:srgbClr val="FF0000"/>
                </a:solidFill>
                <a:latin typeface="Cambria" panose="02040503050406030204" pitchFamily="18" charset="0"/>
                <a:ea typeface="Cambria" panose="02040503050406030204" pitchFamily="18" charset="0"/>
                <a:cs typeface="Segoe UI" panose="020B0502040204020203" pitchFamily="34" charset="0"/>
              </a:rPr>
              <a:t>]</a:t>
            </a:r>
            <a:r>
              <a:rPr lang="en-US" sz="1800" dirty="0">
                <a:solidFill>
                  <a:schemeClr val="bg1"/>
                </a:solidFill>
                <a:latin typeface="Cambria" panose="02040503050406030204" pitchFamily="18" charset="0"/>
                <a:ea typeface="Cambria" panose="02040503050406030204" pitchFamily="18" charset="0"/>
                <a:cs typeface="Segoe UI" panose="020B0502040204020203" pitchFamily="34" charset="0"/>
              </a:rPr>
              <a:t> </a:t>
            </a:r>
            <a:r>
              <a:rPr lang="en-US" dirty="0">
                <a:solidFill>
                  <a:schemeClr val="bg1"/>
                </a:solidFill>
                <a:latin typeface="Cambria" panose="02040503050406030204" pitchFamily="18" charset="0"/>
                <a:ea typeface="Cambria" panose="02040503050406030204" pitchFamily="18" charset="0"/>
              </a:rPr>
              <a:t>have mild risk</a:t>
            </a:r>
            <a:r>
              <a:rPr lang="en-US" dirty="0">
                <a:solidFill>
                  <a:srgbClr val="FF0000"/>
                </a:solidFill>
                <a:latin typeface="Cambria" panose="02040503050406030204" pitchFamily="18" charset="0"/>
                <a:ea typeface="Cambria" panose="02040503050406030204" pitchFamily="18" charset="0"/>
              </a:rPr>
              <a:t> [/</a:t>
            </a:r>
            <a:r>
              <a:rPr lang="en-US" sz="1800" dirty="0" err="1">
                <a:solidFill>
                  <a:srgbClr val="FF0000"/>
                </a:solidFill>
                <a:latin typeface="Cambria" panose="02040503050406030204" pitchFamily="18" charset="0"/>
                <a:ea typeface="Cambria" panose="02040503050406030204" pitchFamily="18" charset="0"/>
                <a:cs typeface="Segoe UI" panose="020B0502040204020203" pitchFamily="34" charset="0"/>
              </a:rPr>
              <a:t>has_risk_RE</a:t>
            </a:r>
            <a:r>
              <a:rPr lang="en-US" sz="1800" dirty="0">
                <a:solidFill>
                  <a:srgbClr val="FF0000"/>
                </a:solidFill>
                <a:latin typeface="Cambria" panose="02040503050406030204" pitchFamily="18" charset="0"/>
                <a:ea typeface="Cambria" panose="02040503050406030204" pitchFamily="18" charset="0"/>
                <a:cs typeface="Segoe UI" panose="020B0502040204020203" pitchFamily="34" charset="0"/>
              </a:rPr>
              <a:t>]</a:t>
            </a:r>
          </a:p>
          <a:p>
            <a:pPr algn="ctr"/>
            <a:r>
              <a:rPr lang="en-US" b="1" dirty="0">
                <a:solidFill>
                  <a:schemeClr val="bg1"/>
                </a:solidFill>
                <a:latin typeface="Cambria" panose="02040503050406030204" pitchFamily="18" charset="0"/>
                <a:ea typeface="Cambria" panose="02040503050406030204" pitchFamily="18" charset="0"/>
                <a:cs typeface="Segoe UI" panose="020B0502040204020203" pitchFamily="34" charset="0"/>
              </a:rPr>
              <a:t>. . .</a:t>
            </a:r>
            <a:endParaRPr lang="en-US" dirty="0">
              <a:solidFill>
                <a:schemeClr val="bg1"/>
              </a:solidFill>
              <a:latin typeface="Cambria" panose="02040503050406030204" pitchFamily="18" charset="0"/>
              <a:ea typeface="Cambria" panose="02040503050406030204" pitchFamily="18" charset="0"/>
            </a:endParaRPr>
          </a:p>
        </p:txBody>
      </p:sp>
      <p:sp>
        <p:nvSpPr>
          <p:cNvPr id="17" name="Arrow: Down 16">
            <a:extLst>
              <a:ext uri="{FF2B5EF4-FFF2-40B4-BE49-F238E27FC236}">
                <a16:creationId xmlns:a16="http://schemas.microsoft.com/office/drawing/2014/main" id="{C2C33B09-04C4-4CC2-9A43-A4E4417AAB9B}"/>
              </a:ext>
            </a:extLst>
          </p:cNvPr>
          <p:cNvSpPr/>
          <p:nvPr/>
        </p:nvSpPr>
        <p:spPr>
          <a:xfrm>
            <a:off x="4932650" y="2006186"/>
            <a:ext cx="2284580" cy="813942"/>
          </a:xfrm>
          <a:prstGeom prst="downArrow">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2060"/>
                </a:solidFill>
                <a:latin typeface="Calibri" panose="020F0502020204030204" pitchFamily="34" charset="0"/>
                <a:cs typeface="Calibri" panose="020F0502020204030204" pitchFamily="34" charset="0"/>
              </a:rPr>
              <a:t>Annotation</a:t>
            </a:r>
            <a:endParaRPr lang="LID4096" sz="1600" b="1"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892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down)">
                                      <p:cBhvr>
                                        <p:cTn id="14" dur="500"/>
                                        <p:tgtEl>
                                          <p:spTgt spid="17"/>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p:txBody>
          <a:bodyPr>
            <a:normAutofit/>
          </a:bodyPr>
          <a:lstStyle/>
          <a:p>
            <a:r>
              <a:rPr lang="en-US" sz="3600" dirty="0">
                <a:solidFill>
                  <a:srgbClr val="002060"/>
                </a:solidFill>
                <a:latin typeface="Cambria" panose="02040503050406030204" pitchFamily="18" charset="0"/>
                <a:ea typeface="Cambria" panose="02040503050406030204" pitchFamily="18" charset="0"/>
                <a:cs typeface="Segoe UI Light" panose="020B0502040204020203" pitchFamily="34" charset="0"/>
              </a:rPr>
              <a:t>Phase-3</a:t>
            </a:r>
            <a:endParaRPr lang="LID4096"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63022" y="6492875"/>
            <a:ext cx="428978" cy="365125"/>
          </a:xfrm>
        </p:spPr>
        <p:txBody>
          <a:bodyPr/>
          <a:lstStyle/>
          <a:p>
            <a:fld id="{2AAD9BEF-622F-4B1C-A61F-863E667CA1B7}" type="slidenum">
              <a:rPr lang="en-US" b="1" smtClean="0"/>
              <a:t>25</a:t>
            </a:fld>
            <a:endParaRPr lang="en-US" b="1" dirty="0"/>
          </a:p>
        </p:txBody>
      </p:sp>
      <p:sp>
        <p:nvSpPr>
          <p:cNvPr id="7" name="Content Placeholder 17">
            <a:extLst>
              <a:ext uri="{FF2B5EF4-FFF2-40B4-BE49-F238E27FC236}">
                <a16:creationId xmlns:a16="http://schemas.microsoft.com/office/drawing/2014/main" id="{14358EA6-3711-4795-8390-A54B19C34687}"/>
              </a:ext>
            </a:extLst>
          </p:cNvPr>
          <p:cNvSpPr txBox="1">
            <a:spLocks/>
          </p:cNvSpPr>
          <p:nvPr/>
        </p:nvSpPr>
        <p:spPr>
          <a:xfrm>
            <a:off x="74617" y="1128368"/>
            <a:ext cx="11944663" cy="5299848"/>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Aft>
                <a:spcPts val="600"/>
              </a:spcAft>
              <a:buClr>
                <a:schemeClr val="bg1"/>
              </a:buClr>
              <a:buFont typeface="+mj-lt"/>
              <a:buAutoNum type="arabicPeriod" startAt="2"/>
              <a:defRPr/>
            </a:pPr>
            <a:r>
              <a:rPr lang="en-US" sz="2200" dirty="0">
                <a:solidFill>
                  <a:srgbClr val="0B78BD"/>
                </a:solidFill>
                <a:latin typeface="Cambria" panose="02040503050406030204" pitchFamily="18" charset="0"/>
                <a:ea typeface="Cambria" panose="02040503050406030204" pitchFamily="18" charset="0"/>
                <a:cs typeface="Segoe UI" panose="020B0502040204020203" pitchFamily="34" charset="0"/>
              </a:rPr>
              <a:t>Semi-Automatically Annotate New Exemplary Text with Concepts as Tags:</a:t>
            </a:r>
            <a:endParaRPr lang="en-US" sz="600" b="1"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endParaRPr>
          </a:p>
          <a:p>
            <a:pPr marL="457200" lvl="1" indent="0">
              <a:lnSpc>
                <a:spcPct val="110000"/>
              </a:lnSpc>
              <a:spcAft>
                <a:spcPts val="600"/>
              </a:spcAft>
              <a:buClr>
                <a:schemeClr val="bg1"/>
              </a:buClr>
              <a:buNone/>
              <a:defRPr/>
            </a:pPr>
            <a:r>
              <a:rPr lang="en-US" sz="2000" b="1"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Challenges:</a:t>
            </a:r>
          </a:p>
          <a:p>
            <a:pPr lvl="2">
              <a:lnSpc>
                <a:spcPct val="110000"/>
              </a:lnSpc>
              <a:spcAft>
                <a:spcPts val="0"/>
              </a:spcAft>
              <a:buClr>
                <a:srgbClr val="0B78BD"/>
              </a:buClr>
              <a:defRPr/>
            </a:pP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Measuring the </a:t>
            </a: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semantic similarities</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 between the real text data and the synthetic seed’s placeholder.</a:t>
            </a:r>
          </a:p>
          <a:p>
            <a:pPr lvl="3">
              <a:lnSpc>
                <a:spcPct val="110000"/>
              </a:lnSpc>
              <a:spcAft>
                <a:spcPts val="0"/>
              </a:spcAft>
              <a:buClr>
                <a:srgbClr val="0B78BD"/>
              </a:buClr>
              <a:defRPr/>
            </a:pP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forms ↔ phases;	 initial cases ↔ acute phase </a:t>
            </a:r>
          </a:p>
          <a:p>
            <a:pPr lvl="2">
              <a:lnSpc>
                <a:spcPct val="110000"/>
              </a:lnSpc>
              <a:spcAft>
                <a:spcPts val="0"/>
              </a:spcAft>
              <a:buClr>
                <a:srgbClr val="0B78BD"/>
              </a:buClr>
              <a:defRPr/>
            </a:pP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Resolving the </a:t>
            </a: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synonyms</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 or </a:t>
            </a: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variations</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 of instances denoting the same concepts.</a:t>
            </a:r>
          </a:p>
          <a:p>
            <a:pPr lvl="2">
              <a:lnSpc>
                <a:spcPct val="110000"/>
              </a:lnSpc>
              <a:spcAft>
                <a:spcPts val="0"/>
              </a:spcAft>
              <a:buClr>
                <a:srgbClr val="0B78BD"/>
              </a:buClr>
              <a:defRPr/>
            </a:pP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Correctly placing the entity/relation </a:t>
            </a: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tags</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 can be difficult in many cases.</a:t>
            </a:r>
          </a:p>
          <a:p>
            <a:pPr lvl="3">
              <a:lnSpc>
                <a:spcPct val="110000"/>
              </a:lnSpc>
              <a:spcAft>
                <a:spcPts val="0"/>
              </a:spcAft>
              <a:buClr>
                <a:srgbClr val="0B78BD"/>
              </a:buClr>
              <a:defRPr/>
            </a:pP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a:t>
            </a:r>
            <a:r>
              <a:rPr lang="en-US" sz="1800" dirty="0" err="1">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Risk_Factor_E</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a:t>
            </a:r>
          </a:p>
          <a:p>
            <a:pPr lvl="2">
              <a:lnSpc>
                <a:spcPct val="110000"/>
              </a:lnSpc>
              <a:spcAft>
                <a:spcPts val="0"/>
              </a:spcAft>
              <a:buClr>
                <a:srgbClr val="0B78BD"/>
              </a:buClr>
              <a:defRPr/>
            </a:pP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Ordering</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 of concepts within the text.</a:t>
            </a:r>
          </a:p>
          <a:p>
            <a:pPr lvl="3">
              <a:lnSpc>
                <a:spcPct val="110000"/>
              </a:lnSpc>
              <a:spcAft>
                <a:spcPts val="0"/>
              </a:spcAft>
              <a:buClr>
                <a:srgbClr val="0B78BD"/>
              </a:buClr>
              <a:defRPr/>
            </a:pP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Relations can appear before or after an entity/attribute name:</a:t>
            </a:r>
          </a:p>
          <a:p>
            <a:pPr lvl="4">
              <a:lnSpc>
                <a:spcPct val="110000"/>
              </a:lnSpc>
              <a:spcAft>
                <a:spcPts val="0"/>
              </a:spcAft>
              <a:buClr>
                <a:srgbClr val="0B78BD"/>
              </a:buClr>
              <a:defRPr/>
            </a:pP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 around </a:t>
            </a:r>
            <a:r>
              <a:rPr lang="en-US" sz="1800" dirty="0">
                <a:solidFill>
                  <a:srgbClr val="0070C0"/>
                </a:solidFill>
                <a:latin typeface="Cambria" panose="02040503050406030204" pitchFamily="18" charset="0"/>
                <a:ea typeface="Cambria" panose="02040503050406030204" pitchFamily="18" charset="0"/>
                <a:cs typeface="Segoe UI" panose="020B0502040204020203" pitchFamily="34" charset="0"/>
              </a:rPr>
              <a:t>[E]</a:t>
            </a:r>
            <a:r>
              <a:rPr lang="en-US" sz="1800" dirty="0">
                <a:solidFill>
                  <a:srgbClr val="00B050"/>
                </a:solidFill>
                <a:latin typeface="Cambria" panose="02040503050406030204" pitchFamily="18" charset="0"/>
                <a:ea typeface="Cambria" panose="02040503050406030204" pitchFamily="18" charset="0"/>
                <a:cs typeface="Segoe UI" panose="020B0502040204020203" pitchFamily="34" charset="0"/>
              </a:rPr>
              <a:t>[A]</a:t>
            </a:r>
            <a:r>
              <a:rPr lang="en-US" sz="1800" dirty="0">
                <a:solidFill>
                  <a:schemeClr val="tx1"/>
                </a:solidFill>
                <a:latin typeface="Cambria" panose="02040503050406030204" pitchFamily="18" charset="0"/>
                <a:ea typeface="Cambria" panose="02040503050406030204" pitchFamily="18" charset="0"/>
                <a:cs typeface="Segoe UI" panose="020B0502040204020203" pitchFamily="34" charset="0"/>
              </a:rPr>
              <a:t>70-80%</a:t>
            </a:r>
            <a:r>
              <a:rPr lang="en-US" sz="1800" dirty="0">
                <a:solidFill>
                  <a:srgbClr val="00B050"/>
                </a:solidFill>
                <a:latin typeface="Cambria" panose="02040503050406030204" pitchFamily="18" charset="0"/>
                <a:ea typeface="Cambria" panose="02040503050406030204" pitchFamily="18" charset="0"/>
                <a:cs typeface="Segoe UI" panose="020B0502040204020203" pitchFamily="34" charset="0"/>
              </a:rPr>
              <a:t>[/A]</a:t>
            </a:r>
            <a:r>
              <a:rPr lang="en-US" sz="1800" dirty="0">
                <a:solidFill>
                  <a:srgbClr val="0070C0"/>
                </a:solidFill>
                <a:latin typeface="Cambria" panose="02040503050406030204" pitchFamily="18" charset="0"/>
                <a:ea typeface="Cambria" panose="02040503050406030204" pitchFamily="18" charset="0"/>
                <a:cs typeface="Segoe UI" panose="020B0502040204020203" pitchFamily="34" charset="0"/>
              </a:rPr>
              <a:t>[/E] </a:t>
            </a:r>
            <a:r>
              <a:rPr lang="en-US" sz="1800" dirty="0">
                <a:solidFill>
                  <a:schemeClr val="tx1"/>
                </a:solidFill>
                <a:latin typeface="Cambria" panose="02040503050406030204" pitchFamily="18" charset="0"/>
                <a:ea typeface="Cambria" panose="02040503050406030204" pitchFamily="18" charset="0"/>
                <a:cs typeface="Segoe UI" panose="020B0502040204020203" pitchFamily="34" charset="0"/>
              </a:rPr>
              <a:t>of the </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infected people, in most </a:t>
            </a:r>
            <a:r>
              <a:rPr lang="en-US" sz="1800" dirty="0">
                <a:solidFill>
                  <a:srgbClr val="0070C0"/>
                </a:solidFill>
                <a:latin typeface="Cambria" panose="02040503050406030204" pitchFamily="18" charset="0"/>
                <a:ea typeface="Cambria" panose="02040503050406030204" pitchFamily="18" charset="0"/>
                <a:cs typeface="Segoe UI" panose="020B0502040204020203" pitchFamily="34" charset="0"/>
              </a:rPr>
              <a:t>[E]</a:t>
            </a:r>
            <a:r>
              <a:rPr lang="en-US" sz="1800" dirty="0">
                <a:solidFill>
                  <a:srgbClr val="00B050"/>
                </a:solidFill>
                <a:latin typeface="Cambria" panose="02040503050406030204" pitchFamily="18" charset="0"/>
                <a:ea typeface="Cambria" panose="02040503050406030204" pitchFamily="18" charset="0"/>
                <a:cs typeface="Segoe UI" panose="020B0502040204020203" pitchFamily="34" charset="0"/>
              </a:rPr>
              <a:t>[A]</a:t>
            </a:r>
            <a:r>
              <a:rPr lang="en-US" sz="1800" dirty="0">
                <a:solidFill>
                  <a:schemeClr val="tx1"/>
                </a:solidFill>
                <a:latin typeface="Cambria" panose="02040503050406030204" pitchFamily="18" charset="0"/>
                <a:ea typeface="Cambria" panose="02040503050406030204" pitchFamily="18" charset="0"/>
                <a:cs typeface="Segoe UI" panose="020B0502040204020203" pitchFamily="34" charset="0"/>
              </a:rPr>
              <a:t>initial cases</a:t>
            </a:r>
            <a:r>
              <a:rPr lang="en-US" sz="1800" dirty="0">
                <a:solidFill>
                  <a:srgbClr val="00B050"/>
                </a:solidFill>
                <a:latin typeface="Cambria" panose="02040503050406030204" pitchFamily="18" charset="0"/>
                <a:ea typeface="Cambria" panose="02040503050406030204" pitchFamily="18" charset="0"/>
                <a:cs typeface="Segoe UI" panose="020B0502040204020203" pitchFamily="34" charset="0"/>
              </a:rPr>
              <a:t>[/A]</a:t>
            </a:r>
            <a:r>
              <a:rPr lang="en-US" sz="1800" dirty="0">
                <a:solidFill>
                  <a:srgbClr val="0070C0"/>
                </a:solidFill>
                <a:latin typeface="Cambria" panose="02040503050406030204" pitchFamily="18" charset="0"/>
                <a:ea typeface="Cambria" panose="02040503050406030204" pitchFamily="18" charset="0"/>
                <a:cs typeface="Segoe UI" panose="020B0502040204020203" pitchFamily="34" charset="0"/>
              </a:rPr>
              <a:t>[/E]</a:t>
            </a:r>
            <a:r>
              <a:rPr lang="en-US" sz="1800" dirty="0">
                <a:solidFill>
                  <a:srgbClr val="00B050"/>
                </a:solidFill>
                <a:latin typeface="Cambria" panose="02040503050406030204" pitchFamily="18" charset="0"/>
                <a:ea typeface="Cambria" panose="02040503050406030204" pitchFamily="18" charset="0"/>
                <a:cs typeface="Segoe UI" panose="020B0502040204020203" pitchFamily="34" charset="0"/>
              </a:rPr>
              <a:t> </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symptoms are absent and </a:t>
            </a:r>
            <a:r>
              <a:rPr lang="en-US" sz="1800" dirty="0">
                <a:solidFill>
                  <a:srgbClr val="FF0000"/>
                </a:solidFill>
                <a:latin typeface="Cambria" panose="02040503050406030204" pitchFamily="18" charset="0"/>
                <a:ea typeface="Cambria" panose="02040503050406030204" pitchFamily="18" charset="0"/>
                <a:cs typeface="Segoe UI" panose="020B0502040204020203" pitchFamily="34" charset="0"/>
              </a:rPr>
              <a:t>[/R]</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have mild risk</a:t>
            </a:r>
            <a:r>
              <a:rPr lang="en-US" sz="1800" dirty="0">
                <a:solidFill>
                  <a:srgbClr val="FF0000"/>
                </a:solidFill>
                <a:latin typeface="Cambria" panose="02040503050406030204" pitchFamily="18" charset="0"/>
                <a:ea typeface="Cambria" panose="02040503050406030204" pitchFamily="18" charset="0"/>
                <a:cs typeface="Segoe UI" panose="020B0502040204020203" pitchFamily="34" charset="0"/>
              </a:rPr>
              <a:t>[/R]</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a:t>
            </a:r>
          </a:p>
          <a:p>
            <a:pPr lvl="2">
              <a:lnSpc>
                <a:spcPct val="110000"/>
              </a:lnSpc>
              <a:spcAft>
                <a:spcPts val="0"/>
              </a:spcAft>
              <a:buClr>
                <a:schemeClr val="bg1"/>
              </a:buClr>
              <a:defRPr/>
            </a:pPr>
            <a:endPar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endParaRPr>
          </a:p>
          <a:p>
            <a:pPr lvl="2">
              <a:lnSpc>
                <a:spcPct val="110000"/>
              </a:lnSpc>
              <a:spcAft>
                <a:spcPts val="600"/>
              </a:spcAft>
              <a:buClr>
                <a:schemeClr val="bg1"/>
              </a:buClr>
              <a:defRPr/>
            </a:pPr>
            <a:endParaRPr lang="en-US" sz="1800" b="1" dirty="0">
              <a:solidFill>
                <a:srgbClr val="FFC000"/>
              </a:solidFill>
              <a:latin typeface="Cambria" panose="02040503050406030204" pitchFamily="18" charset="0"/>
              <a:ea typeface="Cambria" panose="02040503050406030204" pitchFamily="18" charset="0"/>
              <a:cs typeface="Segoe UI" panose="020B0502040204020203" pitchFamily="34" charset="0"/>
            </a:endParaRPr>
          </a:p>
        </p:txBody>
      </p:sp>
    </p:spTree>
    <p:extLst>
      <p:ext uri="{BB962C8B-B14F-4D97-AF65-F5344CB8AC3E}">
        <p14:creationId xmlns:p14="http://schemas.microsoft.com/office/powerpoint/2010/main" val="115530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1000"/>
                                        <p:tgtEl>
                                          <p:spTgt spid="7">
                                            <p:txEl>
                                              <p:pRg st="3" end="3"/>
                                            </p:txEl>
                                          </p:spTgt>
                                        </p:tgtEl>
                                      </p:cBhvr>
                                    </p:animEffect>
                                    <p:anim calcmode="lin" valueType="num">
                                      <p:cBhvr>
                                        <p:cTn id="13"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1000"/>
                                        <p:tgtEl>
                                          <p:spTgt spid="7">
                                            <p:txEl>
                                              <p:pRg st="4" end="4"/>
                                            </p:txEl>
                                          </p:spTgt>
                                        </p:tgtEl>
                                      </p:cBhvr>
                                    </p:animEffect>
                                    <p:anim calcmode="lin" valueType="num">
                                      <p:cBhvr>
                                        <p:cTn id="20"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1000"/>
                                        <p:tgtEl>
                                          <p:spTgt spid="7">
                                            <p:txEl>
                                              <p:pRg st="5" end="5"/>
                                            </p:txEl>
                                          </p:spTgt>
                                        </p:tgtEl>
                                      </p:cBhvr>
                                    </p:animEffect>
                                    <p:anim calcmode="lin" valueType="num">
                                      <p:cBhvr>
                                        <p:cTn id="27"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5" end="5"/>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1000"/>
                                        <p:tgtEl>
                                          <p:spTgt spid="7">
                                            <p:txEl>
                                              <p:pRg st="6" end="6"/>
                                            </p:txEl>
                                          </p:spTgt>
                                        </p:tgtEl>
                                      </p:cBhvr>
                                    </p:animEffect>
                                    <p:anim calcmode="lin" valueType="num">
                                      <p:cBhvr>
                                        <p:cTn id="32"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7">
                                            <p:txEl>
                                              <p:pRg st="7" end="7"/>
                                            </p:txEl>
                                          </p:spTgt>
                                        </p:tgtEl>
                                        <p:attrNameLst>
                                          <p:attrName>style.visibility</p:attrName>
                                        </p:attrNameLst>
                                      </p:cBhvr>
                                      <p:to>
                                        <p:strVal val="visible"/>
                                      </p:to>
                                    </p:set>
                                    <p:animEffect transition="in" filter="fade">
                                      <p:cBhvr>
                                        <p:cTn id="38" dur="1000"/>
                                        <p:tgtEl>
                                          <p:spTgt spid="7">
                                            <p:txEl>
                                              <p:pRg st="7" end="7"/>
                                            </p:txEl>
                                          </p:spTgt>
                                        </p:tgtEl>
                                      </p:cBhvr>
                                    </p:animEffect>
                                    <p:anim calcmode="lin" valueType="num">
                                      <p:cBhvr>
                                        <p:cTn id="39"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40" dur="1000" fill="hold"/>
                                        <p:tgtEl>
                                          <p:spTgt spid="7">
                                            <p:txEl>
                                              <p:pRg st="7" end="7"/>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Effect transition="in" filter="fade">
                                      <p:cBhvr>
                                        <p:cTn id="43" dur="1000"/>
                                        <p:tgtEl>
                                          <p:spTgt spid="7">
                                            <p:txEl>
                                              <p:pRg st="8" end="8"/>
                                            </p:txEl>
                                          </p:spTgt>
                                        </p:tgtEl>
                                      </p:cBhvr>
                                    </p:animEffect>
                                    <p:anim calcmode="lin" valueType="num">
                                      <p:cBhvr>
                                        <p:cTn id="44"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7">
                                            <p:txEl>
                                              <p:pRg st="8" end="8"/>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7">
                                            <p:txEl>
                                              <p:pRg st="9" end="9"/>
                                            </p:txEl>
                                          </p:spTgt>
                                        </p:tgtEl>
                                        <p:attrNameLst>
                                          <p:attrName>style.visibility</p:attrName>
                                        </p:attrNameLst>
                                      </p:cBhvr>
                                      <p:to>
                                        <p:strVal val="visible"/>
                                      </p:to>
                                    </p:set>
                                    <p:animEffect transition="in" filter="fade">
                                      <p:cBhvr>
                                        <p:cTn id="48" dur="1000"/>
                                        <p:tgtEl>
                                          <p:spTgt spid="7">
                                            <p:txEl>
                                              <p:pRg st="9" end="9"/>
                                            </p:txEl>
                                          </p:spTgt>
                                        </p:tgtEl>
                                      </p:cBhvr>
                                    </p:animEffect>
                                    <p:anim calcmode="lin" valueType="num">
                                      <p:cBhvr>
                                        <p:cTn id="49"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50" dur="1000" fill="hold"/>
                                        <p:tgtEl>
                                          <p:spTgt spid="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294685" y="246803"/>
            <a:ext cx="5314536" cy="783738"/>
          </a:xfrm>
        </p:spPr>
        <p:txBody>
          <a:bodyPr>
            <a:normAutofit/>
          </a:bodyPr>
          <a:lstStyle/>
          <a:p>
            <a:r>
              <a:rPr lang="en-US" dirty="0">
                <a:latin typeface="Cambria" panose="02040503050406030204" pitchFamily="18" charset="0"/>
                <a:ea typeface="Cambria" panose="02040503050406030204" pitchFamily="18" charset="0"/>
              </a:rPr>
              <a:t>Phase-4</a:t>
            </a:r>
            <a:endParaRPr lang="LID4096"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34DF5DA9-4A6A-4C82-AFE6-C936DFCE055A}"/>
              </a:ext>
            </a:extLst>
          </p:cNvPr>
          <p:cNvSpPr>
            <a:spLocks noGrp="1"/>
          </p:cNvSpPr>
          <p:nvPr>
            <p:ph idx="1"/>
          </p:nvPr>
        </p:nvSpPr>
        <p:spPr>
          <a:xfrm>
            <a:off x="393967" y="1203062"/>
            <a:ext cx="6188813" cy="3563482"/>
          </a:xfrm>
        </p:spPr>
        <p:txBody>
          <a:bodyPr anchor="t">
            <a:noAutofit/>
          </a:bodyPr>
          <a:lstStyle/>
          <a:p>
            <a:pPr marL="0" indent="0">
              <a:lnSpc>
                <a:spcPct val="100000"/>
              </a:lnSpc>
              <a:buNone/>
            </a:pPr>
            <a:r>
              <a:rPr lang="en-US" sz="2000" b="1" dirty="0">
                <a:solidFill>
                  <a:srgbClr val="FFC000"/>
                </a:solidFill>
                <a:latin typeface="Cambria" panose="02040503050406030204" pitchFamily="18" charset="0"/>
                <a:ea typeface="Cambria" panose="02040503050406030204" pitchFamily="18" charset="0"/>
              </a:rPr>
              <a:t>Train an ML Model using the annotated data for Tagging New Text with Concepts:</a:t>
            </a:r>
          </a:p>
          <a:p>
            <a:pPr marL="0" indent="0">
              <a:lnSpc>
                <a:spcPct val="100000"/>
              </a:lnSpc>
              <a:buNone/>
            </a:pPr>
            <a:endParaRPr lang="en-US" sz="600" b="1" dirty="0">
              <a:latin typeface="Cambria" panose="02040503050406030204" pitchFamily="18" charset="0"/>
              <a:ea typeface="Cambria" panose="02040503050406030204" pitchFamily="18" charset="0"/>
            </a:endParaRPr>
          </a:p>
          <a:p>
            <a:pPr marL="971550" lvl="1" indent="-514350">
              <a:lnSpc>
                <a:spcPct val="100000"/>
              </a:lnSpc>
              <a:spcBef>
                <a:spcPts val="0"/>
              </a:spcBef>
              <a:spcAft>
                <a:spcPts val="600"/>
              </a:spcAft>
              <a:buClr>
                <a:prstClr val="white"/>
              </a:buClr>
              <a:buFont typeface="+mj-lt"/>
              <a:buAutoNum type="romanLcPeriod"/>
              <a:defRPr/>
            </a:pPr>
            <a:r>
              <a:rPr lang="en-US" sz="2000" dirty="0">
                <a:solidFill>
                  <a:prstClr val="white"/>
                </a:solidFill>
                <a:latin typeface="Cambria" panose="02040503050406030204" pitchFamily="18" charset="0"/>
                <a:ea typeface="Cambria" panose="02040503050406030204" pitchFamily="18" charset="0"/>
                <a:cs typeface="Segoe UI" panose="020B0502040204020203" pitchFamily="34" charset="0"/>
              </a:rPr>
              <a:t>Train some form of </a:t>
            </a:r>
            <a:r>
              <a:rPr lang="en-US" sz="2000" dirty="0">
                <a:solidFill>
                  <a:srgbClr val="FFC000"/>
                </a:solidFill>
                <a:latin typeface="Cambria" panose="02040503050406030204" pitchFamily="18" charset="0"/>
                <a:ea typeface="Cambria" panose="02040503050406030204" pitchFamily="18" charset="0"/>
                <a:cs typeface="Segoe UI" panose="020B0502040204020203" pitchFamily="34" charset="0"/>
              </a:rPr>
              <a:t>ML models </a:t>
            </a:r>
            <a:r>
              <a:rPr lang="en-US" sz="2000" dirty="0">
                <a:solidFill>
                  <a:prstClr val="white"/>
                </a:solidFill>
                <a:latin typeface="Cambria" panose="02040503050406030204" pitchFamily="18" charset="0"/>
                <a:ea typeface="Cambria" panose="02040503050406030204" pitchFamily="18" charset="0"/>
                <a:cs typeface="Segoe UI" panose="020B0502040204020203" pitchFamily="34" charset="0"/>
              </a:rPr>
              <a:t>(e.g., language model) using the annotated dataset.</a:t>
            </a:r>
          </a:p>
          <a:p>
            <a:pPr marL="971550" lvl="1" indent="-514350">
              <a:lnSpc>
                <a:spcPct val="100000"/>
              </a:lnSpc>
              <a:spcBef>
                <a:spcPts val="0"/>
              </a:spcBef>
              <a:spcAft>
                <a:spcPts val="600"/>
              </a:spcAft>
              <a:buClr>
                <a:prstClr val="white"/>
              </a:buClr>
              <a:buFont typeface="+mj-lt"/>
              <a:buAutoNum type="romanLcPeriod"/>
              <a:defRPr/>
            </a:pPr>
            <a:r>
              <a:rPr lang="en-US" sz="2000" dirty="0">
                <a:solidFill>
                  <a:srgbClr val="FFC000"/>
                </a:solidFill>
                <a:latin typeface="Cambria" panose="02040503050406030204" pitchFamily="18" charset="0"/>
                <a:ea typeface="Cambria" panose="02040503050406030204" pitchFamily="18" charset="0"/>
                <a:cs typeface="Segoe UI" panose="020B0502040204020203" pitchFamily="34" charset="0"/>
              </a:rPr>
              <a:t>Tag</a:t>
            </a:r>
            <a:r>
              <a:rPr lang="en-US" sz="2000" dirty="0">
                <a:solidFill>
                  <a:prstClr val="white"/>
                </a:solidFill>
                <a:latin typeface="Cambria" panose="02040503050406030204" pitchFamily="18" charset="0"/>
                <a:ea typeface="Cambria" panose="02040503050406030204" pitchFamily="18" charset="0"/>
                <a:cs typeface="Segoe UI" panose="020B0502040204020203" pitchFamily="34" charset="0"/>
              </a:rPr>
              <a:t> new text </a:t>
            </a:r>
            <a:r>
              <a:rPr lang="en-US" sz="2000" dirty="0">
                <a:latin typeface="Cambria" panose="02040503050406030204" pitchFamily="18" charset="0"/>
                <a:ea typeface="Cambria" panose="02040503050406030204" pitchFamily="18" charset="0"/>
                <a:cs typeface="Segoe UI" panose="020B0502040204020203" pitchFamily="34" charset="0"/>
              </a:rPr>
              <a:t>with</a:t>
            </a:r>
            <a:r>
              <a:rPr lang="en-US" sz="2000" dirty="0">
                <a:solidFill>
                  <a:srgbClr val="FFC000"/>
                </a:solidFill>
                <a:latin typeface="Cambria" panose="02040503050406030204" pitchFamily="18" charset="0"/>
                <a:ea typeface="Cambria" panose="02040503050406030204" pitchFamily="18" charset="0"/>
                <a:cs typeface="Segoe UI" panose="020B0502040204020203" pitchFamily="34" charset="0"/>
              </a:rPr>
              <a:t> concepts </a:t>
            </a:r>
            <a:r>
              <a:rPr lang="en-US" sz="2000" dirty="0">
                <a:solidFill>
                  <a:prstClr val="white"/>
                </a:solidFill>
                <a:latin typeface="Cambria" panose="02040503050406030204" pitchFamily="18" charset="0"/>
                <a:ea typeface="Cambria" panose="02040503050406030204" pitchFamily="18" charset="0"/>
                <a:cs typeface="Segoe UI" panose="020B0502040204020203" pitchFamily="34" charset="0"/>
              </a:rPr>
              <a:t>that will </a:t>
            </a:r>
            <a:r>
              <a:rPr lang="en-US" sz="2000" dirty="0">
                <a:solidFill>
                  <a:srgbClr val="FFC000"/>
                </a:solidFill>
                <a:latin typeface="Cambria" panose="02040503050406030204" pitchFamily="18" charset="0"/>
                <a:ea typeface="Cambria" panose="02040503050406030204" pitchFamily="18" charset="0"/>
                <a:cs typeface="Segoe UI" panose="020B0502040204020203" pitchFamily="34" charset="0"/>
              </a:rPr>
              <a:t>align</a:t>
            </a:r>
            <a:r>
              <a:rPr lang="en-US" sz="2000" dirty="0">
                <a:solidFill>
                  <a:prstClr val="white"/>
                </a:solidFill>
                <a:latin typeface="Cambria" panose="02040503050406030204" pitchFamily="18" charset="0"/>
                <a:ea typeface="Cambria" panose="02040503050406030204" pitchFamily="18" charset="0"/>
                <a:cs typeface="Segoe UI" panose="020B0502040204020203" pitchFamily="34" charset="0"/>
              </a:rPr>
              <a:t> with our existing concepts (possibly also </a:t>
            </a:r>
            <a:r>
              <a:rPr lang="en-US" sz="2000" dirty="0">
                <a:solidFill>
                  <a:srgbClr val="FFC000"/>
                </a:solidFill>
                <a:latin typeface="Cambria" panose="02040503050406030204" pitchFamily="18" charset="0"/>
                <a:ea typeface="Cambria" panose="02040503050406030204" pitchFamily="18" charset="0"/>
                <a:cs typeface="Segoe UI" panose="020B0502040204020203" pitchFamily="34" charset="0"/>
              </a:rPr>
              <a:t>extend</a:t>
            </a:r>
            <a:r>
              <a:rPr lang="en-US" sz="2000" dirty="0">
                <a:solidFill>
                  <a:prstClr val="white"/>
                </a:solidFill>
                <a:latin typeface="Cambria" panose="02040503050406030204" pitchFamily="18" charset="0"/>
                <a:ea typeface="Cambria" panose="02040503050406030204" pitchFamily="18" charset="0"/>
                <a:cs typeface="Segoe UI" panose="020B0502040204020203" pitchFamily="34" charset="0"/>
              </a:rPr>
              <a:t>).</a:t>
            </a:r>
          </a:p>
          <a:p>
            <a:pPr marL="971550" lvl="1" indent="-514350">
              <a:lnSpc>
                <a:spcPct val="100000"/>
              </a:lnSpc>
              <a:spcBef>
                <a:spcPts val="0"/>
              </a:spcBef>
              <a:spcAft>
                <a:spcPts val="600"/>
              </a:spcAft>
              <a:buClr>
                <a:prstClr val="white"/>
              </a:buClr>
              <a:buFont typeface="+mj-lt"/>
              <a:buAutoNum type="romanLcPeriod"/>
              <a:defRPr/>
            </a:pPr>
            <a:r>
              <a:rPr lang="en-US" sz="2000" dirty="0">
                <a:solidFill>
                  <a:prstClr val="white"/>
                </a:solidFill>
                <a:latin typeface="Cambria" panose="02040503050406030204" pitchFamily="18" charset="0"/>
                <a:ea typeface="Cambria" panose="02040503050406030204" pitchFamily="18" charset="0"/>
                <a:cs typeface="Segoe UI" panose="020B0502040204020203" pitchFamily="34" charset="0"/>
              </a:rPr>
              <a:t>Save the tagged text </a:t>
            </a:r>
            <a:r>
              <a:rPr lang="en-US" sz="2000" dirty="0">
                <a:solidFill>
                  <a:srgbClr val="FFC000"/>
                </a:solidFill>
                <a:latin typeface="Cambria" panose="02040503050406030204" pitchFamily="18" charset="0"/>
                <a:ea typeface="Cambria" panose="02040503050406030204" pitchFamily="18" charset="0"/>
                <a:cs typeface="Segoe UI" panose="020B0502040204020203" pitchFamily="34" charset="0"/>
              </a:rPr>
              <a:t>sources</a:t>
            </a:r>
            <a:r>
              <a:rPr lang="en-US" sz="2000" dirty="0">
                <a:solidFill>
                  <a:prstClr val="white"/>
                </a:solidFill>
                <a:latin typeface="Cambria" panose="02040503050406030204" pitchFamily="18" charset="0"/>
                <a:ea typeface="Cambria" panose="02040503050406030204" pitchFamily="18" charset="0"/>
                <a:cs typeface="Segoe UI" panose="020B0502040204020203" pitchFamily="34" charset="0"/>
              </a:rPr>
              <a:t> in a </a:t>
            </a:r>
            <a:r>
              <a:rPr lang="en-US" sz="2000" dirty="0">
                <a:solidFill>
                  <a:srgbClr val="FFC000"/>
                </a:solidFill>
                <a:latin typeface="Cambria" panose="02040503050406030204" pitchFamily="18" charset="0"/>
                <a:ea typeface="Cambria" panose="02040503050406030204" pitchFamily="18" charset="0"/>
                <a:cs typeface="Segoe UI" panose="020B0502040204020203" pitchFamily="34" charset="0"/>
              </a:rPr>
              <a:t>repository.</a:t>
            </a:r>
          </a:p>
          <a:p>
            <a:pPr marL="971550" lvl="1" indent="-514350">
              <a:lnSpc>
                <a:spcPct val="100000"/>
              </a:lnSpc>
              <a:spcBef>
                <a:spcPts val="0"/>
              </a:spcBef>
              <a:spcAft>
                <a:spcPts val="600"/>
              </a:spcAft>
              <a:buClr>
                <a:prstClr val="white"/>
              </a:buClr>
              <a:buFont typeface="+mj-lt"/>
              <a:buAutoNum type="romanLcPeriod"/>
              <a:defRPr/>
            </a:pPr>
            <a:r>
              <a:rPr lang="en-US" sz="2000" dirty="0">
                <a:solidFill>
                  <a:srgbClr val="FFC000"/>
                </a:solidFill>
                <a:latin typeface="Cambria" panose="02040503050406030204" pitchFamily="18" charset="0"/>
                <a:ea typeface="Cambria" panose="02040503050406030204" pitchFamily="18" charset="0"/>
                <a:cs typeface="Segoe UI" panose="020B0502040204020203" pitchFamily="34" charset="0"/>
              </a:rPr>
              <a:t>Improve</a:t>
            </a:r>
            <a:r>
              <a:rPr lang="en-US" sz="2000" dirty="0">
                <a:latin typeface="Cambria" panose="02040503050406030204" pitchFamily="18" charset="0"/>
                <a:ea typeface="Cambria" panose="02040503050406030204" pitchFamily="18" charset="0"/>
                <a:cs typeface="Segoe UI" panose="020B0502040204020203" pitchFamily="34" charset="0"/>
              </a:rPr>
              <a:t> the dataset and the model using the tagged texts.</a:t>
            </a:r>
          </a:p>
        </p:txBody>
      </p:sp>
      <p:sp>
        <p:nvSpPr>
          <p:cNvPr id="29" name="Freeform: Shape 2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03270" y="6418668"/>
            <a:ext cx="488730" cy="439332"/>
          </a:xfrm>
          <a:prstGeom prst="ellipse">
            <a:avLst/>
          </a:prstGeom>
          <a:noFill/>
        </p:spPr>
        <p:txBody>
          <a:bodyPr anchor="ctr">
            <a:normAutofit fontScale="62500" lnSpcReduction="20000"/>
          </a:bodyPr>
          <a:lstStyle/>
          <a:p>
            <a:pPr algn="ctr">
              <a:spcAft>
                <a:spcPts val="600"/>
              </a:spcAft>
            </a:pPr>
            <a:fld id="{2AAD9BEF-622F-4B1C-A61F-863E667CA1B7}" type="slidenum">
              <a:rPr lang="en-US" sz="1800" b="1">
                <a:solidFill>
                  <a:srgbClr val="FFFFFF"/>
                </a:solidFill>
              </a:rPr>
              <a:pPr algn="ctr">
                <a:spcAft>
                  <a:spcPts val="600"/>
                </a:spcAft>
              </a:pPr>
              <a:t>26</a:t>
            </a:fld>
            <a:endParaRPr lang="en-US" sz="1500" b="1" dirty="0">
              <a:solidFill>
                <a:srgbClr val="FFFFFF"/>
              </a:solidFill>
            </a:endParaRPr>
          </a:p>
        </p:txBody>
      </p:sp>
      <p:pic>
        <p:nvPicPr>
          <p:cNvPr id="17" name="Picture 16">
            <a:extLst>
              <a:ext uri="{FF2B5EF4-FFF2-40B4-BE49-F238E27FC236}">
                <a16:creationId xmlns:a16="http://schemas.microsoft.com/office/drawing/2014/main" id="{C50D80FA-96CA-470E-9BA4-6BE5DAC51DF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982151" y="50800"/>
            <a:ext cx="4096681" cy="4800081"/>
          </a:xfrm>
          <a:prstGeom prst="rect">
            <a:avLst/>
          </a:prstGeom>
          <a:ln w="28575">
            <a:noFill/>
          </a:ln>
        </p:spPr>
      </p:pic>
      <p:sp>
        <p:nvSpPr>
          <p:cNvPr id="18" name="Content Placeholder 2">
            <a:extLst>
              <a:ext uri="{FF2B5EF4-FFF2-40B4-BE49-F238E27FC236}">
                <a16:creationId xmlns:a16="http://schemas.microsoft.com/office/drawing/2014/main" id="{BE11428E-4D26-4415-B69A-F473D7B7EE7F}"/>
              </a:ext>
            </a:extLst>
          </p:cNvPr>
          <p:cNvSpPr txBox="1">
            <a:spLocks/>
          </p:cNvSpPr>
          <p:nvPr/>
        </p:nvSpPr>
        <p:spPr>
          <a:xfrm>
            <a:off x="1545221" y="4766543"/>
            <a:ext cx="5852159" cy="107172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 dirty="0">
              <a:latin typeface="Cambria" panose="02040503050406030204" pitchFamily="18" charset="0"/>
              <a:ea typeface="Cambria" panose="02040503050406030204" pitchFamily="18" charset="0"/>
            </a:endParaRPr>
          </a:p>
          <a:p>
            <a:pPr marL="0" indent="0">
              <a:lnSpc>
                <a:spcPct val="100000"/>
              </a:lnSpc>
              <a:buNone/>
            </a:pPr>
            <a:r>
              <a:rPr lang="en-US" sz="2000" dirty="0">
                <a:solidFill>
                  <a:srgbClr val="FFC000"/>
                </a:solidFill>
                <a:latin typeface="Cambria" panose="02040503050406030204" pitchFamily="18" charset="0"/>
                <a:ea typeface="Cambria" panose="02040503050406030204" pitchFamily="18" charset="0"/>
              </a:rPr>
              <a:t>Input:</a:t>
            </a:r>
            <a:r>
              <a:rPr lang="en-US" sz="2000" dirty="0">
                <a:latin typeface="Cambria" panose="02040503050406030204" pitchFamily="18" charset="0"/>
                <a:ea typeface="Cambria" panose="02040503050406030204" pitchFamily="18" charset="0"/>
              </a:rPr>
              <a:t> Annotated Dataset + ML Model + New Text</a:t>
            </a:r>
            <a:br>
              <a:rPr lang="en-US" sz="2000" dirty="0">
                <a:latin typeface="Cambria" panose="02040503050406030204" pitchFamily="18" charset="0"/>
                <a:ea typeface="Cambria" panose="02040503050406030204" pitchFamily="18" charset="0"/>
              </a:rPr>
            </a:br>
            <a:r>
              <a:rPr lang="en-US" sz="2000" dirty="0">
                <a:solidFill>
                  <a:srgbClr val="FFC000"/>
                </a:solidFill>
                <a:latin typeface="Cambria" panose="02040503050406030204" pitchFamily="18" charset="0"/>
                <a:ea typeface="Cambria" panose="02040503050406030204" pitchFamily="18" charset="0"/>
              </a:rPr>
              <a:t>Output:</a:t>
            </a:r>
            <a:r>
              <a:rPr lang="en-US" sz="2000" dirty="0">
                <a:latin typeface="Cambria" panose="02040503050406030204" pitchFamily="18" charset="0"/>
                <a:ea typeface="Cambria" panose="02040503050406030204" pitchFamily="18" charset="0"/>
              </a:rPr>
              <a:t> Tagged Text</a:t>
            </a:r>
          </a:p>
        </p:txBody>
      </p:sp>
    </p:spTree>
    <p:extLst>
      <p:ext uri="{BB962C8B-B14F-4D97-AF65-F5344CB8AC3E}">
        <p14:creationId xmlns:p14="http://schemas.microsoft.com/office/powerpoint/2010/main" val="10758044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816862" y="6528746"/>
            <a:ext cx="375138" cy="307777"/>
          </a:xfrm>
        </p:spPr>
        <p:txBody>
          <a:bodyPr vert="horz" lIns="91440" tIns="45720" rIns="91440" bIns="45720" rtlCol="0" anchor="ctr">
            <a:normAutofit/>
          </a:bodyPr>
          <a:lstStyle/>
          <a:p>
            <a:pPr>
              <a:spcAft>
                <a:spcPts val="600"/>
              </a:spcAft>
            </a:pPr>
            <a:fld id="{2AAD9BEF-622F-4B1C-A61F-863E667CA1B7}" type="slidenum">
              <a:rPr lang="en-US" sz="1400" smtClean="0">
                <a:solidFill>
                  <a:srgbClr val="C00000"/>
                </a:solidFill>
                <a:latin typeface="+mn-lt"/>
                <a:cs typeface="+mn-cs"/>
              </a:rPr>
              <a:pPr>
                <a:spcAft>
                  <a:spcPts val="600"/>
                </a:spcAft>
              </a:pPr>
              <a:t>27</a:t>
            </a:fld>
            <a:endParaRPr lang="en-US" sz="1000" dirty="0">
              <a:solidFill>
                <a:srgbClr val="C00000"/>
              </a:solidFill>
              <a:latin typeface="+mn-lt"/>
              <a:cs typeface="+mn-cs"/>
            </a:endParaRPr>
          </a:p>
        </p:txBody>
      </p:sp>
      <p:sp>
        <p:nvSpPr>
          <p:cNvPr id="2" name="Title 1">
            <a:extLst>
              <a:ext uri="{FF2B5EF4-FFF2-40B4-BE49-F238E27FC236}">
                <a16:creationId xmlns:a16="http://schemas.microsoft.com/office/drawing/2014/main" id="{F8A18348-DBFC-4765-AE58-92EE26901381}"/>
              </a:ext>
            </a:extLst>
          </p:cNvPr>
          <p:cNvSpPr>
            <a:spLocks noGrp="1"/>
          </p:cNvSpPr>
          <p:nvPr>
            <p:ph type="title" idx="4294967295"/>
          </p:nvPr>
        </p:nvSpPr>
        <p:spPr>
          <a:xfrm>
            <a:off x="453143" y="328246"/>
            <a:ext cx="7330980" cy="639980"/>
          </a:xfrm>
        </p:spPr>
        <p:txBody>
          <a:bodyPr vert="horz" lIns="91440" tIns="45720" rIns="91440" bIns="45720" rtlCol="0" anchor="b">
            <a:normAutofit/>
          </a:bodyPr>
          <a:lstStyle/>
          <a:p>
            <a:r>
              <a:rPr lang="en-US" dirty="0">
                <a:solidFill>
                  <a:schemeClr val="accent5">
                    <a:lumMod val="75000"/>
                  </a:schemeClr>
                </a:solidFill>
                <a:latin typeface="Cambria" panose="02040503050406030204" pitchFamily="18" charset="0"/>
                <a:ea typeface="Cambria" panose="02040503050406030204" pitchFamily="18" charset="0"/>
                <a:cs typeface="+mj-cs"/>
              </a:rPr>
              <a:t>Example </a:t>
            </a:r>
            <a:r>
              <a:rPr lang="en-US" sz="3100" dirty="0">
                <a:solidFill>
                  <a:srgbClr val="C00000"/>
                </a:solidFill>
                <a:latin typeface="Cambria" panose="02040503050406030204" pitchFamily="18" charset="0"/>
                <a:ea typeface="Cambria" panose="02040503050406030204" pitchFamily="18" charset="0"/>
                <a:cs typeface="+mj-cs"/>
              </a:rPr>
              <a:t>(Masked Language Modeling)</a:t>
            </a:r>
            <a:endParaRPr lang="en-US" dirty="0">
              <a:solidFill>
                <a:srgbClr val="C00000"/>
              </a:solidFill>
              <a:latin typeface="Cambria" panose="02040503050406030204" pitchFamily="18" charset="0"/>
              <a:ea typeface="Cambria" panose="02040503050406030204" pitchFamily="18" charset="0"/>
              <a:cs typeface="+mj-cs"/>
            </a:endParaRPr>
          </a:p>
        </p:txBody>
      </p:sp>
      <p:sp>
        <p:nvSpPr>
          <p:cNvPr id="6" name="TextBox 5">
            <a:extLst>
              <a:ext uri="{FF2B5EF4-FFF2-40B4-BE49-F238E27FC236}">
                <a16:creationId xmlns:a16="http://schemas.microsoft.com/office/drawing/2014/main" id="{AFA3AEC4-C57E-4986-B21B-F4B93997FDC3}"/>
              </a:ext>
            </a:extLst>
          </p:cNvPr>
          <p:cNvSpPr txBox="1"/>
          <p:nvPr/>
        </p:nvSpPr>
        <p:spPr>
          <a:xfrm>
            <a:off x="3982949" y="6539461"/>
            <a:ext cx="6836295" cy="307777"/>
          </a:xfrm>
          <a:prstGeom prst="rect">
            <a:avLst/>
          </a:prstGeom>
          <a:noFill/>
        </p:spPr>
        <p:txBody>
          <a:bodyPr wrap="none" rtlCol="0">
            <a:spAutoFit/>
          </a:bodyPr>
          <a:lstStyle/>
          <a:p>
            <a:r>
              <a:rPr lang="en-US" sz="1400" dirty="0"/>
              <a:t>Image Source: </a:t>
            </a:r>
            <a:r>
              <a:rPr lang="en-US" sz="1400" dirty="0">
                <a:solidFill>
                  <a:schemeClr val="bg1"/>
                </a:solidFill>
                <a:latin typeface="Cambria" panose="02040503050406030204" pitchFamily="18" charset="0"/>
                <a:ea typeface="Cambria" panose="02040503050406030204" pitchFamily="18" charset="0"/>
                <a:cs typeface="Segoe UI" panose="020B0502040204020203" pitchFamily="34" charset="0"/>
                <a:hlinkClick r:id="rId3"/>
              </a:rPr>
              <a:t>https://ai.googleblog.com/2020/06/pegasus-state-of-art-model-for.html</a:t>
            </a:r>
            <a:endParaRPr lang="LID4096" sz="1400" dirty="0"/>
          </a:p>
        </p:txBody>
      </p:sp>
      <p:grpSp>
        <p:nvGrpSpPr>
          <p:cNvPr id="7" name="Group 6">
            <a:extLst>
              <a:ext uri="{FF2B5EF4-FFF2-40B4-BE49-F238E27FC236}">
                <a16:creationId xmlns:a16="http://schemas.microsoft.com/office/drawing/2014/main" id="{DC22B90E-EFB4-4D02-8351-AC154EDFDB7F}"/>
              </a:ext>
            </a:extLst>
          </p:cNvPr>
          <p:cNvGrpSpPr/>
          <p:nvPr/>
        </p:nvGrpSpPr>
        <p:grpSpPr>
          <a:xfrm>
            <a:off x="821789" y="1677360"/>
            <a:ext cx="10397971" cy="1409700"/>
            <a:chOff x="821789" y="1677360"/>
            <a:chExt cx="10397971" cy="1409700"/>
          </a:xfrm>
        </p:grpSpPr>
        <p:pic>
          <p:nvPicPr>
            <p:cNvPr id="1036" name="Picture 12" descr="Masked Language Modeling">
              <a:extLst>
                <a:ext uri="{FF2B5EF4-FFF2-40B4-BE49-F238E27FC236}">
                  <a16:creationId xmlns:a16="http://schemas.microsoft.com/office/drawing/2014/main" id="{4517CA23-EA03-435A-B1BD-14F1A6999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4510" y="1677360"/>
              <a:ext cx="7715250" cy="1409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B331488-B15A-4897-967E-5E2D4D584ACE}"/>
                </a:ext>
              </a:extLst>
            </p:cNvPr>
            <p:cNvSpPr txBox="1"/>
            <p:nvPr/>
          </p:nvSpPr>
          <p:spPr>
            <a:xfrm>
              <a:off x="821789" y="2151377"/>
              <a:ext cx="2214488" cy="461665"/>
            </a:xfrm>
            <a:prstGeom prst="rect">
              <a:avLst/>
            </a:prstGeom>
            <a:noFill/>
          </p:spPr>
          <p:txBody>
            <a:bodyPr wrap="square" rtlCol="0">
              <a:spAutoFit/>
            </a:bodyPr>
            <a:lstStyle/>
            <a:p>
              <a:r>
                <a:rPr lang="en-US" sz="2400" dirty="0">
                  <a:highlight>
                    <a:srgbClr val="FFFF00"/>
                  </a:highlight>
                </a:rPr>
                <a:t>Word Prediction</a:t>
              </a:r>
              <a:endParaRPr lang="LID4096" sz="2400" dirty="0">
                <a:highlight>
                  <a:srgbClr val="FFFF00"/>
                </a:highlight>
              </a:endParaRPr>
            </a:p>
          </p:txBody>
        </p:sp>
      </p:grpSp>
      <p:grpSp>
        <p:nvGrpSpPr>
          <p:cNvPr id="8" name="Group 7">
            <a:extLst>
              <a:ext uri="{FF2B5EF4-FFF2-40B4-BE49-F238E27FC236}">
                <a16:creationId xmlns:a16="http://schemas.microsoft.com/office/drawing/2014/main" id="{010C3B76-3407-48B1-B475-9F6646E132AC}"/>
              </a:ext>
            </a:extLst>
          </p:cNvPr>
          <p:cNvGrpSpPr/>
          <p:nvPr/>
        </p:nvGrpSpPr>
        <p:grpSpPr>
          <a:xfrm>
            <a:off x="821789" y="3796195"/>
            <a:ext cx="10233757" cy="2619266"/>
            <a:chOff x="821789" y="3796195"/>
            <a:chExt cx="10233757" cy="2619266"/>
          </a:xfrm>
        </p:grpSpPr>
        <p:pic>
          <p:nvPicPr>
            <p:cNvPr id="1034" name="Picture 10">
              <a:extLst>
                <a:ext uri="{FF2B5EF4-FFF2-40B4-BE49-F238E27FC236}">
                  <a16:creationId xmlns:a16="http://schemas.microsoft.com/office/drawing/2014/main" id="{F4065584-B727-406B-BBD0-ACB8574450D6}"/>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504510" y="3796195"/>
              <a:ext cx="7551036" cy="261926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3ED661D5-B078-40C5-A5EE-72B1E0C6AC53}"/>
                </a:ext>
              </a:extLst>
            </p:cNvPr>
            <p:cNvSpPr txBox="1"/>
            <p:nvPr/>
          </p:nvSpPr>
          <p:spPr>
            <a:xfrm>
              <a:off x="821789" y="4644163"/>
              <a:ext cx="2366888" cy="830997"/>
            </a:xfrm>
            <a:prstGeom prst="rect">
              <a:avLst/>
            </a:prstGeom>
            <a:noFill/>
          </p:spPr>
          <p:txBody>
            <a:bodyPr wrap="square" rtlCol="0">
              <a:spAutoFit/>
            </a:bodyPr>
            <a:lstStyle/>
            <a:p>
              <a:pPr algn="ctr"/>
              <a:r>
                <a:rPr lang="en-US" sz="2400" dirty="0">
                  <a:highlight>
                    <a:srgbClr val="FFFF00"/>
                  </a:highlight>
                </a:rPr>
                <a:t>Phrase/Sentence Prediction</a:t>
              </a:r>
              <a:endParaRPr lang="LID4096" sz="2400" dirty="0">
                <a:highlight>
                  <a:srgbClr val="FFFF00"/>
                </a:highlight>
              </a:endParaRPr>
            </a:p>
          </p:txBody>
        </p:sp>
      </p:grpSp>
    </p:spTree>
    <p:extLst>
      <p:ext uri="{BB962C8B-B14F-4D97-AF65-F5344CB8AC3E}">
        <p14:creationId xmlns:p14="http://schemas.microsoft.com/office/powerpoint/2010/main" val="265596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3" name="Rectangle 32">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34">
            <a:extLst>
              <a:ext uri="{FF2B5EF4-FFF2-40B4-BE49-F238E27FC236}">
                <a16:creationId xmlns:a16="http://schemas.microsoft.com/office/drawing/2014/main" id="{BB4D578A-F2C4-4EA9-A811-B48E66D63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2932578" y="5509545"/>
            <a:ext cx="7058915" cy="968140"/>
          </a:xfrm>
        </p:spPr>
        <p:txBody>
          <a:bodyPr vert="horz" lIns="91440" tIns="45720" rIns="91440" bIns="45720" rtlCol="0" anchor="b">
            <a:normAutofit fontScale="90000"/>
          </a:bodyPr>
          <a:lstStyle/>
          <a:p>
            <a:pPr algn="ctr"/>
            <a:r>
              <a:rPr lang="en-US" dirty="0">
                <a:solidFill>
                  <a:schemeClr val="accent5">
                    <a:lumMod val="75000"/>
                  </a:schemeClr>
                </a:solidFill>
                <a:latin typeface="Cambria" panose="02040503050406030204" pitchFamily="18" charset="0"/>
                <a:ea typeface="Cambria" panose="02040503050406030204" pitchFamily="18" charset="0"/>
                <a:cs typeface="+mj-cs"/>
              </a:rPr>
              <a:t>Running Example</a:t>
            </a:r>
            <a:br>
              <a:rPr lang="en-US" dirty="0">
                <a:solidFill>
                  <a:srgbClr val="C00000"/>
                </a:solidFill>
                <a:latin typeface="Cambria" panose="02040503050406030204" pitchFamily="18" charset="0"/>
                <a:ea typeface="Cambria" panose="02040503050406030204" pitchFamily="18" charset="0"/>
                <a:cs typeface="+mj-cs"/>
              </a:rPr>
            </a:br>
            <a:r>
              <a:rPr lang="en-US" sz="3100" dirty="0">
                <a:solidFill>
                  <a:srgbClr val="C00000"/>
                </a:solidFill>
                <a:latin typeface="Cambria" panose="02040503050406030204" pitchFamily="18" charset="0"/>
                <a:ea typeface="Cambria" panose="02040503050406030204" pitchFamily="18" charset="0"/>
                <a:cs typeface="+mj-cs"/>
              </a:rPr>
              <a:t>(Phase-4: Tagging New Text)</a:t>
            </a:r>
            <a:endParaRPr lang="en-US" dirty="0">
              <a:solidFill>
                <a:srgbClr val="C00000"/>
              </a:solidFill>
              <a:latin typeface="Cambria" panose="02040503050406030204" pitchFamily="18" charset="0"/>
              <a:ea typeface="Cambria" panose="02040503050406030204" pitchFamily="18" charset="0"/>
              <a:cs typeface="+mj-cs"/>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801168" y="6502466"/>
            <a:ext cx="390832" cy="365125"/>
          </a:xfrm>
        </p:spPr>
        <p:txBody>
          <a:bodyPr vert="horz" lIns="91440" tIns="45720" rIns="91440" bIns="45720" rtlCol="0" anchor="ctr">
            <a:normAutofit/>
          </a:bodyPr>
          <a:lstStyle/>
          <a:p>
            <a:pPr>
              <a:spcAft>
                <a:spcPts val="600"/>
              </a:spcAft>
            </a:pPr>
            <a:fld id="{2AAD9BEF-622F-4B1C-A61F-863E667CA1B7}" type="slidenum">
              <a:rPr lang="en-US" sz="1400">
                <a:solidFill>
                  <a:srgbClr val="C00000"/>
                </a:solidFill>
                <a:latin typeface="+mn-lt"/>
                <a:cs typeface="+mn-cs"/>
              </a:rPr>
              <a:pPr>
                <a:spcAft>
                  <a:spcPts val="600"/>
                </a:spcAft>
              </a:pPr>
              <a:t>28</a:t>
            </a:fld>
            <a:endParaRPr lang="en-US" sz="1000" dirty="0">
              <a:solidFill>
                <a:srgbClr val="C00000"/>
              </a:solidFill>
              <a:latin typeface="+mn-lt"/>
              <a:cs typeface="+mn-cs"/>
            </a:endParaRPr>
          </a:p>
        </p:txBody>
      </p:sp>
      <p:sp>
        <p:nvSpPr>
          <p:cNvPr id="6" name="TextBox 5">
            <a:extLst>
              <a:ext uri="{FF2B5EF4-FFF2-40B4-BE49-F238E27FC236}">
                <a16:creationId xmlns:a16="http://schemas.microsoft.com/office/drawing/2014/main" id="{AFA3AEC4-C57E-4986-B21B-F4B93997FDC3}"/>
              </a:ext>
            </a:extLst>
          </p:cNvPr>
          <p:cNvSpPr txBox="1"/>
          <p:nvPr/>
        </p:nvSpPr>
        <p:spPr>
          <a:xfrm>
            <a:off x="4827001" y="6528746"/>
            <a:ext cx="5905527" cy="307777"/>
          </a:xfrm>
          <a:prstGeom prst="rect">
            <a:avLst/>
          </a:prstGeom>
          <a:noFill/>
        </p:spPr>
        <p:txBody>
          <a:bodyPr wrap="none" rtlCol="0">
            <a:spAutoFit/>
          </a:bodyPr>
          <a:lstStyle/>
          <a:p>
            <a:r>
              <a:rPr lang="en-US" sz="1400" dirty="0"/>
              <a:t>Text Source: </a:t>
            </a:r>
            <a:r>
              <a:rPr lang="en-US" sz="1400" dirty="0">
                <a:solidFill>
                  <a:schemeClr val="bg1"/>
                </a:solidFill>
                <a:latin typeface="Cambria" panose="02040503050406030204" pitchFamily="18" charset="0"/>
                <a:ea typeface="Cambria" panose="02040503050406030204" pitchFamily="18" charset="0"/>
                <a:cs typeface="Segoe UI" panose="020B0502040204020203" pitchFamily="34" charset="0"/>
                <a:hlinkClick r:id="rId3"/>
              </a:rPr>
              <a:t>https://www.who.int/health-topics/chagas-disease#tab=tab_2</a:t>
            </a:r>
            <a:endParaRPr lang="LID4096" sz="1400" dirty="0"/>
          </a:p>
        </p:txBody>
      </p:sp>
      <p:grpSp>
        <p:nvGrpSpPr>
          <p:cNvPr id="10" name="Group 9">
            <a:extLst>
              <a:ext uri="{FF2B5EF4-FFF2-40B4-BE49-F238E27FC236}">
                <a16:creationId xmlns:a16="http://schemas.microsoft.com/office/drawing/2014/main" id="{0FFEF3A2-AD0B-4FBF-AB75-036C88B32BEA}"/>
              </a:ext>
            </a:extLst>
          </p:cNvPr>
          <p:cNvGrpSpPr/>
          <p:nvPr/>
        </p:nvGrpSpPr>
        <p:grpSpPr>
          <a:xfrm>
            <a:off x="1100334" y="2752940"/>
            <a:ext cx="10341063" cy="1696032"/>
            <a:chOff x="1100334" y="2285580"/>
            <a:chExt cx="10341063" cy="1696032"/>
          </a:xfrm>
        </p:grpSpPr>
        <p:sp>
          <p:nvSpPr>
            <p:cNvPr id="15" name="TextBox 14">
              <a:extLst>
                <a:ext uri="{FF2B5EF4-FFF2-40B4-BE49-F238E27FC236}">
                  <a16:creationId xmlns:a16="http://schemas.microsoft.com/office/drawing/2014/main" id="{054536D8-27B0-4E70-902E-389B9A8B8CE6}"/>
                </a:ext>
              </a:extLst>
            </p:cNvPr>
            <p:cNvSpPr txBox="1"/>
            <p:nvPr/>
          </p:nvSpPr>
          <p:spPr>
            <a:xfrm>
              <a:off x="1100334" y="2781283"/>
              <a:ext cx="10341063" cy="1200329"/>
            </a:xfrm>
            <a:custGeom>
              <a:avLst/>
              <a:gdLst>
                <a:gd name="connsiteX0" fmla="*/ 0 w 10341063"/>
                <a:gd name="connsiteY0" fmla="*/ 0 h 1200329"/>
                <a:gd name="connsiteX1" fmla="*/ 471093 w 10341063"/>
                <a:gd name="connsiteY1" fmla="*/ 0 h 1200329"/>
                <a:gd name="connsiteX2" fmla="*/ 838775 w 10341063"/>
                <a:gd name="connsiteY2" fmla="*/ 0 h 1200329"/>
                <a:gd name="connsiteX3" fmla="*/ 1620100 w 10341063"/>
                <a:gd name="connsiteY3" fmla="*/ 0 h 1200329"/>
                <a:gd name="connsiteX4" fmla="*/ 1884371 w 10341063"/>
                <a:gd name="connsiteY4" fmla="*/ 0 h 1200329"/>
                <a:gd name="connsiteX5" fmla="*/ 2252054 w 10341063"/>
                <a:gd name="connsiteY5" fmla="*/ 0 h 1200329"/>
                <a:gd name="connsiteX6" fmla="*/ 2826557 w 10341063"/>
                <a:gd name="connsiteY6" fmla="*/ 0 h 1200329"/>
                <a:gd name="connsiteX7" fmla="*/ 3090829 w 10341063"/>
                <a:gd name="connsiteY7" fmla="*/ 0 h 1200329"/>
                <a:gd name="connsiteX8" fmla="*/ 3355100 w 10341063"/>
                <a:gd name="connsiteY8" fmla="*/ 0 h 1200329"/>
                <a:gd name="connsiteX9" fmla="*/ 3826193 w 10341063"/>
                <a:gd name="connsiteY9" fmla="*/ 0 h 1200329"/>
                <a:gd name="connsiteX10" fmla="*/ 4504107 w 10341063"/>
                <a:gd name="connsiteY10" fmla="*/ 0 h 1200329"/>
                <a:gd name="connsiteX11" fmla="*/ 5078611 w 10341063"/>
                <a:gd name="connsiteY11" fmla="*/ 0 h 1200329"/>
                <a:gd name="connsiteX12" fmla="*/ 5446293 w 10341063"/>
                <a:gd name="connsiteY12" fmla="*/ 0 h 1200329"/>
                <a:gd name="connsiteX13" fmla="*/ 5813975 w 10341063"/>
                <a:gd name="connsiteY13" fmla="*/ 0 h 1200329"/>
                <a:gd name="connsiteX14" fmla="*/ 6285068 w 10341063"/>
                <a:gd name="connsiteY14" fmla="*/ 0 h 1200329"/>
                <a:gd name="connsiteX15" fmla="*/ 6962982 w 10341063"/>
                <a:gd name="connsiteY15" fmla="*/ 0 h 1200329"/>
                <a:gd name="connsiteX16" fmla="*/ 7227254 w 10341063"/>
                <a:gd name="connsiteY16" fmla="*/ 0 h 1200329"/>
                <a:gd name="connsiteX17" fmla="*/ 7594936 w 10341063"/>
                <a:gd name="connsiteY17" fmla="*/ 0 h 1200329"/>
                <a:gd name="connsiteX18" fmla="*/ 8169440 w 10341063"/>
                <a:gd name="connsiteY18" fmla="*/ 0 h 1200329"/>
                <a:gd name="connsiteX19" fmla="*/ 8847354 w 10341063"/>
                <a:gd name="connsiteY19" fmla="*/ 0 h 1200329"/>
                <a:gd name="connsiteX20" fmla="*/ 9111626 w 10341063"/>
                <a:gd name="connsiteY20" fmla="*/ 0 h 1200329"/>
                <a:gd name="connsiteX21" fmla="*/ 9582718 w 10341063"/>
                <a:gd name="connsiteY21" fmla="*/ 0 h 1200329"/>
                <a:gd name="connsiteX22" fmla="*/ 10341063 w 10341063"/>
                <a:gd name="connsiteY22" fmla="*/ 0 h 1200329"/>
                <a:gd name="connsiteX23" fmla="*/ 10341063 w 10341063"/>
                <a:gd name="connsiteY23" fmla="*/ 412113 h 1200329"/>
                <a:gd name="connsiteX24" fmla="*/ 10341063 w 10341063"/>
                <a:gd name="connsiteY24" fmla="*/ 824226 h 1200329"/>
                <a:gd name="connsiteX25" fmla="*/ 10341063 w 10341063"/>
                <a:gd name="connsiteY25" fmla="*/ 1200329 h 1200329"/>
                <a:gd name="connsiteX26" fmla="*/ 9559738 w 10341063"/>
                <a:gd name="connsiteY26" fmla="*/ 1200329 h 1200329"/>
                <a:gd name="connsiteX27" fmla="*/ 9088645 w 10341063"/>
                <a:gd name="connsiteY27" fmla="*/ 1200329 h 1200329"/>
                <a:gd name="connsiteX28" fmla="*/ 8617553 w 10341063"/>
                <a:gd name="connsiteY28" fmla="*/ 1200329 h 1200329"/>
                <a:gd name="connsiteX29" fmla="*/ 7836228 w 10341063"/>
                <a:gd name="connsiteY29" fmla="*/ 1200329 h 1200329"/>
                <a:gd name="connsiteX30" fmla="*/ 7261724 w 10341063"/>
                <a:gd name="connsiteY30" fmla="*/ 1200329 h 1200329"/>
                <a:gd name="connsiteX31" fmla="*/ 6583810 w 10341063"/>
                <a:gd name="connsiteY31" fmla="*/ 1200329 h 1200329"/>
                <a:gd name="connsiteX32" fmla="*/ 5905896 w 10341063"/>
                <a:gd name="connsiteY32" fmla="*/ 1200329 h 1200329"/>
                <a:gd name="connsiteX33" fmla="*/ 5331392 w 10341063"/>
                <a:gd name="connsiteY33" fmla="*/ 1200329 h 1200329"/>
                <a:gd name="connsiteX34" fmla="*/ 5067121 w 10341063"/>
                <a:gd name="connsiteY34" fmla="*/ 1200329 h 1200329"/>
                <a:gd name="connsiteX35" fmla="*/ 4389207 w 10341063"/>
                <a:gd name="connsiteY35" fmla="*/ 1200329 h 1200329"/>
                <a:gd name="connsiteX36" fmla="*/ 3711293 w 10341063"/>
                <a:gd name="connsiteY36" fmla="*/ 1200329 h 1200329"/>
                <a:gd name="connsiteX37" fmla="*/ 3343610 w 10341063"/>
                <a:gd name="connsiteY37" fmla="*/ 1200329 h 1200329"/>
                <a:gd name="connsiteX38" fmla="*/ 2665696 w 10341063"/>
                <a:gd name="connsiteY38" fmla="*/ 1200329 h 1200329"/>
                <a:gd name="connsiteX39" fmla="*/ 2194603 w 10341063"/>
                <a:gd name="connsiteY39" fmla="*/ 1200329 h 1200329"/>
                <a:gd name="connsiteX40" fmla="*/ 1516689 w 10341063"/>
                <a:gd name="connsiteY40" fmla="*/ 1200329 h 1200329"/>
                <a:gd name="connsiteX41" fmla="*/ 1149007 w 10341063"/>
                <a:gd name="connsiteY41" fmla="*/ 1200329 h 1200329"/>
                <a:gd name="connsiteX42" fmla="*/ 0 w 10341063"/>
                <a:gd name="connsiteY42" fmla="*/ 1200329 h 1200329"/>
                <a:gd name="connsiteX43" fmla="*/ 0 w 10341063"/>
                <a:gd name="connsiteY43" fmla="*/ 800219 h 1200329"/>
                <a:gd name="connsiteX44" fmla="*/ 0 w 10341063"/>
                <a:gd name="connsiteY44" fmla="*/ 400110 h 1200329"/>
                <a:gd name="connsiteX45" fmla="*/ 0 w 10341063"/>
                <a:gd name="connsiteY45"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341063" h="1200329" fill="none" extrusionOk="0">
                  <a:moveTo>
                    <a:pt x="0" y="0"/>
                  </a:moveTo>
                  <a:cubicBezTo>
                    <a:pt x="187104" y="-33352"/>
                    <a:pt x="320434" y="4302"/>
                    <a:pt x="471093" y="0"/>
                  </a:cubicBezTo>
                  <a:cubicBezTo>
                    <a:pt x="621752" y="-4302"/>
                    <a:pt x="688618" y="18594"/>
                    <a:pt x="838775" y="0"/>
                  </a:cubicBezTo>
                  <a:cubicBezTo>
                    <a:pt x="988932" y="-18594"/>
                    <a:pt x="1231567" y="76310"/>
                    <a:pt x="1620100" y="0"/>
                  </a:cubicBezTo>
                  <a:cubicBezTo>
                    <a:pt x="2008634" y="-76310"/>
                    <a:pt x="1816980" y="9538"/>
                    <a:pt x="1884371" y="0"/>
                  </a:cubicBezTo>
                  <a:cubicBezTo>
                    <a:pt x="1951762" y="-9538"/>
                    <a:pt x="2111644" y="34242"/>
                    <a:pt x="2252054" y="0"/>
                  </a:cubicBezTo>
                  <a:cubicBezTo>
                    <a:pt x="2392464" y="-34242"/>
                    <a:pt x="2620477" y="9488"/>
                    <a:pt x="2826557" y="0"/>
                  </a:cubicBezTo>
                  <a:cubicBezTo>
                    <a:pt x="3032637" y="-9488"/>
                    <a:pt x="2965589" y="20882"/>
                    <a:pt x="3090829" y="0"/>
                  </a:cubicBezTo>
                  <a:cubicBezTo>
                    <a:pt x="3216069" y="-20882"/>
                    <a:pt x="3297456" y="24996"/>
                    <a:pt x="3355100" y="0"/>
                  </a:cubicBezTo>
                  <a:cubicBezTo>
                    <a:pt x="3412744" y="-24996"/>
                    <a:pt x="3713109" y="26176"/>
                    <a:pt x="3826193" y="0"/>
                  </a:cubicBezTo>
                  <a:cubicBezTo>
                    <a:pt x="3939277" y="-26176"/>
                    <a:pt x="4284902" y="79917"/>
                    <a:pt x="4504107" y="0"/>
                  </a:cubicBezTo>
                  <a:cubicBezTo>
                    <a:pt x="4723312" y="-79917"/>
                    <a:pt x="4871295" y="36585"/>
                    <a:pt x="5078611" y="0"/>
                  </a:cubicBezTo>
                  <a:cubicBezTo>
                    <a:pt x="5285927" y="-36585"/>
                    <a:pt x="5339924" y="24990"/>
                    <a:pt x="5446293" y="0"/>
                  </a:cubicBezTo>
                  <a:cubicBezTo>
                    <a:pt x="5552662" y="-24990"/>
                    <a:pt x="5642763" y="22090"/>
                    <a:pt x="5813975" y="0"/>
                  </a:cubicBezTo>
                  <a:cubicBezTo>
                    <a:pt x="5985187" y="-22090"/>
                    <a:pt x="6181505" y="51736"/>
                    <a:pt x="6285068" y="0"/>
                  </a:cubicBezTo>
                  <a:cubicBezTo>
                    <a:pt x="6388631" y="-51736"/>
                    <a:pt x="6627043" y="29267"/>
                    <a:pt x="6962982" y="0"/>
                  </a:cubicBezTo>
                  <a:cubicBezTo>
                    <a:pt x="7298921" y="-29267"/>
                    <a:pt x="7123962" y="26615"/>
                    <a:pt x="7227254" y="0"/>
                  </a:cubicBezTo>
                  <a:cubicBezTo>
                    <a:pt x="7330546" y="-26615"/>
                    <a:pt x="7513734" y="20835"/>
                    <a:pt x="7594936" y="0"/>
                  </a:cubicBezTo>
                  <a:cubicBezTo>
                    <a:pt x="7676138" y="-20835"/>
                    <a:pt x="7953315" y="57222"/>
                    <a:pt x="8169440" y="0"/>
                  </a:cubicBezTo>
                  <a:cubicBezTo>
                    <a:pt x="8385565" y="-57222"/>
                    <a:pt x="8534431" y="207"/>
                    <a:pt x="8847354" y="0"/>
                  </a:cubicBezTo>
                  <a:cubicBezTo>
                    <a:pt x="9160277" y="-207"/>
                    <a:pt x="8989704" y="8149"/>
                    <a:pt x="9111626" y="0"/>
                  </a:cubicBezTo>
                  <a:cubicBezTo>
                    <a:pt x="9233548" y="-8149"/>
                    <a:pt x="9453138" y="21343"/>
                    <a:pt x="9582718" y="0"/>
                  </a:cubicBezTo>
                  <a:cubicBezTo>
                    <a:pt x="9712298" y="-21343"/>
                    <a:pt x="9965391" y="84614"/>
                    <a:pt x="10341063" y="0"/>
                  </a:cubicBezTo>
                  <a:cubicBezTo>
                    <a:pt x="10388213" y="115403"/>
                    <a:pt x="10299161" y="329217"/>
                    <a:pt x="10341063" y="412113"/>
                  </a:cubicBezTo>
                  <a:cubicBezTo>
                    <a:pt x="10382965" y="495009"/>
                    <a:pt x="10292640" y="695875"/>
                    <a:pt x="10341063" y="824226"/>
                  </a:cubicBezTo>
                  <a:cubicBezTo>
                    <a:pt x="10389486" y="952577"/>
                    <a:pt x="10306704" y="1109106"/>
                    <a:pt x="10341063" y="1200329"/>
                  </a:cubicBezTo>
                  <a:cubicBezTo>
                    <a:pt x="9972041" y="1286482"/>
                    <a:pt x="9845641" y="1166125"/>
                    <a:pt x="9559738" y="1200329"/>
                  </a:cubicBezTo>
                  <a:cubicBezTo>
                    <a:pt x="9273835" y="1234533"/>
                    <a:pt x="9232745" y="1190412"/>
                    <a:pt x="9088645" y="1200329"/>
                  </a:cubicBezTo>
                  <a:cubicBezTo>
                    <a:pt x="8944545" y="1210246"/>
                    <a:pt x="8839535" y="1185804"/>
                    <a:pt x="8617553" y="1200329"/>
                  </a:cubicBezTo>
                  <a:cubicBezTo>
                    <a:pt x="8395571" y="1214854"/>
                    <a:pt x="8119769" y="1150587"/>
                    <a:pt x="7836228" y="1200329"/>
                  </a:cubicBezTo>
                  <a:cubicBezTo>
                    <a:pt x="7552687" y="1250071"/>
                    <a:pt x="7436935" y="1182528"/>
                    <a:pt x="7261724" y="1200329"/>
                  </a:cubicBezTo>
                  <a:cubicBezTo>
                    <a:pt x="7086513" y="1218130"/>
                    <a:pt x="6799037" y="1136882"/>
                    <a:pt x="6583810" y="1200329"/>
                  </a:cubicBezTo>
                  <a:cubicBezTo>
                    <a:pt x="6368583" y="1263776"/>
                    <a:pt x="6242738" y="1124411"/>
                    <a:pt x="5905896" y="1200329"/>
                  </a:cubicBezTo>
                  <a:cubicBezTo>
                    <a:pt x="5569054" y="1276247"/>
                    <a:pt x="5525693" y="1174915"/>
                    <a:pt x="5331392" y="1200329"/>
                  </a:cubicBezTo>
                  <a:cubicBezTo>
                    <a:pt x="5137091" y="1225743"/>
                    <a:pt x="5163279" y="1176068"/>
                    <a:pt x="5067121" y="1200329"/>
                  </a:cubicBezTo>
                  <a:cubicBezTo>
                    <a:pt x="4970963" y="1224590"/>
                    <a:pt x="4611672" y="1187264"/>
                    <a:pt x="4389207" y="1200329"/>
                  </a:cubicBezTo>
                  <a:cubicBezTo>
                    <a:pt x="4166742" y="1213394"/>
                    <a:pt x="3942809" y="1182300"/>
                    <a:pt x="3711293" y="1200329"/>
                  </a:cubicBezTo>
                  <a:cubicBezTo>
                    <a:pt x="3479777" y="1218358"/>
                    <a:pt x="3516037" y="1188642"/>
                    <a:pt x="3343610" y="1200329"/>
                  </a:cubicBezTo>
                  <a:cubicBezTo>
                    <a:pt x="3171183" y="1212016"/>
                    <a:pt x="2853364" y="1146124"/>
                    <a:pt x="2665696" y="1200329"/>
                  </a:cubicBezTo>
                  <a:cubicBezTo>
                    <a:pt x="2478028" y="1254534"/>
                    <a:pt x="2326084" y="1187105"/>
                    <a:pt x="2194603" y="1200329"/>
                  </a:cubicBezTo>
                  <a:cubicBezTo>
                    <a:pt x="2063122" y="1213553"/>
                    <a:pt x="1842511" y="1189372"/>
                    <a:pt x="1516689" y="1200329"/>
                  </a:cubicBezTo>
                  <a:cubicBezTo>
                    <a:pt x="1190867" y="1211286"/>
                    <a:pt x="1232704" y="1190493"/>
                    <a:pt x="1149007" y="1200329"/>
                  </a:cubicBezTo>
                  <a:cubicBezTo>
                    <a:pt x="1065310" y="1210165"/>
                    <a:pt x="496733" y="1163720"/>
                    <a:pt x="0" y="1200329"/>
                  </a:cubicBezTo>
                  <a:cubicBezTo>
                    <a:pt x="-41458" y="1044881"/>
                    <a:pt x="41744" y="945298"/>
                    <a:pt x="0" y="800219"/>
                  </a:cubicBezTo>
                  <a:cubicBezTo>
                    <a:pt x="-41744" y="655140"/>
                    <a:pt x="41872" y="513385"/>
                    <a:pt x="0" y="400110"/>
                  </a:cubicBezTo>
                  <a:cubicBezTo>
                    <a:pt x="-41872" y="286835"/>
                    <a:pt x="42629" y="92510"/>
                    <a:pt x="0" y="0"/>
                  </a:cubicBezTo>
                  <a:close/>
                </a:path>
                <a:path w="10341063" h="1200329" stroke="0" extrusionOk="0">
                  <a:moveTo>
                    <a:pt x="0" y="0"/>
                  </a:moveTo>
                  <a:cubicBezTo>
                    <a:pt x="362450" y="-29412"/>
                    <a:pt x="496406" y="68753"/>
                    <a:pt x="781325" y="0"/>
                  </a:cubicBezTo>
                  <a:cubicBezTo>
                    <a:pt x="1066245" y="-68753"/>
                    <a:pt x="1051789" y="19397"/>
                    <a:pt x="1149007" y="0"/>
                  </a:cubicBezTo>
                  <a:cubicBezTo>
                    <a:pt x="1246225" y="-19397"/>
                    <a:pt x="1667560" y="4883"/>
                    <a:pt x="1930332" y="0"/>
                  </a:cubicBezTo>
                  <a:cubicBezTo>
                    <a:pt x="2193104" y="-4883"/>
                    <a:pt x="2280167" y="19234"/>
                    <a:pt x="2608246" y="0"/>
                  </a:cubicBezTo>
                  <a:cubicBezTo>
                    <a:pt x="2936325" y="-19234"/>
                    <a:pt x="2897391" y="5491"/>
                    <a:pt x="3182749" y="0"/>
                  </a:cubicBezTo>
                  <a:cubicBezTo>
                    <a:pt x="3468107" y="-5491"/>
                    <a:pt x="3330090" y="24513"/>
                    <a:pt x="3447021" y="0"/>
                  </a:cubicBezTo>
                  <a:cubicBezTo>
                    <a:pt x="3563952" y="-24513"/>
                    <a:pt x="3776523" y="25541"/>
                    <a:pt x="3918114" y="0"/>
                  </a:cubicBezTo>
                  <a:cubicBezTo>
                    <a:pt x="4059705" y="-25541"/>
                    <a:pt x="4454262" y="44152"/>
                    <a:pt x="4596028" y="0"/>
                  </a:cubicBezTo>
                  <a:cubicBezTo>
                    <a:pt x="4737794" y="-44152"/>
                    <a:pt x="5120199" y="25844"/>
                    <a:pt x="5273942" y="0"/>
                  </a:cubicBezTo>
                  <a:cubicBezTo>
                    <a:pt x="5427685" y="-25844"/>
                    <a:pt x="5843816" y="7983"/>
                    <a:pt x="6055267" y="0"/>
                  </a:cubicBezTo>
                  <a:cubicBezTo>
                    <a:pt x="6266719" y="-7983"/>
                    <a:pt x="6188860" y="9606"/>
                    <a:pt x="6319538" y="0"/>
                  </a:cubicBezTo>
                  <a:cubicBezTo>
                    <a:pt x="6450216" y="-9606"/>
                    <a:pt x="6802404" y="74837"/>
                    <a:pt x="7100863" y="0"/>
                  </a:cubicBezTo>
                  <a:cubicBezTo>
                    <a:pt x="7399322" y="-74837"/>
                    <a:pt x="7281739" y="12346"/>
                    <a:pt x="7365135" y="0"/>
                  </a:cubicBezTo>
                  <a:cubicBezTo>
                    <a:pt x="7448531" y="-12346"/>
                    <a:pt x="7745320" y="46314"/>
                    <a:pt x="8043049" y="0"/>
                  </a:cubicBezTo>
                  <a:cubicBezTo>
                    <a:pt x="8340778" y="-46314"/>
                    <a:pt x="8577984" y="38596"/>
                    <a:pt x="8824374" y="0"/>
                  </a:cubicBezTo>
                  <a:cubicBezTo>
                    <a:pt x="9070764" y="-38596"/>
                    <a:pt x="9092965" y="19075"/>
                    <a:pt x="9192056" y="0"/>
                  </a:cubicBezTo>
                  <a:cubicBezTo>
                    <a:pt x="9291147" y="-19075"/>
                    <a:pt x="9909063" y="87543"/>
                    <a:pt x="10341063" y="0"/>
                  </a:cubicBezTo>
                  <a:cubicBezTo>
                    <a:pt x="10381311" y="161140"/>
                    <a:pt x="10305691" y="255575"/>
                    <a:pt x="10341063" y="364100"/>
                  </a:cubicBezTo>
                  <a:cubicBezTo>
                    <a:pt x="10376435" y="472625"/>
                    <a:pt x="10335763" y="595019"/>
                    <a:pt x="10341063" y="764209"/>
                  </a:cubicBezTo>
                  <a:cubicBezTo>
                    <a:pt x="10346363" y="933399"/>
                    <a:pt x="10302048" y="1025833"/>
                    <a:pt x="10341063" y="1200329"/>
                  </a:cubicBezTo>
                  <a:cubicBezTo>
                    <a:pt x="10076885" y="1222484"/>
                    <a:pt x="9859587" y="1114056"/>
                    <a:pt x="9559738" y="1200329"/>
                  </a:cubicBezTo>
                  <a:cubicBezTo>
                    <a:pt x="9259890" y="1286602"/>
                    <a:pt x="9358175" y="1191388"/>
                    <a:pt x="9295467" y="1200329"/>
                  </a:cubicBezTo>
                  <a:cubicBezTo>
                    <a:pt x="9232759" y="1209270"/>
                    <a:pt x="9109359" y="1180545"/>
                    <a:pt x="8927784" y="1200329"/>
                  </a:cubicBezTo>
                  <a:cubicBezTo>
                    <a:pt x="8746209" y="1220113"/>
                    <a:pt x="8592416" y="1177483"/>
                    <a:pt x="8456692" y="1200329"/>
                  </a:cubicBezTo>
                  <a:cubicBezTo>
                    <a:pt x="8320968" y="1223175"/>
                    <a:pt x="7862744" y="1174281"/>
                    <a:pt x="7675367" y="1200329"/>
                  </a:cubicBezTo>
                  <a:cubicBezTo>
                    <a:pt x="7487991" y="1226377"/>
                    <a:pt x="7506863" y="1199959"/>
                    <a:pt x="7411095" y="1200329"/>
                  </a:cubicBezTo>
                  <a:cubicBezTo>
                    <a:pt x="7315327" y="1200699"/>
                    <a:pt x="6849804" y="1157281"/>
                    <a:pt x="6629770" y="1200329"/>
                  </a:cubicBezTo>
                  <a:cubicBezTo>
                    <a:pt x="6409736" y="1243377"/>
                    <a:pt x="6264033" y="1174875"/>
                    <a:pt x="6055267" y="1200329"/>
                  </a:cubicBezTo>
                  <a:cubicBezTo>
                    <a:pt x="5846501" y="1225783"/>
                    <a:pt x="5914475" y="1186458"/>
                    <a:pt x="5790995" y="1200329"/>
                  </a:cubicBezTo>
                  <a:cubicBezTo>
                    <a:pt x="5667515" y="1214200"/>
                    <a:pt x="5422653" y="1180790"/>
                    <a:pt x="5216492" y="1200329"/>
                  </a:cubicBezTo>
                  <a:cubicBezTo>
                    <a:pt x="5010331" y="1219868"/>
                    <a:pt x="4726116" y="1152923"/>
                    <a:pt x="4435167" y="1200329"/>
                  </a:cubicBezTo>
                  <a:cubicBezTo>
                    <a:pt x="4144218" y="1247735"/>
                    <a:pt x="4000287" y="1113200"/>
                    <a:pt x="3653842" y="1200329"/>
                  </a:cubicBezTo>
                  <a:cubicBezTo>
                    <a:pt x="3307398" y="1287458"/>
                    <a:pt x="3500060" y="1192924"/>
                    <a:pt x="3389571" y="1200329"/>
                  </a:cubicBezTo>
                  <a:cubicBezTo>
                    <a:pt x="3279082" y="1207734"/>
                    <a:pt x="3125572" y="1179688"/>
                    <a:pt x="2918478" y="1200329"/>
                  </a:cubicBezTo>
                  <a:cubicBezTo>
                    <a:pt x="2711384" y="1220970"/>
                    <a:pt x="2725865" y="1156393"/>
                    <a:pt x="2550796" y="1200329"/>
                  </a:cubicBezTo>
                  <a:cubicBezTo>
                    <a:pt x="2375727" y="1244265"/>
                    <a:pt x="2339170" y="1172637"/>
                    <a:pt x="2183113" y="1200329"/>
                  </a:cubicBezTo>
                  <a:cubicBezTo>
                    <a:pt x="2027056" y="1228021"/>
                    <a:pt x="1808654" y="1175154"/>
                    <a:pt x="1505199" y="1200329"/>
                  </a:cubicBezTo>
                  <a:cubicBezTo>
                    <a:pt x="1201744" y="1225504"/>
                    <a:pt x="1085812" y="1193883"/>
                    <a:pt x="827285" y="1200329"/>
                  </a:cubicBezTo>
                  <a:cubicBezTo>
                    <a:pt x="568758" y="1206775"/>
                    <a:pt x="412373" y="1123085"/>
                    <a:pt x="0" y="1200329"/>
                  </a:cubicBezTo>
                  <a:cubicBezTo>
                    <a:pt x="-21865" y="1076229"/>
                    <a:pt x="16112" y="872196"/>
                    <a:pt x="0" y="788216"/>
                  </a:cubicBezTo>
                  <a:cubicBezTo>
                    <a:pt x="-16112" y="704236"/>
                    <a:pt x="28380" y="598647"/>
                    <a:pt x="0" y="412113"/>
                  </a:cubicBezTo>
                  <a:cubicBezTo>
                    <a:pt x="-28380" y="225579"/>
                    <a:pt x="6981" y="165282"/>
                    <a:pt x="0" y="0"/>
                  </a:cubicBezTo>
                  <a:close/>
                </a:path>
              </a:pathLst>
            </a:custGeom>
            <a:solidFill>
              <a:srgbClr val="002060"/>
            </a:solidFill>
            <a:ln w="38100">
              <a:solidFill>
                <a:srgbClr val="0B78BD"/>
              </a:solidFill>
              <a:prstDash val="dash"/>
              <a:extLst>
                <a:ext uri="{C807C97D-BFC1-408E-A445-0C87EB9F89A2}">
                  <ask:lineSketchStyleProps xmlns:ask="http://schemas.microsoft.com/office/drawing/2018/sketchyshapes" sd="1504959849">
                    <a:prstGeom prst="rect">
                      <a:avLst/>
                    </a:prstGeom>
                    <ask:type>
                      <ask:lineSketchScribble/>
                    </ask:type>
                  </ask:lineSketchStyleProps>
                </a:ext>
              </a:extLst>
            </a:ln>
            <a:effectLst/>
          </p:spPr>
          <p:txBody>
            <a:bodyPr wrap="square">
              <a:spAutoFit/>
            </a:bodyPr>
            <a:lstStyle/>
            <a:p>
              <a:r>
                <a:rPr lang="en-US" dirty="0">
                  <a:solidFill>
                    <a:schemeClr val="bg1"/>
                  </a:solidFill>
                  <a:latin typeface="Cambria" panose="02040503050406030204" pitchFamily="18" charset="0"/>
                  <a:ea typeface="Cambria" panose="02040503050406030204" pitchFamily="18" charset="0"/>
                  <a:cs typeface="Segoe UI" panose="020B0502040204020203" pitchFamily="34" charset="0"/>
                </a:rPr>
                <a:t>After the infection of </a:t>
              </a:r>
              <a:r>
                <a:rPr lang="en-US" dirty="0">
                  <a:solidFill>
                    <a:srgbClr val="92D050"/>
                  </a:solidFill>
                  <a:latin typeface="Cambria" panose="02040503050406030204" pitchFamily="18" charset="0"/>
                  <a:ea typeface="Cambria" panose="02040503050406030204" pitchFamily="18" charset="0"/>
                  <a:cs typeface="Segoe UI" panose="020B0502040204020203" pitchFamily="34" charset="0"/>
                </a:rPr>
                <a:t>[</a:t>
              </a:r>
              <a:r>
                <a:rPr lang="en-US" dirty="0" err="1">
                  <a:solidFill>
                    <a:srgbClr val="92D050"/>
                  </a:solidFill>
                  <a:latin typeface="Cambria" panose="02040503050406030204" pitchFamily="18" charset="0"/>
                  <a:ea typeface="Cambria" panose="02040503050406030204" pitchFamily="18" charset="0"/>
                  <a:cs typeface="Segoe UI" panose="020B0502040204020203" pitchFamily="34" charset="0"/>
                </a:rPr>
                <a:t>Disease_E</a:t>
              </a:r>
              <a:r>
                <a:rPr lang="en-US" dirty="0">
                  <a:solidFill>
                    <a:srgbClr val="92D050"/>
                  </a:solidFill>
                  <a:latin typeface="Cambria" panose="02040503050406030204" pitchFamily="18" charset="0"/>
                  <a:ea typeface="Cambria" panose="02040503050406030204" pitchFamily="18" charset="0"/>
                  <a:cs typeface="Segoe UI" panose="020B0502040204020203" pitchFamily="34" charset="0"/>
                </a:rPr>
                <a:t>]</a:t>
              </a:r>
              <a:r>
                <a:rPr lang="en-US" dirty="0">
                  <a:solidFill>
                    <a:srgbClr val="FFFF00"/>
                  </a:solidFill>
                  <a:latin typeface="Cambria" panose="02040503050406030204" pitchFamily="18" charset="0"/>
                  <a:ea typeface="Cambria" panose="02040503050406030204" pitchFamily="18" charset="0"/>
                  <a:cs typeface="Segoe UI" panose="020B0502040204020203" pitchFamily="34" charset="0"/>
                </a:rPr>
                <a:t>[</a:t>
              </a:r>
              <a:r>
                <a:rPr lang="en-US" dirty="0" err="1">
                  <a:solidFill>
                    <a:srgbClr val="FFFF00"/>
                  </a:solidFill>
                  <a:latin typeface="Cambria" panose="02040503050406030204" pitchFamily="18" charset="0"/>
                  <a:ea typeface="Cambria" panose="02040503050406030204" pitchFamily="18" charset="0"/>
                  <a:cs typeface="Segoe UI" panose="020B0502040204020203" pitchFamily="34" charset="0"/>
                </a:rPr>
                <a:t>has_d_name_RA</a:t>
              </a:r>
              <a:r>
                <a:rPr lang="en-US" dirty="0">
                  <a:solidFill>
                    <a:srgbClr val="FFFF00"/>
                  </a:solidFill>
                  <a:latin typeface="Cambria" panose="02040503050406030204" pitchFamily="18" charset="0"/>
                  <a:ea typeface="Cambria" panose="02040503050406030204" pitchFamily="18" charset="0"/>
                  <a:cs typeface="Segoe UI" panose="020B0502040204020203" pitchFamily="34" charset="0"/>
                </a:rPr>
                <a:t>]</a:t>
              </a:r>
              <a:r>
                <a:rPr lang="en-US" dirty="0">
                  <a:solidFill>
                    <a:srgbClr val="00B050"/>
                  </a:solidFill>
                  <a:latin typeface="Cambria" panose="02040503050406030204" pitchFamily="18" charset="0"/>
                  <a:ea typeface="Cambria" panose="02040503050406030204" pitchFamily="18" charset="0"/>
                  <a:cs typeface="Segoe UI" panose="020B0502040204020203" pitchFamily="34" charset="0"/>
                </a:rPr>
                <a:t> </a:t>
              </a:r>
              <a:r>
                <a:rPr lang="en-US" dirty="0">
                  <a:solidFill>
                    <a:srgbClr val="FF0000"/>
                  </a:solidFill>
                  <a:highlight>
                    <a:srgbClr val="FFFF00"/>
                  </a:highlight>
                  <a:latin typeface="Cambria" panose="02040503050406030204" pitchFamily="18" charset="0"/>
                  <a:ea typeface="Cambria" panose="02040503050406030204" pitchFamily="18" charset="0"/>
                </a:rPr>
                <a:t>American Trypanosomiasis </a:t>
              </a:r>
              <a:r>
                <a:rPr lang="en-US" dirty="0">
                  <a:solidFill>
                    <a:srgbClr val="FFFF00"/>
                  </a:solidFill>
                  <a:latin typeface="Cambria" panose="02040503050406030204" pitchFamily="18" charset="0"/>
                  <a:ea typeface="Cambria" panose="02040503050406030204" pitchFamily="18" charset="0"/>
                </a:rPr>
                <a:t>[/</a:t>
              </a:r>
              <a:r>
                <a:rPr lang="en-US" dirty="0" err="1">
                  <a:solidFill>
                    <a:srgbClr val="FFFF00"/>
                  </a:solidFill>
                  <a:latin typeface="Cambria" panose="02040503050406030204" pitchFamily="18" charset="0"/>
                  <a:ea typeface="Cambria" panose="02040503050406030204" pitchFamily="18" charset="0"/>
                  <a:cs typeface="Segoe UI" panose="020B0502040204020203" pitchFamily="34" charset="0"/>
                </a:rPr>
                <a:t>has_d_RA</a:t>
              </a:r>
              <a:r>
                <a:rPr lang="en-US" dirty="0">
                  <a:solidFill>
                    <a:srgbClr val="FFFF00"/>
                  </a:solidFill>
                  <a:latin typeface="Cambria" panose="02040503050406030204" pitchFamily="18" charset="0"/>
                  <a:ea typeface="Cambria" panose="02040503050406030204" pitchFamily="18" charset="0"/>
                  <a:cs typeface="Segoe UI" panose="020B0502040204020203" pitchFamily="34" charset="0"/>
                </a:rPr>
                <a:t>]</a:t>
              </a:r>
              <a:r>
                <a:rPr lang="en-US" dirty="0">
                  <a:solidFill>
                    <a:schemeClr val="bg1"/>
                  </a:solidFill>
                  <a:latin typeface="Cambria" panose="02040503050406030204" pitchFamily="18" charset="0"/>
                  <a:ea typeface="Cambria" panose="02040503050406030204" pitchFamily="18" charset="0"/>
                </a:rPr>
                <a:t> </a:t>
              </a:r>
              <a:r>
                <a:rPr lang="en-US" dirty="0">
                  <a:solidFill>
                    <a:srgbClr val="92D050"/>
                  </a:solidFill>
                  <a:latin typeface="Cambria" panose="02040503050406030204" pitchFamily="18" charset="0"/>
                  <a:ea typeface="Cambria" panose="02040503050406030204" pitchFamily="18" charset="0"/>
                  <a:cs typeface="Segoe UI" panose="020B0502040204020203" pitchFamily="34" charset="0"/>
                </a:rPr>
                <a:t>[/</a:t>
              </a:r>
              <a:r>
                <a:rPr lang="en-US" dirty="0" err="1">
                  <a:solidFill>
                    <a:srgbClr val="92D050"/>
                  </a:solidFill>
                  <a:latin typeface="Cambria" panose="02040503050406030204" pitchFamily="18" charset="0"/>
                  <a:ea typeface="Cambria" panose="02040503050406030204" pitchFamily="18" charset="0"/>
                  <a:cs typeface="Segoe UI" panose="020B0502040204020203" pitchFamily="34" charset="0"/>
                </a:rPr>
                <a:t>Disease_E</a:t>
              </a:r>
              <a:r>
                <a:rPr lang="en-US" dirty="0">
                  <a:solidFill>
                    <a:srgbClr val="92D050"/>
                  </a:solidFill>
                  <a:latin typeface="Cambria" panose="02040503050406030204" pitchFamily="18" charset="0"/>
                  <a:ea typeface="Cambria" panose="02040503050406030204" pitchFamily="18" charset="0"/>
                  <a:cs typeface="Segoe UI" panose="020B0502040204020203" pitchFamily="34" charset="0"/>
                </a:rPr>
                <a:t>]</a:t>
              </a:r>
              <a:r>
                <a:rPr lang="en-US" dirty="0">
                  <a:solidFill>
                    <a:schemeClr val="bg1"/>
                  </a:solidFill>
                  <a:latin typeface="Cambria" panose="02040503050406030204" pitchFamily="18" charset="0"/>
                  <a:ea typeface="Cambria" panose="02040503050406030204" pitchFamily="18" charset="0"/>
                </a:rPr>
                <a:t> </a:t>
              </a:r>
              <a:r>
                <a:rPr lang="en-US" dirty="0">
                  <a:solidFill>
                    <a:schemeClr val="bg1"/>
                  </a:solidFill>
                  <a:latin typeface="Cambria" panose="02040503050406030204" pitchFamily="18" charset="0"/>
                  <a:ea typeface="Cambria" panose="02040503050406030204" pitchFamily="18" charset="0"/>
                  <a:cs typeface="Segoe UI" panose="020B0502040204020203" pitchFamily="34" charset="0"/>
                </a:rPr>
                <a:t>is transmitted, </a:t>
              </a:r>
              <a:r>
                <a:rPr lang="en-US" dirty="0">
                  <a:solidFill>
                    <a:srgbClr val="FF0000"/>
                  </a:solidFill>
                  <a:latin typeface="Cambria" panose="02040503050406030204" pitchFamily="18" charset="0"/>
                  <a:ea typeface="Cambria" panose="02040503050406030204" pitchFamily="18" charset="0"/>
                </a:rPr>
                <a:t>[</a:t>
              </a:r>
              <a:r>
                <a:rPr lang="en-US" dirty="0" err="1">
                  <a:solidFill>
                    <a:srgbClr val="FF0000"/>
                  </a:solidFill>
                  <a:latin typeface="Cambria" panose="02040503050406030204" pitchFamily="18" charset="0"/>
                  <a:ea typeface="Cambria" panose="02040503050406030204" pitchFamily="18" charset="0"/>
                  <a:cs typeface="Segoe UI" panose="020B0502040204020203" pitchFamily="34" charset="0"/>
                </a:rPr>
                <a:t>has_phase_RE</a:t>
              </a:r>
              <a:r>
                <a:rPr lang="en-US" dirty="0">
                  <a:solidFill>
                    <a:srgbClr val="FF0000"/>
                  </a:solidFill>
                  <a:latin typeface="Cambria" panose="02040503050406030204" pitchFamily="18" charset="0"/>
                  <a:ea typeface="Cambria" panose="02040503050406030204" pitchFamily="18" charset="0"/>
                  <a:cs typeface="Segoe UI" panose="020B0502040204020203" pitchFamily="34" charset="0"/>
                </a:rPr>
                <a:t>]</a:t>
              </a:r>
              <a:r>
                <a:rPr lang="en-US" dirty="0">
                  <a:solidFill>
                    <a:schemeClr val="bg1"/>
                  </a:solidFill>
                  <a:latin typeface="Cambria" panose="02040503050406030204" pitchFamily="18" charset="0"/>
                  <a:ea typeface="Cambria" panose="02040503050406030204" pitchFamily="18" charset="0"/>
                  <a:cs typeface="Segoe UI" panose="020B0502040204020203" pitchFamily="34" charset="0"/>
                </a:rPr>
                <a:t> </a:t>
              </a:r>
              <a:r>
                <a:rPr lang="en-US" dirty="0">
                  <a:solidFill>
                    <a:srgbClr val="FF0000"/>
                  </a:solidFill>
                  <a:highlight>
                    <a:srgbClr val="FFFF00"/>
                  </a:highlight>
                  <a:latin typeface="Cambria" panose="02040503050406030204" pitchFamily="18" charset="0"/>
                  <a:ea typeface="Cambria" panose="02040503050406030204" pitchFamily="18" charset="0"/>
                  <a:cs typeface="Segoe UI" panose="020B0502040204020203" pitchFamily="34" charset="0"/>
                </a:rPr>
                <a:t>there is</a:t>
              </a:r>
              <a:r>
                <a:rPr lang="en-US" dirty="0">
                  <a:solidFill>
                    <a:srgbClr val="FF0000"/>
                  </a:solidFill>
                  <a:latin typeface="Cambria" panose="02040503050406030204" pitchFamily="18" charset="0"/>
                  <a:ea typeface="Cambria" panose="02040503050406030204" pitchFamily="18" charset="0"/>
                </a:rPr>
                <a:t> [</a:t>
              </a:r>
              <a:r>
                <a:rPr lang="en-US" dirty="0" err="1">
                  <a:solidFill>
                    <a:srgbClr val="FF0000"/>
                  </a:solidFill>
                  <a:latin typeface="Cambria" panose="02040503050406030204" pitchFamily="18" charset="0"/>
                  <a:ea typeface="Cambria" panose="02040503050406030204" pitchFamily="18" charset="0"/>
                  <a:cs typeface="Segoe UI" panose="020B0502040204020203" pitchFamily="34" charset="0"/>
                </a:rPr>
                <a:t>has_phase_RE</a:t>
              </a:r>
              <a:r>
                <a:rPr lang="en-US" dirty="0">
                  <a:solidFill>
                    <a:srgbClr val="FF0000"/>
                  </a:solidFill>
                  <a:latin typeface="Cambria" panose="02040503050406030204" pitchFamily="18" charset="0"/>
                  <a:ea typeface="Cambria" panose="02040503050406030204" pitchFamily="18" charset="0"/>
                  <a:cs typeface="Segoe UI" panose="020B0502040204020203" pitchFamily="34" charset="0"/>
                </a:rPr>
                <a:t>]</a:t>
              </a:r>
              <a:r>
                <a:rPr lang="en-US" dirty="0">
                  <a:solidFill>
                    <a:schemeClr val="bg1"/>
                  </a:solidFill>
                  <a:latin typeface="Cambria" panose="02040503050406030204" pitchFamily="18" charset="0"/>
                  <a:ea typeface="Cambria" panose="02040503050406030204" pitchFamily="18" charset="0"/>
                  <a:cs typeface="Segoe UI" panose="020B0502040204020203" pitchFamily="34" charset="0"/>
                </a:rPr>
                <a:t> an initial, </a:t>
              </a:r>
              <a:r>
                <a:rPr lang="en-US" dirty="0">
                  <a:solidFill>
                    <a:srgbClr val="92D050"/>
                  </a:solidFill>
                  <a:latin typeface="Cambria" panose="02040503050406030204" pitchFamily="18" charset="0"/>
                  <a:ea typeface="Cambria" panose="02040503050406030204" pitchFamily="18" charset="0"/>
                  <a:cs typeface="Segoe UI" panose="020B0502040204020203" pitchFamily="34" charset="0"/>
                </a:rPr>
                <a:t>[</a:t>
              </a:r>
              <a:r>
                <a:rPr lang="en-US" dirty="0" err="1">
                  <a:solidFill>
                    <a:srgbClr val="92D050"/>
                  </a:solidFill>
                  <a:latin typeface="Cambria" panose="02040503050406030204" pitchFamily="18" charset="0"/>
                  <a:ea typeface="Cambria" panose="02040503050406030204" pitchFamily="18" charset="0"/>
                  <a:cs typeface="Segoe UI" panose="020B0502040204020203" pitchFamily="34" charset="0"/>
                </a:rPr>
                <a:t>Phase_E</a:t>
              </a:r>
              <a:r>
                <a:rPr lang="en-US" dirty="0">
                  <a:solidFill>
                    <a:srgbClr val="92D050"/>
                  </a:solidFill>
                  <a:latin typeface="Cambria" panose="02040503050406030204" pitchFamily="18" charset="0"/>
                  <a:ea typeface="Cambria" panose="02040503050406030204" pitchFamily="18" charset="0"/>
                  <a:cs typeface="Segoe UI" panose="020B0502040204020203" pitchFamily="34" charset="0"/>
                </a:rPr>
                <a:t>]</a:t>
              </a:r>
              <a:r>
                <a:rPr lang="en-US" dirty="0">
                  <a:solidFill>
                    <a:srgbClr val="FFFF00"/>
                  </a:solidFill>
                  <a:latin typeface="Cambria" panose="02040503050406030204" pitchFamily="18" charset="0"/>
                  <a:ea typeface="Cambria" panose="02040503050406030204" pitchFamily="18" charset="0"/>
                </a:rPr>
                <a:t>[</a:t>
              </a:r>
              <a:r>
                <a:rPr lang="en-US" dirty="0" err="1">
                  <a:solidFill>
                    <a:srgbClr val="FFFF00"/>
                  </a:solidFill>
                  <a:latin typeface="Cambria" panose="02040503050406030204" pitchFamily="18" charset="0"/>
                  <a:ea typeface="Cambria" panose="02040503050406030204" pitchFamily="18" charset="0"/>
                  <a:cs typeface="Segoe UI" panose="020B0502040204020203" pitchFamily="34" charset="0"/>
                </a:rPr>
                <a:t>has_p_name_RA</a:t>
              </a:r>
              <a:r>
                <a:rPr lang="en-US" dirty="0">
                  <a:solidFill>
                    <a:srgbClr val="FFFF00"/>
                  </a:solidFill>
                  <a:latin typeface="Cambria" panose="02040503050406030204" pitchFamily="18" charset="0"/>
                  <a:ea typeface="Cambria" panose="02040503050406030204" pitchFamily="18" charset="0"/>
                  <a:cs typeface="Segoe UI" panose="020B0502040204020203" pitchFamily="34" charset="0"/>
                </a:rPr>
                <a:t>]</a:t>
              </a:r>
              <a:r>
                <a:rPr lang="en-US" dirty="0">
                  <a:solidFill>
                    <a:srgbClr val="FF0000"/>
                  </a:solidFill>
                  <a:latin typeface="Cambria" panose="02040503050406030204" pitchFamily="18" charset="0"/>
                  <a:ea typeface="Cambria" panose="02040503050406030204" pitchFamily="18" charset="0"/>
                  <a:cs typeface="Segoe UI" panose="020B0502040204020203" pitchFamily="34" charset="0"/>
                </a:rPr>
                <a:t> </a:t>
              </a:r>
              <a:r>
                <a:rPr lang="en-US" dirty="0">
                  <a:solidFill>
                    <a:srgbClr val="FF0000"/>
                  </a:solidFill>
                  <a:highlight>
                    <a:srgbClr val="FFFF00"/>
                  </a:highlight>
                  <a:latin typeface="Cambria" panose="02040503050406030204" pitchFamily="18" charset="0"/>
                  <a:ea typeface="Cambria" panose="02040503050406030204" pitchFamily="18" charset="0"/>
                  <a:cs typeface="Segoe UI" panose="020B0502040204020203" pitchFamily="34" charset="0"/>
                </a:rPr>
                <a:t>acute phase</a:t>
              </a:r>
              <a:r>
                <a:rPr lang="en-US" dirty="0">
                  <a:solidFill>
                    <a:srgbClr val="FFFF00"/>
                  </a:solidFill>
                  <a:latin typeface="Cambria" panose="02040503050406030204" pitchFamily="18" charset="0"/>
                  <a:ea typeface="Cambria" panose="02040503050406030204" pitchFamily="18" charset="0"/>
                </a:rPr>
                <a:t> [/</a:t>
              </a:r>
              <a:r>
                <a:rPr lang="en-US" dirty="0" err="1">
                  <a:solidFill>
                    <a:srgbClr val="FFFF00"/>
                  </a:solidFill>
                  <a:latin typeface="Cambria" panose="02040503050406030204" pitchFamily="18" charset="0"/>
                  <a:ea typeface="Cambria" panose="02040503050406030204" pitchFamily="18" charset="0"/>
                  <a:cs typeface="Segoe UI" panose="020B0502040204020203" pitchFamily="34" charset="0"/>
                </a:rPr>
                <a:t>has_p_name_RA</a:t>
              </a:r>
              <a:r>
                <a:rPr lang="en-US" dirty="0">
                  <a:solidFill>
                    <a:srgbClr val="FFFF00"/>
                  </a:solidFill>
                  <a:latin typeface="Cambria" panose="02040503050406030204" pitchFamily="18" charset="0"/>
                  <a:ea typeface="Cambria" panose="02040503050406030204" pitchFamily="18" charset="0"/>
                  <a:cs typeface="Segoe UI" panose="020B0502040204020203" pitchFamily="34" charset="0"/>
                </a:rPr>
                <a:t>]</a:t>
              </a:r>
              <a:r>
                <a:rPr lang="en-US" dirty="0">
                  <a:solidFill>
                    <a:srgbClr val="92D050"/>
                  </a:solidFill>
                  <a:latin typeface="Cambria" panose="02040503050406030204" pitchFamily="18" charset="0"/>
                  <a:ea typeface="Cambria" panose="02040503050406030204" pitchFamily="18" charset="0"/>
                  <a:cs typeface="Segoe UI" panose="020B0502040204020203" pitchFamily="34" charset="0"/>
                </a:rPr>
                <a:t>[</a:t>
              </a:r>
              <a:r>
                <a:rPr lang="en-US" dirty="0" err="1">
                  <a:solidFill>
                    <a:srgbClr val="92D050"/>
                  </a:solidFill>
                  <a:latin typeface="Cambria" panose="02040503050406030204" pitchFamily="18" charset="0"/>
                  <a:ea typeface="Cambria" panose="02040503050406030204" pitchFamily="18" charset="0"/>
                  <a:cs typeface="Segoe UI" panose="020B0502040204020203" pitchFamily="34" charset="0"/>
                </a:rPr>
                <a:t>Phase_E</a:t>
              </a:r>
              <a:r>
                <a:rPr lang="en-US" dirty="0">
                  <a:solidFill>
                    <a:srgbClr val="92D050"/>
                  </a:solidFill>
                  <a:latin typeface="Cambria" panose="02040503050406030204" pitchFamily="18" charset="0"/>
                  <a:ea typeface="Cambria" panose="02040503050406030204" pitchFamily="18" charset="0"/>
                  <a:cs typeface="Segoe UI" panose="020B0502040204020203" pitchFamily="34" charset="0"/>
                </a:rPr>
                <a:t>]</a:t>
              </a:r>
              <a:r>
                <a:rPr lang="en-US" dirty="0">
                  <a:solidFill>
                    <a:srgbClr val="FFFF00"/>
                  </a:solidFill>
                  <a:latin typeface="Cambria" panose="02040503050406030204" pitchFamily="18" charset="0"/>
                  <a:ea typeface="Cambria" panose="02040503050406030204" pitchFamily="18" charset="0"/>
                </a:rPr>
                <a:t> </a:t>
              </a:r>
              <a:r>
                <a:rPr lang="en-US" dirty="0">
                  <a:solidFill>
                    <a:schemeClr val="bg1"/>
                  </a:solidFill>
                  <a:latin typeface="Cambria" panose="02040503050406030204" pitchFamily="18" charset="0"/>
                  <a:ea typeface="Cambria" panose="02040503050406030204" pitchFamily="18" charset="0"/>
                  <a:cs typeface="Segoe UI" panose="020B0502040204020203" pitchFamily="34" charset="0"/>
                </a:rPr>
                <a:t>that </a:t>
              </a:r>
              <a:r>
                <a:rPr lang="en-US" dirty="0">
                  <a:solidFill>
                    <a:srgbClr val="FFFF00"/>
                  </a:solidFill>
                  <a:latin typeface="Cambria" panose="02040503050406030204" pitchFamily="18" charset="0"/>
                  <a:ea typeface="Cambria" panose="02040503050406030204" pitchFamily="18" charset="0"/>
                  <a:cs typeface="Segoe UI" panose="020B0502040204020203" pitchFamily="34" charset="0"/>
                </a:rPr>
                <a:t>[</a:t>
              </a:r>
              <a:r>
                <a:rPr lang="en-US" dirty="0" err="1">
                  <a:solidFill>
                    <a:srgbClr val="FFFF00"/>
                  </a:solidFill>
                  <a:latin typeface="Cambria" panose="02040503050406030204" pitchFamily="18" charset="0"/>
                  <a:ea typeface="Cambria" panose="02040503050406030204" pitchFamily="18" charset="0"/>
                  <a:cs typeface="Segoe UI" panose="020B0502040204020203" pitchFamily="34" charset="0"/>
                </a:rPr>
                <a:t>last_for_RA</a:t>
              </a:r>
              <a:r>
                <a:rPr lang="en-US" dirty="0">
                  <a:solidFill>
                    <a:srgbClr val="FFFF00"/>
                  </a:solidFill>
                  <a:latin typeface="Cambria" panose="02040503050406030204" pitchFamily="18" charset="0"/>
                  <a:ea typeface="Cambria" panose="02040503050406030204" pitchFamily="18" charset="0"/>
                  <a:cs typeface="Segoe UI" panose="020B0502040204020203" pitchFamily="34" charset="0"/>
                </a:rPr>
                <a:t>] </a:t>
              </a:r>
              <a:r>
                <a:rPr lang="en-US" dirty="0">
                  <a:solidFill>
                    <a:srgbClr val="FF0000"/>
                  </a:solidFill>
                  <a:highlight>
                    <a:srgbClr val="FFFF00"/>
                  </a:highlight>
                  <a:latin typeface="Cambria" panose="02040503050406030204" pitchFamily="18" charset="0"/>
                  <a:ea typeface="Cambria" panose="02040503050406030204" pitchFamily="18" charset="0"/>
                  <a:cs typeface="Segoe UI" panose="020B0502040204020203" pitchFamily="34" charset="0"/>
                </a:rPr>
                <a:t>lasts for</a:t>
              </a:r>
              <a:r>
                <a:rPr lang="en-US" dirty="0">
                  <a:solidFill>
                    <a:schemeClr val="bg1"/>
                  </a:solidFill>
                  <a:latin typeface="Cambria" panose="02040503050406030204" pitchFamily="18" charset="0"/>
                  <a:ea typeface="Cambria" panose="02040503050406030204" pitchFamily="18" charset="0"/>
                  <a:cs typeface="Segoe UI" panose="020B0502040204020203" pitchFamily="34" charset="0"/>
                </a:rPr>
                <a:t> </a:t>
              </a:r>
              <a:r>
                <a:rPr lang="en-US" dirty="0">
                  <a:solidFill>
                    <a:srgbClr val="FFFF00"/>
                  </a:solidFill>
                  <a:latin typeface="Cambria" panose="02040503050406030204" pitchFamily="18" charset="0"/>
                  <a:ea typeface="Cambria" panose="02040503050406030204" pitchFamily="18" charset="0"/>
                  <a:cs typeface="Segoe UI" panose="020B0502040204020203" pitchFamily="34" charset="0"/>
                </a:rPr>
                <a:t>[/</a:t>
              </a:r>
              <a:r>
                <a:rPr lang="en-US" dirty="0" err="1">
                  <a:solidFill>
                    <a:srgbClr val="FFFF00"/>
                  </a:solidFill>
                  <a:latin typeface="Cambria" panose="02040503050406030204" pitchFamily="18" charset="0"/>
                  <a:ea typeface="Cambria" panose="02040503050406030204" pitchFamily="18" charset="0"/>
                  <a:cs typeface="Segoe UI" panose="020B0502040204020203" pitchFamily="34" charset="0"/>
                </a:rPr>
                <a:t>last_for_RA</a:t>
              </a:r>
              <a:r>
                <a:rPr lang="en-US" dirty="0">
                  <a:solidFill>
                    <a:srgbClr val="FFFF00"/>
                  </a:solidFill>
                  <a:latin typeface="Cambria" panose="02040503050406030204" pitchFamily="18" charset="0"/>
                  <a:ea typeface="Cambria" panose="02040503050406030204" pitchFamily="18" charset="0"/>
                  <a:cs typeface="Segoe UI" panose="020B0502040204020203" pitchFamily="34" charset="0"/>
                </a:rPr>
                <a:t>] </a:t>
              </a:r>
              <a:r>
                <a:rPr lang="en-US" dirty="0">
                  <a:solidFill>
                    <a:schemeClr val="bg1"/>
                  </a:solidFill>
                  <a:latin typeface="Cambria" panose="02040503050406030204" pitchFamily="18" charset="0"/>
                  <a:ea typeface="Cambria" panose="02040503050406030204" pitchFamily="18" charset="0"/>
                  <a:cs typeface="Segoe UI" panose="020B0502040204020203" pitchFamily="34" charset="0"/>
                </a:rPr>
                <a:t>about </a:t>
              </a:r>
              <a:r>
                <a:rPr lang="en-US" dirty="0">
                  <a:solidFill>
                    <a:srgbClr val="F8CFB6"/>
                  </a:solidFill>
                  <a:latin typeface="Cambria" panose="02040503050406030204" pitchFamily="18" charset="0"/>
                  <a:ea typeface="Cambria" panose="02040503050406030204" pitchFamily="18" charset="0"/>
                  <a:cs typeface="Segoe UI" panose="020B0502040204020203" pitchFamily="34" charset="0"/>
                </a:rPr>
                <a:t>[</a:t>
              </a:r>
              <a:r>
                <a:rPr lang="en-US" dirty="0" err="1">
                  <a:solidFill>
                    <a:srgbClr val="F8CFB6"/>
                  </a:solidFill>
                  <a:latin typeface="Cambria" panose="02040503050406030204" pitchFamily="18" charset="0"/>
                  <a:ea typeface="Cambria" panose="02040503050406030204" pitchFamily="18" charset="0"/>
                  <a:cs typeface="Segoe UI" panose="020B0502040204020203" pitchFamily="34" charset="0"/>
                </a:rPr>
                <a:t>Duration_A</a:t>
              </a:r>
              <a:r>
                <a:rPr lang="en-US" dirty="0">
                  <a:solidFill>
                    <a:srgbClr val="F8CFB6"/>
                  </a:solidFill>
                  <a:latin typeface="Cambria" panose="02040503050406030204" pitchFamily="18" charset="0"/>
                  <a:ea typeface="Cambria" panose="02040503050406030204" pitchFamily="18" charset="0"/>
                  <a:cs typeface="Segoe UI" panose="020B0502040204020203" pitchFamily="34" charset="0"/>
                </a:rPr>
                <a:t>] </a:t>
              </a:r>
              <a:r>
                <a:rPr lang="en-US" dirty="0">
                  <a:solidFill>
                    <a:srgbClr val="FF0000"/>
                  </a:solidFill>
                  <a:highlight>
                    <a:srgbClr val="FFFF00"/>
                  </a:highlight>
                  <a:latin typeface="Cambria" panose="02040503050406030204" pitchFamily="18" charset="0"/>
                  <a:ea typeface="Cambria" panose="02040503050406030204" pitchFamily="18" charset="0"/>
                  <a:cs typeface="Segoe UI" panose="020B0502040204020203" pitchFamily="34" charset="0"/>
                </a:rPr>
                <a:t>two months</a:t>
              </a:r>
              <a:r>
                <a:rPr lang="en-US" dirty="0">
                  <a:solidFill>
                    <a:srgbClr val="FF0000"/>
                  </a:solidFill>
                  <a:latin typeface="Cambria" panose="02040503050406030204" pitchFamily="18" charset="0"/>
                  <a:ea typeface="Cambria" panose="02040503050406030204" pitchFamily="18" charset="0"/>
                  <a:cs typeface="Segoe UI" panose="020B0502040204020203" pitchFamily="34" charset="0"/>
                </a:rPr>
                <a:t> </a:t>
              </a:r>
              <a:r>
                <a:rPr lang="en-US" dirty="0">
                  <a:solidFill>
                    <a:srgbClr val="F8CFB6"/>
                  </a:solidFill>
                  <a:latin typeface="Cambria" panose="02040503050406030204" pitchFamily="18" charset="0"/>
                  <a:ea typeface="Cambria" panose="02040503050406030204" pitchFamily="18" charset="0"/>
                  <a:cs typeface="Segoe UI" panose="020B0502040204020203" pitchFamily="34" charset="0"/>
                </a:rPr>
                <a:t>[/</a:t>
              </a:r>
              <a:r>
                <a:rPr lang="en-US" dirty="0" err="1">
                  <a:solidFill>
                    <a:srgbClr val="F8CFB6"/>
                  </a:solidFill>
                  <a:latin typeface="Cambria" panose="02040503050406030204" pitchFamily="18" charset="0"/>
                  <a:ea typeface="Cambria" panose="02040503050406030204" pitchFamily="18" charset="0"/>
                  <a:cs typeface="Segoe UI" panose="020B0502040204020203" pitchFamily="34" charset="0"/>
                </a:rPr>
                <a:t>Duration_A</a:t>
              </a:r>
              <a:r>
                <a:rPr lang="en-US" dirty="0">
                  <a:solidFill>
                    <a:srgbClr val="F8CFB6"/>
                  </a:solidFill>
                  <a:latin typeface="Cambria" panose="02040503050406030204" pitchFamily="18" charset="0"/>
                  <a:ea typeface="Cambria" panose="02040503050406030204" pitchFamily="18" charset="0"/>
                  <a:cs typeface="Segoe UI" panose="020B0502040204020203" pitchFamily="34" charset="0"/>
                </a:rPr>
                <a:t>]</a:t>
              </a:r>
              <a:r>
                <a:rPr lang="en-US" dirty="0">
                  <a:solidFill>
                    <a:schemeClr val="bg1"/>
                  </a:solidFill>
                  <a:latin typeface="Cambria" panose="02040503050406030204" pitchFamily="18" charset="0"/>
                  <a:ea typeface="Cambria" panose="02040503050406030204" pitchFamily="18" charset="0"/>
                  <a:cs typeface="Segoe UI" panose="020B0502040204020203" pitchFamily="34" charset="0"/>
                </a:rPr>
                <a:t> </a:t>
              </a:r>
              <a:r>
                <a:rPr lang="en-US" b="1" dirty="0">
                  <a:solidFill>
                    <a:schemeClr val="bg1"/>
                  </a:solidFill>
                  <a:latin typeface="Cambria" panose="02040503050406030204" pitchFamily="18" charset="0"/>
                  <a:ea typeface="Cambria" panose="02040503050406030204" pitchFamily="18" charset="0"/>
                  <a:cs typeface="Segoe UI" panose="020B0502040204020203" pitchFamily="34" charset="0"/>
                </a:rPr>
                <a:t>. . .</a:t>
              </a:r>
              <a:endParaRPr lang="en-US" dirty="0">
                <a:solidFill>
                  <a:schemeClr val="bg1"/>
                </a:solidFill>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7C36AE4D-7111-458A-94C5-DFBD504137E0}"/>
                </a:ext>
              </a:extLst>
            </p:cNvPr>
            <p:cNvSpPr txBox="1"/>
            <p:nvPr/>
          </p:nvSpPr>
          <p:spPr>
            <a:xfrm>
              <a:off x="3831535" y="2285580"/>
              <a:ext cx="4656482" cy="369332"/>
            </a:xfrm>
            <a:prstGeom prst="rect">
              <a:avLst/>
            </a:prstGeom>
            <a:noFill/>
          </p:spPr>
          <p:txBody>
            <a:bodyPr wrap="square">
              <a:spAutoFit/>
            </a:bodyPr>
            <a:lstStyle/>
            <a:p>
              <a:pPr marL="0" indent="0" algn="ctr">
                <a:lnSpc>
                  <a:spcPct val="100000"/>
                </a:lnSpc>
                <a:spcAft>
                  <a:spcPts val="600"/>
                </a:spcAft>
                <a:buClr>
                  <a:schemeClr val="bg1"/>
                </a:buClr>
                <a:buNone/>
                <a:defRPr/>
              </a:pP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After Tagging</a:t>
              </a:r>
              <a:endParaRPr lang="en-US" sz="1800" dirty="0">
                <a:latin typeface="Cambria" panose="02040503050406030204" pitchFamily="18" charset="0"/>
                <a:ea typeface="Cambria" panose="02040503050406030204" pitchFamily="18" charset="0"/>
                <a:cs typeface="Segoe UI" panose="020B0502040204020203" pitchFamily="34" charset="0"/>
              </a:endParaRPr>
            </a:p>
          </p:txBody>
        </p:sp>
      </p:grpSp>
      <p:grpSp>
        <p:nvGrpSpPr>
          <p:cNvPr id="9" name="Group 8">
            <a:extLst>
              <a:ext uri="{FF2B5EF4-FFF2-40B4-BE49-F238E27FC236}">
                <a16:creationId xmlns:a16="http://schemas.microsoft.com/office/drawing/2014/main" id="{A326D544-8603-45A3-B77F-4F8B6CD93E89}"/>
              </a:ext>
            </a:extLst>
          </p:cNvPr>
          <p:cNvGrpSpPr/>
          <p:nvPr/>
        </p:nvGrpSpPr>
        <p:grpSpPr>
          <a:xfrm>
            <a:off x="1119416" y="698638"/>
            <a:ext cx="10341063" cy="1423431"/>
            <a:chOff x="1119417" y="231278"/>
            <a:chExt cx="9953166" cy="1423431"/>
          </a:xfrm>
        </p:grpSpPr>
        <p:sp>
          <p:nvSpPr>
            <p:cNvPr id="13" name="TextBox 12">
              <a:extLst>
                <a:ext uri="{FF2B5EF4-FFF2-40B4-BE49-F238E27FC236}">
                  <a16:creationId xmlns:a16="http://schemas.microsoft.com/office/drawing/2014/main" id="{65146ED9-0967-4FA1-9FAA-1AD82EEEE695}"/>
                </a:ext>
              </a:extLst>
            </p:cNvPr>
            <p:cNvSpPr txBox="1"/>
            <p:nvPr/>
          </p:nvSpPr>
          <p:spPr>
            <a:xfrm>
              <a:off x="1119417" y="731379"/>
              <a:ext cx="9953166" cy="923330"/>
            </a:xfrm>
            <a:custGeom>
              <a:avLst/>
              <a:gdLst>
                <a:gd name="connsiteX0" fmla="*/ 0 w 9953166"/>
                <a:gd name="connsiteY0" fmla="*/ 0 h 923330"/>
                <a:gd name="connsiteX1" fmla="*/ 784544 w 9953166"/>
                <a:gd name="connsiteY1" fmla="*/ 0 h 923330"/>
                <a:gd name="connsiteX2" fmla="*/ 1170961 w 9953166"/>
                <a:gd name="connsiteY2" fmla="*/ 0 h 923330"/>
                <a:gd name="connsiteX3" fmla="*/ 1955504 w 9953166"/>
                <a:gd name="connsiteY3" fmla="*/ 0 h 923330"/>
                <a:gd name="connsiteX4" fmla="*/ 2640516 w 9953166"/>
                <a:gd name="connsiteY4" fmla="*/ 0 h 923330"/>
                <a:gd name="connsiteX5" fmla="*/ 3225997 w 9953166"/>
                <a:gd name="connsiteY5" fmla="*/ 0 h 923330"/>
                <a:gd name="connsiteX6" fmla="*/ 3512882 w 9953166"/>
                <a:gd name="connsiteY6" fmla="*/ 0 h 923330"/>
                <a:gd name="connsiteX7" fmla="*/ 3998831 w 9953166"/>
                <a:gd name="connsiteY7" fmla="*/ 0 h 923330"/>
                <a:gd name="connsiteX8" fmla="*/ 4683843 w 9953166"/>
                <a:gd name="connsiteY8" fmla="*/ 0 h 923330"/>
                <a:gd name="connsiteX9" fmla="*/ 5368855 w 9953166"/>
                <a:gd name="connsiteY9" fmla="*/ 0 h 923330"/>
                <a:gd name="connsiteX10" fmla="*/ 6153399 w 9953166"/>
                <a:gd name="connsiteY10" fmla="*/ 0 h 923330"/>
                <a:gd name="connsiteX11" fmla="*/ 6440284 w 9953166"/>
                <a:gd name="connsiteY11" fmla="*/ 0 h 923330"/>
                <a:gd name="connsiteX12" fmla="*/ 7224828 w 9953166"/>
                <a:gd name="connsiteY12" fmla="*/ 0 h 923330"/>
                <a:gd name="connsiteX13" fmla="*/ 7511713 w 9953166"/>
                <a:gd name="connsiteY13" fmla="*/ 0 h 923330"/>
                <a:gd name="connsiteX14" fmla="*/ 8196725 w 9953166"/>
                <a:gd name="connsiteY14" fmla="*/ 0 h 923330"/>
                <a:gd name="connsiteX15" fmla="*/ 8981269 w 9953166"/>
                <a:gd name="connsiteY15" fmla="*/ 0 h 923330"/>
                <a:gd name="connsiteX16" fmla="*/ 9367686 w 9953166"/>
                <a:gd name="connsiteY16" fmla="*/ 0 h 923330"/>
                <a:gd name="connsiteX17" fmla="*/ 9953166 w 9953166"/>
                <a:gd name="connsiteY17" fmla="*/ 0 h 923330"/>
                <a:gd name="connsiteX18" fmla="*/ 9953166 w 9953166"/>
                <a:gd name="connsiteY18" fmla="*/ 433965 h 923330"/>
                <a:gd name="connsiteX19" fmla="*/ 9953166 w 9953166"/>
                <a:gd name="connsiteY19" fmla="*/ 923330 h 923330"/>
                <a:gd name="connsiteX20" fmla="*/ 9268154 w 9953166"/>
                <a:gd name="connsiteY20" fmla="*/ 923330 h 923330"/>
                <a:gd name="connsiteX21" fmla="*/ 8981269 w 9953166"/>
                <a:gd name="connsiteY21" fmla="*/ 923330 h 923330"/>
                <a:gd name="connsiteX22" fmla="*/ 8694383 w 9953166"/>
                <a:gd name="connsiteY22" fmla="*/ 923330 h 923330"/>
                <a:gd name="connsiteX23" fmla="*/ 8307966 w 9953166"/>
                <a:gd name="connsiteY23" fmla="*/ 923330 h 923330"/>
                <a:gd name="connsiteX24" fmla="*/ 7822018 w 9953166"/>
                <a:gd name="connsiteY24" fmla="*/ 923330 h 923330"/>
                <a:gd name="connsiteX25" fmla="*/ 7037474 w 9953166"/>
                <a:gd name="connsiteY25" fmla="*/ 923330 h 923330"/>
                <a:gd name="connsiteX26" fmla="*/ 6750588 w 9953166"/>
                <a:gd name="connsiteY26" fmla="*/ 923330 h 923330"/>
                <a:gd name="connsiteX27" fmla="*/ 5966045 w 9953166"/>
                <a:gd name="connsiteY27" fmla="*/ 923330 h 923330"/>
                <a:gd name="connsiteX28" fmla="*/ 5380564 w 9953166"/>
                <a:gd name="connsiteY28" fmla="*/ 923330 h 923330"/>
                <a:gd name="connsiteX29" fmla="*/ 5093679 w 9953166"/>
                <a:gd name="connsiteY29" fmla="*/ 923330 h 923330"/>
                <a:gd name="connsiteX30" fmla="*/ 4508199 w 9953166"/>
                <a:gd name="connsiteY30" fmla="*/ 923330 h 923330"/>
                <a:gd name="connsiteX31" fmla="*/ 3723655 w 9953166"/>
                <a:gd name="connsiteY31" fmla="*/ 923330 h 923330"/>
                <a:gd name="connsiteX32" fmla="*/ 2939111 w 9953166"/>
                <a:gd name="connsiteY32" fmla="*/ 923330 h 923330"/>
                <a:gd name="connsiteX33" fmla="*/ 2652226 w 9953166"/>
                <a:gd name="connsiteY33" fmla="*/ 923330 h 923330"/>
                <a:gd name="connsiteX34" fmla="*/ 2166277 w 9953166"/>
                <a:gd name="connsiteY34" fmla="*/ 923330 h 923330"/>
                <a:gd name="connsiteX35" fmla="*/ 1779860 w 9953166"/>
                <a:gd name="connsiteY35" fmla="*/ 923330 h 923330"/>
                <a:gd name="connsiteX36" fmla="*/ 1393443 w 9953166"/>
                <a:gd name="connsiteY36" fmla="*/ 923330 h 923330"/>
                <a:gd name="connsiteX37" fmla="*/ 708431 w 9953166"/>
                <a:gd name="connsiteY37" fmla="*/ 923330 h 923330"/>
                <a:gd name="connsiteX38" fmla="*/ 0 w 9953166"/>
                <a:gd name="connsiteY38" fmla="*/ 923330 h 923330"/>
                <a:gd name="connsiteX39" fmla="*/ 0 w 9953166"/>
                <a:gd name="connsiteY39" fmla="*/ 461665 h 923330"/>
                <a:gd name="connsiteX40" fmla="*/ 0 w 9953166"/>
                <a:gd name="connsiteY4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953166" h="923330" extrusionOk="0">
                  <a:moveTo>
                    <a:pt x="0" y="0"/>
                  </a:moveTo>
                  <a:cubicBezTo>
                    <a:pt x="238341" y="-54064"/>
                    <a:pt x="449795" y="10243"/>
                    <a:pt x="784544" y="0"/>
                  </a:cubicBezTo>
                  <a:cubicBezTo>
                    <a:pt x="1119293" y="-10243"/>
                    <a:pt x="1063726" y="34028"/>
                    <a:pt x="1170961" y="0"/>
                  </a:cubicBezTo>
                  <a:cubicBezTo>
                    <a:pt x="1278196" y="-34028"/>
                    <a:pt x="1768902" y="35922"/>
                    <a:pt x="1955504" y="0"/>
                  </a:cubicBezTo>
                  <a:cubicBezTo>
                    <a:pt x="2142106" y="-35922"/>
                    <a:pt x="2379583" y="70104"/>
                    <a:pt x="2640516" y="0"/>
                  </a:cubicBezTo>
                  <a:cubicBezTo>
                    <a:pt x="2901449" y="-70104"/>
                    <a:pt x="2989402" y="55462"/>
                    <a:pt x="3225997" y="0"/>
                  </a:cubicBezTo>
                  <a:cubicBezTo>
                    <a:pt x="3462592" y="-55462"/>
                    <a:pt x="3427598" y="27061"/>
                    <a:pt x="3512882" y="0"/>
                  </a:cubicBezTo>
                  <a:cubicBezTo>
                    <a:pt x="3598166" y="-27061"/>
                    <a:pt x="3844066" y="10965"/>
                    <a:pt x="3998831" y="0"/>
                  </a:cubicBezTo>
                  <a:cubicBezTo>
                    <a:pt x="4153596" y="-10965"/>
                    <a:pt x="4378411" y="65943"/>
                    <a:pt x="4683843" y="0"/>
                  </a:cubicBezTo>
                  <a:cubicBezTo>
                    <a:pt x="4989275" y="-65943"/>
                    <a:pt x="5082825" y="80425"/>
                    <a:pt x="5368855" y="0"/>
                  </a:cubicBezTo>
                  <a:cubicBezTo>
                    <a:pt x="5654885" y="-80425"/>
                    <a:pt x="5858947" y="64129"/>
                    <a:pt x="6153399" y="0"/>
                  </a:cubicBezTo>
                  <a:cubicBezTo>
                    <a:pt x="6447851" y="-64129"/>
                    <a:pt x="6356354" y="30451"/>
                    <a:pt x="6440284" y="0"/>
                  </a:cubicBezTo>
                  <a:cubicBezTo>
                    <a:pt x="6524215" y="-30451"/>
                    <a:pt x="6968536" y="50785"/>
                    <a:pt x="7224828" y="0"/>
                  </a:cubicBezTo>
                  <a:cubicBezTo>
                    <a:pt x="7481120" y="-50785"/>
                    <a:pt x="7453136" y="5523"/>
                    <a:pt x="7511713" y="0"/>
                  </a:cubicBezTo>
                  <a:cubicBezTo>
                    <a:pt x="7570290" y="-5523"/>
                    <a:pt x="8029045" y="48485"/>
                    <a:pt x="8196725" y="0"/>
                  </a:cubicBezTo>
                  <a:cubicBezTo>
                    <a:pt x="8364405" y="-48485"/>
                    <a:pt x="8706651" y="5944"/>
                    <a:pt x="8981269" y="0"/>
                  </a:cubicBezTo>
                  <a:cubicBezTo>
                    <a:pt x="9255887" y="-5944"/>
                    <a:pt x="9243971" y="43343"/>
                    <a:pt x="9367686" y="0"/>
                  </a:cubicBezTo>
                  <a:cubicBezTo>
                    <a:pt x="9491401" y="-43343"/>
                    <a:pt x="9710432" y="18557"/>
                    <a:pt x="9953166" y="0"/>
                  </a:cubicBezTo>
                  <a:cubicBezTo>
                    <a:pt x="9983374" y="179545"/>
                    <a:pt x="9926527" y="256432"/>
                    <a:pt x="9953166" y="433965"/>
                  </a:cubicBezTo>
                  <a:cubicBezTo>
                    <a:pt x="9979805" y="611498"/>
                    <a:pt x="9950473" y="693245"/>
                    <a:pt x="9953166" y="923330"/>
                  </a:cubicBezTo>
                  <a:cubicBezTo>
                    <a:pt x="9656127" y="998949"/>
                    <a:pt x="9416198" y="849512"/>
                    <a:pt x="9268154" y="923330"/>
                  </a:cubicBezTo>
                  <a:cubicBezTo>
                    <a:pt x="9120110" y="997148"/>
                    <a:pt x="9085341" y="912355"/>
                    <a:pt x="8981269" y="923330"/>
                  </a:cubicBezTo>
                  <a:cubicBezTo>
                    <a:pt x="8877197" y="934305"/>
                    <a:pt x="8785226" y="923112"/>
                    <a:pt x="8694383" y="923330"/>
                  </a:cubicBezTo>
                  <a:cubicBezTo>
                    <a:pt x="8603540" y="923548"/>
                    <a:pt x="8410615" y="902105"/>
                    <a:pt x="8307966" y="923330"/>
                  </a:cubicBezTo>
                  <a:cubicBezTo>
                    <a:pt x="8205317" y="944555"/>
                    <a:pt x="7974103" y="916303"/>
                    <a:pt x="7822018" y="923330"/>
                  </a:cubicBezTo>
                  <a:cubicBezTo>
                    <a:pt x="7669933" y="930357"/>
                    <a:pt x="7242450" y="922162"/>
                    <a:pt x="7037474" y="923330"/>
                  </a:cubicBezTo>
                  <a:cubicBezTo>
                    <a:pt x="6832498" y="924498"/>
                    <a:pt x="6818146" y="889726"/>
                    <a:pt x="6750588" y="923330"/>
                  </a:cubicBezTo>
                  <a:cubicBezTo>
                    <a:pt x="6683030" y="956934"/>
                    <a:pt x="6310112" y="899470"/>
                    <a:pt x="5966045" y="923330"/>
                  </a:cubicBezTo>
                  <a:cubicBezTo>
                    <a:pt x="5621978" y="947190"/>
                    <a:pt x="5520180" y="888586"/>
                    <a:pt x="5380564" y="923330"/>
                  </a:cubicBezTo>
                  <a:cubicBezTo>
                    <a:pt x="5240948" y="958074"/>
                    <a:pt x="5201556" y="889567"/>
                    <a:pt x="5093679" y="923330"/>
                  </a:cubicBezTo>
                  <a:cubicBezTo>
                    <a:pt x="4985802" y="957093"/>
                    <a:pt x="4710960" y="874023"/>
                    <a:pt x="4508199" y="923330"/>
                  </a:cubicBezTo>
                  <a:cubicBezTo>
                    <a:pt x="4305438" y="972637"/>
                    <a:pt x="3896105" y="835067"/>
                    <a:pt x="3723655" y="923330"/>
                  </a:cubicBezTo>
                  <a:cubicBezTo>
                    <a:pt x="3551205" y="1011593"/>
                    <a:pt x="3244342" y="913382"/>
                    <a:pt x="2939111" y="923330"/>
                  </a:cubicBezTo>
                  <a:cubicBezTo>
                    <a:pt x="2633880" y="933278"/>
                    <a:pt x="2795167" y="914354"/>
                    <a:pt x="2652226" y="923330"/>
                  </a:cubicBezTo>
                  <a:cubicBezTo>
                    <a:pt x="2509285" y="932306"/>
                    <a:pt x="2375266" y="896264"/>
                    <a:pt x="2166277" y="923330"/>
                  </a:cubicBezTo>
                  <a:cubicBezTo>
                    <a:pt x="1957288" y="950396"/>
                    <a:pt x="1958545" y="888315"/>
                    <a:pt x="1779860" y="923330"/>
                  </a:cubicBezTo>
                  <a:cubicBezTo>
                    <a:pt x="1601175" y="958345"/>
                    <a:pt x="1473019" y="912099"/>
                    <a:pt x="1393443" y="923330"/>
                  </a:cubicBezTo>
                  <a:cubicBezTo>
                    <a:pt x="1313867" y="934561"/>
                    <a:pt x="955699" y="872207"/>
                    <a:pt x="708431" y="923330"/>
                  </a:cubicBezTo>
                  <a:cubicBezTo>
                    <a:pt x="461163" y="974453"/>
                    <a:pt x="188132" y="909749"/>
                    <a:pt x="0" y="923330"/>
                  </a:cubicBezTo>
                  <a:cubicBezTo>
                    <a:pt x="-31565" y="726356"/>
                    <a:pt x="7945" y="585026"/>
                    <a:pt x="0" y="461665"/>
                  </a:cubicBezTo>
                  <a:cubicBezTo>
                    <a:pt x="-7945" y="338305"/>
                    <a:pt x="48589" y="208146"/>
                    <a:pt x="0" y="0"/>
                  </a:cubicBezTo>
                  <a:close/>
                </a:path>
              </a:pathLst>
            </a:custGeom>
            <a:noFill/>
            <a:ln w="38100">
              <a:solidFill>
                <a:srgbClr val="0B78BD"/>
              </a:solidFill>
              <a:prstDash val="dash"/>
              <a:extLst>
                <a:ext uri="{C807C97D-BFC1-408E-A445-0C87EB9F89A2}">
                  <ask:lineSketchStyleProps xmlns:ask="http://schemas.microsoft.com/office/drawing/2018/sketchyshapes" sd="1504959849">
                    <a:prstGeom prst="rect">
                      <a:avLst/>
                    </a:prstGeom>
                    <ask:type>
                      <ask:lineSketchScribble/>
                    </ask:type>
                  </ask:lineSketchStyleProps>
                </a:ext>
              </a:extLst>
            </a:ln>
            <a:effectLst/>
          </p:spPr>
          <p:txBody>
            <a:bodyPr wrap="square">
              <a:spAutoFit/>
            </a:bodyPr>
            <a:lstStyle/>
            <a:p>
              <a:pPr algn="just"/>
              <a:r>
                <a:rPr lang="en-US" dirty="0">
                  <a:latin typeface="Cambria" panose="02040503050406030204" pitchFamily="18" charset="0"/>
                  <a:ea typeface="Cambria" panose="02040503050406030204" pitchFamily="18" charset="0"/>
                </a:rPr>
                <a:t>After the infection of </a:t>
              </a:r>
              <a:r>
                <a:rPr lang="en-US" dirty="0">
                  <a:highlight>
                    <a:srgbClr val="FFFF00"/>
                  </a:highlight>
                  <a:latin typeface="Cambria" panose="02040503050406030204" pitchFamily="18" charset="0"/>
                  <a:ea typeface="Cambria" panose="02040503050406030204" pitchFamily="18" charset="0"/>
                </a:rPr>
                <a:t>[    ?    ]</a:t>
              </a:r>
              <a:r>
                <a:rPr lang="en-US" dirty="0">
                  <a:latin typeface="Cambria" panose="02040503050406030204" pitchFamily="18" charset="0"/>
                  <a:ea typeface="Cambria" panose="02040503050406030204" pitchFamily="18" charset="0"/>
                </a:rPr>
                <a:t> </a:t>
              </a:r>
              <a:r>
                <a:rPr lang="en-US" dirty="0">
                  <a:solidFill>
                    <a:srgbClr val="FF0000"/>
                  </a:solidFill>
                  <a:latin typeface="Cambria" panose="02040503050406030204" pitchFamily="18" charset="0"/>
                  <a:ea typeface="Cambria" panose="02040503050406030204" pitchFamily="18" charset="0"/>
                </a:rPr>
                <a:t>American Trypanosomiasis </a:t>
              </a:r>
              <a:r>
                <a:rPr lang="en-US" dirty="0">
                  <a:highlight>
                    <a:srgbClr val="FFFF00"/>
                  </a:highlight>
                  <a:latin typeface="Cambria" panose="02040503050406030204" pitchFamily="18" charset="0"/>
                  <a:ea typeface="Cambria" panose="02040503050406030204" pitchFamily="18" charset="0"/>
                </a:rPr>
                <a:t>[    ?    ]</a:t>
              </a:r>
              <a:r>
                <a:rPr lang="en-US" dirty="0">
                  <a:latin typeface="Cambria" panose="02040503050406030204" pitchFamily="18" charset="0"/>
                  <a:ea typeface="Cambria" panose="02040503050406030204" pitchFamily="18" charset="0"/>
                </a:rPr>
                <a:t> is transmitted, </a:t>
              </a:r>
              <a:r>
                <a:rPr lang="en-US" dirty="0">
                  <a:highlight>
                    <a:srgbClr val="FFFF00"/>
                  </a:highlight>
                  <a:latin typeface="Cambria" panose="02040503050406030204" pitchFamily="18" charset="0"/>
                  <a:ea typeface="Cambria" panose="02040503050406030204" pitchFamily="18" charset="0"/>
                </a:rPr>
                <a:t>[    ?    ]</a:t>
              </a:r>
              <a:r>
                <a:rPr lang="en-US" dirty="0">
                  <a:latin typeface="Cambria" panose="02040503050406030204" pitchFamily="18" charset="0"/>
                  <a:ea typeface="Cambria" panose="02040503050406030204" pitchFamily="18" charset="0"/>
                </a:rPr>
                <a:t> </a:t>
              </a:r>
              <a:r>
                <a:rPr lang="en-US" dirty="0">
                  <a:solidFill>
                    <a:srgbClr val="00B050"/>
                  </a:solidFill>
                  <a:latin typeface="Cambria" panose="02040503050406030204" pitchFamily="18" charset="0"/>
                  <a:ea typeface="Cambria" panose="02040503050406030204" pitchFamily="18" charset="0"/>
                </a:rPr>
                <a:t>there is </a:t>
              </a:r>
              <a:r>
                <a:rPr lang="en-US" dirty="0">
                  <a:highlight>
                    <a:srgbClr val="FFFF00"/>
                  </a:highlight>
                  <a:latin typeface="Cambria" panose="02040503050406030204" pitchFamily="18" charset="0"/>
                  <a:ea typeface="Cambria" panose="02040503050406030204" pitchFamily="18" charset="0"/>
                </a:rPr>
                <a:t>[    ?    ]</a:t>
              </a:r>
              <a:r>
                <a:rPr lang="en-US" dirty="0">
                  <a:latin typeface="Cambria" panose="02040503050406030204" pitchFamily="18" charset="0"/>
                  <a:ea typeface="Cambria" panose="02040503050406030204" pitchFamily="18" charset="0"/>
                </a:rPr>
                <a:t> an</a:t>
              </a:r>
              <a:r>
                <a:rPr lang="en-US" dirty="0">
                  <a:solidFill>
                    <a:srgbClr val="00B050"/>
                  </a:solidFill>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initial, </a:t>
              </a:r>
              <a:r>
                <a:rPr lang="en-US" dirty="0">
                  <a:highlight>
                    <a:srgbClr val="FFFF00"/>
                  </a:highlight>
                  <a:latin typeface="Cambria" panose="02040503050406030204" pitchFamily="18" charset="0"/>
                  <a:ea typeface="Cambria" panose="02040503050406030204" pitchFamily="18" charset="0"/>
                </a:rPr>
                <a:t>[    ?    ]</a:t>
              </a:r>
              <a:r>
                <a:rPr lang="en-US" dirty="0">
                  <a:latin typeface="Cambria" panose="02040503050406030204" pitchFamily="18" charset="0"/>
                  <a:ea typeface="Cambria" panose="02040503050406030204" pitchFamily="18" charset="0"/>
                </a:rPr>
                <a:t> </a:t>
              </a:r>
              <a:r>
                <a:rPr lang="en-US" dirty="0">
                  <a:solidFill>
                    <a:srgbClr val="FF0000"/>
                  </a:solidFill>
                  <a:latin typeface="Cambria" panose="02040503050406030204" pitchFamily="18" charset="0"/>
                  <a:ea typeface="Cambria" panose="02040503050406030204" pitchFamily="18" charset="0"/>
                </a:rPr>
                <a:t>acute phase </a:t>
              </a:r>
              <a:r>
                <a:rPr lang="en-US" dirty="0">
                  <a:highlight>
                    <a:srgbClr val="FFFF00"/>
                  </a:highlight>
                  <a:latin typeface="Cambria" panose="02040503050406030204" pitchFamily="18" charset="0"/>
                  <a:ea typeface="Cambria" panose="02040503050406030204" pitchFamily="18" charset="0"/>
                </a:rPr>
                <a:t>[    ?    ]</a:t>
              </a:r>
              <a:r>
                <a:rPr lang="en-US" dirty="0">
                  <a:latin typeface="Cambria" panose="02040503050406030204" pitchFamily="18" charset="0"/>
                  <a:ea typeface="Cambria" panose="02040503050406030204" pitchFamily="18" charset="0"/>
                </a:rPr>
                <a:t> that </a:t>
              </a:r>
              <a:r>
                <a:rPr lang="en-US" dirty="0">
                  <a:highlight>
                    <a:srgbClr val="FFFF00"/>
                  </a:highlight>
                  <a:latin typeface="Cambria" panose="02040503050406030204" pitchFamily="18" charset="0"/>
                  <a:ea typeface="Cambria" panose="02040503050406030204" pitchFamily="18" charset="0"/>
                </a:rPr>
                <a:t>[    ?    ]</a:t>
              </a:r>
              <a:r>
                <a:rPr lang="en-US" dirty="0">
                  <a:latin typeface="Cambria" panose="02040503050406030204" pitchFamily="18" charset="0"/>
                  <a:ea typeface="Cambria" panose="02040503050406030204" pitchFamily="18" charset="0"/>
                </a:rPr>
                <a:t> </a:t>
              </a:r>
              <a:r>
                <a:rPr lang="en-US" dirty="0">
                  <a:solidFill>
                    <a:srgbClr val="00B050"/>
                  </a:solidFill>
                  <a:latin typeface="Cambria" panose="02040503050406030204" pitchFamily="18" charset="0"/>
                  <a:ea typeface="Cambria" panose="02040503050406030204" pitchFamily="18" charset="0"/>
                </a:rPr>
                <a:t>lasts for </a:t>
              </a:r>
              <a:r>
                <a:rPr lang="en-US" dirty="0">
                  <a:highlight>
                    <a:srgbClr val="FFFF00"/>
                  </a:highlight>
                  <a:latin typeface="Cambria" panose="02040503050406030204" pitchFamily="18" charset="0"/>
                  <a:ea typeface="Cambria" panose="02040503050406030204" pitchFamily="18" charset="0"/>
                </a:rPr>
                <a:t>[    ?    ]</a:t>
              </a:r>
              <a:r>
                <a:rPr lang="en-US" dirty="0">
                  <a:latin typeface="Cambria" panose="02040503050406030204" pitchFamily="18" charset="0"/>
                  <a:ea typeface="Cambria" panose="02040503050406030204" pitchFamily="18" charset="0"/>
                </a:rPr>
                <a:t> about </a:t>
              </a:r>
              <a:r>
                <a:rPr lang="en-US" dirty="0">
                  <a:highlight>
                    <a:srgbClr val="FFFF00"/>
                  </a:highlight>
                  <a:latin typeface="Cambria" panose="02040503050406030204" pitchFamily="18" charset="0"/>
                  <a:ea typeface="Cambria" panose="02040503050406030204" pitchFamily="18" charset="0"/>
                </a:rPr>
                <a:t>[    ?    ]</a:t>
              </a:r>
              <a:r>
                <a:rPr lang="en-US" dirty="0">
                  <a:latin typeface="Cambria" panose="02040503050406030204" pitchFamily="18" charset="0"/>
                  <a:ea typeface="Cambria" panose="02040503050406030204" pitchFamily="18" charset="0"/>
                </a:rPr>
                <a:t> </a:t>
              </a:r>
              <a:r>
                <a:rPr lang="en-US" dirty="0">
                  <a:solidFill>
                    <a:srgbClr val="FF0000"/>
                  </a:solidFill>
                  <a:latin typeface="Cambria" panose="02040503050406030204" pitchFamily="18" charset="0"/>
                  <a:ea typeface="Cambria" panose="02040503050406030204" pitchFamily="18" charset="0"/>
                </a:rPr>
                <a:t>two months </a:t>
              </a:r>
              <a:r>
                <a:rPr lang="en-US" dirty="0">
                  <a:highlight>
                    <a:srgbClr val="FFFF00"/>
                  </a:highlight>
                  <a:latin typeface="Cambria" panose="02040503050406030204" pitchFamily="18" charset="0"/>
                  <a:ea typeface="Cambria" panose="02040503050406030204" pitchFamily="18" charset="0"/>
                </a:rPr>
                <a:t>[    ?    ]</a:t>
              </a:r>
              <a:r>
                <a:rPr lang="en-US" dirty="0">
                  <a:latin typeface="Cambria" panose="02040503050406030204" pitchFamily="18" charset="0"/>
                  <a:ea typeface="Cambria" panose="02040503050406030204" pitchFamily="18" charset="0"/>
                </a:rPr>
                <a:t> . During the chronic phase that succeeds the acute phase, up to 30% of patients suffer from cardiac disorders…</a:t>
              </a:r>
              <a:endParaRPr lang="LID4096" dirty="0">
                <a:latin typeface="Cambria" panose="02040503050406030204" pitchFamily="18" charset="0"/>
                <a:ea typeface="Cambria" panose="02040503050406030204" pitchFamily="18" charset="0"/>
              </a:endParaRPr>
            </a:p>
          </p:txBody>
        </p:sp>
        <p:sp>
          <p:nvSpPr>
            <p:cNvPr id="16" name="TextBox 15">
              <a:extLst>
                <a:ext uri="{FF2B5EF4-FFF2-40B4-BE49-F238E27FC236}">
                  <a16:creationId xmlns:a16="http://schemas.microsoft.com/office/drawing/2014/main" id="{FE26FA77-C32E-431C-8F82-D5B112C12C0A}"/>
                </a:ext>
              </a:extLst>
            </p:cNvPr>
            <p:cNvSpPr txBox="1"/>
            <p:nvPr/>
          </p:nvSpPr>
          <p:spPr>
            <a:xfrm>
              <a:off x="5663805" y="231278"/>
              <a:ext cx="1214120" cy="369332"/>
            </a:xfrm>
            <a:prstGeom prst="rect">
              <a:avLst/>
            </a:prstGeom>
            <a:noFill/>
          </p:spPr>
          <p:txBody>
            <a:bodyPr wrap="square">
              <a:spAutoFit/>
            </a:bodyPr>
            <a:lstStyle/>
            <a:p>
              <a:pPr marL="0" indent="0">
                <a:lnSpc>
                  <a:spcPct val="100000"/>
                </a:lnSpc>
                <a:spcAft>
                  <a:spcPts val="600"/>
                </a:spcAft>
                <a:buClr>
                  <a:schemeClr val="bg1"/>
                </a:buClr>
                <a:buNone/>
                <a:defRPr/>
              </a:pP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New Text</a:t>
              </a:r>
              <a:endParaRPr lang="en-US" sz="1800" dirty="0">
                <a:latin typeface="Cambria" panose="02040503050406030204" pitchFamily="18" charset="0"/>
                <a:ea typeface="Cambria" panose="02040503050406030204" pitchFamily="18" charset="0"/>
                <a:cs typeface="Segoe UI" panose="020B0502040204020203" pitchFamily="34" charset="0"/>
              </a:endParaRPr>
            </a:p>
          </p:txBody>
        </p:sp>
      </p:grpSp>
    </p:spTree>
    <p:extLst>
      <p:ext uri="{BB962C8B-B14F-4D97-AF65-F5344CB8AC3E}">
        <p14:creationId xmlns:p14="http://schemas.microsoft.com/office/powerpoint/2010/main" val="221718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p:txBody>
          <a:bodyPr>
            <a:normAutofit/>
          </a:bodyPr>
          <a:lstStyle/>
          <a:p>
            <a:r>
              <a:rPr lang="en-US" sz="3600" dirty="0">
                <a:solidFill>
                  <a:srgbClr val="002060"/>
                </a:solidFill>
                <a:latin typeface="Cambria" panose="02040503050406030204" pitchFamily="18" charset="0"/>
                <a:ea typeface="Cambria" panose="02040503050406030204" pitchFamily="18" charset="0"/>
                <a:cs typeface="Segoe UI Light" panose="020B0502040204020203" pitchFamily="34" charset="0"/>
              </a:rPr>
              <a:t>Phase-4</a:t>
            </a:r>
            <a:endParaRPr lang="LID4096"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51733" y="6492875"/>
            <a:ext cx="440267" cy="365125"/>
          </a:xfrm>
        </p:spPr>
        <p:txBody>
          <a:bodyPr/>
          <a:lstStyle/>
          <a:p>
            <a:fld id="{2AAD9BEF-622F-4B1C-A61F-863E667CA1B7}" type="slidenum">
              <a:rPr lang="en-US" b="1" smtClean="0"/>
              <a:t>29</a:t>
            </a:fld>
            <a:endParaRPr lang="en-US" b="1" dirty="0"/>
          </a:p>
        </p:txBody>
      </p:sp>
      <p:sp>
        <p:nvSpPr>
          <p:cNvPr id="7" name="Content Placeholder 17">
            <a:extLst>
              <a:ext uri="{FF2B5EF4-FFF2-40B4-BE49-F238E27FC236}">
                <a16:creationId xmlns:a16="http://schemas.microsoft.com/office/drawing/2014/main" id="{14358EA6-3711-4795-8390-A54B19C34687}"/>
              </a:ext>
            </a:extLst>
          </p:cNvPr>
          <p:cNvSpPr txBox="1">
            <a:spLocks/>
          </p:cNvSpPr>
          <p:nvPr/>
        </p:nvSpPr>
        <p:spPr>
          <a:xfrm>
            <a:off x="74617" y="1128368"/>
            <a:ext cx="11944663" cy="3275466"/>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Aft>
                <a:spcPts val="600"/>
              </a:spcAft>
              <a:buClr>
                <a:schemeClr val="bg1"/>
              </a:buClr>
              <a:buFont typeface="+mj-lt"/>
              <a:buAutoNum type="arabicPeriod" startAt="2"/>
              <a:defRPr/>
            </a:pPr>
            <a:r>
              <a:rPr lang="en-US" sz="2200" dirty="0">
                <a:solidFill>
                  <a:srgbClr val="0B78BD"/>
                </a:solidFill>
                <a:latin typeface="Cambria" panose="02040503050406030204" pitchFamily="18" charset="0"/>
                <a:ea typeface="Cambria" panose="02040503050406030204" pitchFamily="18" charset="0"/>
                <a:cs typeface="Segoe UI" panose="020B0502040204020203" pitchFamily="34" charset="0"/>
              </a:rPr>
              <a:t>Train an ML Model using the annotated data for Tagging New Text with Concepts:</a:t>
            </a:r>
          </a:p>
          <a:p>
            <a:pPr marL="457200" lvl="1" indent="0">
              <a:lnSpc>
                <a:spcPct val="110000"/>
              </a:lnSpc>
              <a:spcAft>
                <a:spcPts val="600"/>
              </a:spcAft>
              <a:buClr>
                <a:schemeClr val="bg1"/>
              </a:buClr>
              <a:buNone/>
              <a:defRPr/>
            </a:pPr>
            <a:endParaRPr lang="en-US" sz="2000" b="1"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endParaRPr>
          </a:p>
          <a:p>
            <a:pPr marL="457200" lvl="1" indent="0">
              <a:lnSpc>
                <a:spcPct val="110000"/>
              </a:lnSpc>
              <a:spcAft>
                <a:spcPts val="600"/>
              </a:spcAft>
              <a:buClr>
                <a:schemeClr val="bg1"/>
              </a:buClr>
              <a:buNone/>
              <a:defRPr/>
            </a:pPr>
            <a:r>
              <a:rPr lang="en-US" sz="2000" b="1"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Challenges:</a:t>
            </a:r>
          </a:p>
          <a:p>
            <a:pPr lvl="2">
              <a:lnSpc>
                <a:spcPct val="110000"/>
              </a:lnSpc>
              <a:spcAft>
                <a:spcPts val="0"/>
              </a:spcAft>
              <a:buClr>
                <a:srgbClr val="0B78BD"/>
              </a:buClr>
              <a:defRPr/>
            </a:pP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(Semi-)Automatically generating </a:t>
            </a: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enough training data </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for the model to work on.</a:t>
            </a:r>
          </a:p>
          <a:p>
            <a:pPr lvl="2">
              <a:lnSpc>
                <a:spcPct val="110000"/>
              </a:lnSpc>
              <a:spcAft>
                <a:spcPts val="0"/>
              </a:spcAft>
              <a:buClr>
                <a:srgbClr val="0B78BD"/>
              </a:buClr>
              <a:defRPr/>
            </a:pP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Noise</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 in the automatically generated training data (</a:t>
            </a: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Data Quality</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a:t>
            </a:r>
          </a:p>
          <a:p>
            <a:pPr lvl="2">
              <a:lnSpc>
                <a:spcPct val="110000"/>
              </a:lnSpc>
              <a:spcAft>
                <a:spcPts val="0"/>
              </a:spcAft>
              <a:buClr>
                <a:srgbClr val="0B78BD"/>
              </a:buClr>
              <a:defRPr/>
            </a:pP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Extending </a:t>
            </a:r>
            <a:r>
              <a:rPr lang="en-US" sz="1800" dirty="0">
                <a:solidFill>
                  <a:schemeClr val="tx1"/>
                </a:solidFill>
                <a:latin typeface="Cambria" panose="02040503050406030204" pitchFamily="18" charset="0"/>
                <a:ea typeface="Cambria" panose="02040503050406030204" pitchFamily="18" charset="0"/>
                <a:cs typeface="Segoe UI" panose="020B0502040204020203" pitchFamily="34" charset="0"/>
              </a:rPr>
              <a:t>the</a:t>
            </a: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 concepts </a:t>
            </a:r>
            <a:r>
              <a:rPr lang="en-US" sz="1800" dirty="0">
                <a:solidFill>
                  <a:schemeClr val="tx1"/>
                </a:solidFill>
                <a:latin typeface="Cambria" panose="02040503050406030204" pitchFamily="18" charset="0"/>
                <a:ea typeface="Cambria" panose="02040503050406030204" pitchFamily="18" charset="0"/>
                <a:cs typeface="Segoe UI" panose="020B0502040204020203" pitchFamily="34" charset="0"/>
              </a:rPr>
              <a:t>(new)</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 apart from only finding the existing one.</a:t>
            </a:r>
          </a:p>
          <a:p>
            <a:pPr lvl="2">
              <a:lnSpc>
                <a:spcPct val="110000"/>
              </a:lnSpc>
              <a:spcAft>
                <a:spcPts val="0"/>
              </a:spcAft>
              <a:buClr>
                <a:srgbClr val="0B78BD"/>
              </a:buClr>
              <a:defRPr/>
            </a:pP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Evaluation</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 of the model’s output.</a:t>
            </a:r>
          </a:p>
          <a:p>
            <a:pPr lvl="2">
              <a:lnSpc>
                <a:spcPct val="110000"/>
              </a:lnSpc>
              <a:spcAft>
                <a:spcPts val="0"/>
              </a:spcAft>
              <a:buClr>
                <a:srgbClr val="0B78BD"/>
              </a:buClr>
              <a:defRPr/>
            </a:pPr>
            <a:endPar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endParaRPr>
          </a:p>
          <a:p>
            <a:pPr lvl="2">
              <a:lnSpc>
                <a:spcPct val="110000"/>
              </a:lnSpc>
              <a:spcAft>
                <a:spcPts val="0"/>
              </a:spcAft>
              <a:buClr>
                <a:schemeClr val="bg1"/>
              </a:buClr>
              <a:defRPr/>
            </a:pPr>
            <a:endPar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endParaRPr>
          </a:p>
          <a:p>
            <a:pPr lvl="2">
              <a:lnSpc>
                <a:spcPct val="110000"/>
              </a:lnSpc>
              <a:spcAft>
                <a:spcPts val="600"/>
              </a:spcAft>
              <a:buClr>
                <a:schemeClr val="bg1"/>
              </a:buClr>
              <a:defRPr/>
            </a:pPr>
            <a:endParaRPr lang="en-US" sz="1800" b="1" dirty="0">
              <a:solidFill>
                <a:srgbClr val="FFC000"/>
              </a:solidFill>
              <a:latin typeface="Cambria" panose="02040503050406030204" pitchFamily="18" charset="0"/>
              <a:ea typeface="Cambria" panose="02040503050406030204" pitchFamily="18" charset="0"/>
              <a:cs typeface="Segoe UI" panose="020B0502040204020203" pitchFamily="34" charset="0"/>
            </a:endParaRPr>
          </a:p>
        </p:txBody>
      </p:sp>
    </p:spTree>
    <p:extLst>
      <p:ext uri="{BB962C8B-B14F-4D97-AF65-F5344CB8AC3E}">
        <p14:creationId xmlns:p14="http://schemas.microsoft.com/office/powerpoint/2010/main" val="403860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3892860" y="2770015"/>
            <a:ext cx="4406279" cy="1317970"/>
          </a:xfrm>
        </p:spPr>
        <p:txBody>
          <a:bodyPr>
            <a:normAutofit/>
          </a:bodyPr>
          <a:lstStyle/>
          <a:p>
            <a:pPr algn="ctr"/>
            <a:r>
              <a:rPr lang="en-US" sz="6000" dirty="0">
                <a:solidFill>
                  <a:srgbClr val="002060"/>
                </a:solidFill>
                <a:latin typeface="Cambria" panose="02040503050406030204" pitchFamily="18" charset="0"/>
                <a:ea typeface="Cambria" panose="02040503050406030204" pitchFamily="18" charset="0"/>
              </a:rPr>
              <a:t>Motivation</a:t>
            </a:r>
            <a:endParaRPr lang="LID4096" sz="6000"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898510" y="6492875"/>
            <a:ext cx="293490" cy="365125"/>
          </a:xfrm>
        </p:spPr>
        <p:txBody>
          <a:bodyPr/>
          <a:lstStyle/>
          <a:p>
            <a:fld id="{2AAD9BEF-622F-4B1C-A61F-863E667CA1B7}" type="slidenum">
              <a:rPr lang="en-US" b="1" smtClean="0"/>
              <a:t>3</a:t>
            </a:fld>
            <a:endParaRPr lang="en-US" b="1" dirty="0"/>
          </a:p>
        </p:txBody>
      </p:sp>
    </p:spTree>
    <p:extLst>
      <p:ext uri="{BB962C8B-B14F-4D97-AF65-F5344CB8AC3E}">
        <p14:creationId xmlns:p14="http://schemas.microsoft.com/office/powerpoint/2010/main" val="508186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294685" y="246803"/>
            <a:ext cx="5314536" cy="783738"/>
          </a:xfrm>
        </p:spPr>
        <p:txBody>
          <a:bodyPr>
            <a:normAutofit/>
          </a:bodyPr>
          <a:lstStyle/>
          <a:p>
            <a:r>
              <a:rPr lang="en-US" dirty="0">
                <a:latin typeface="Cambria" panose="02040503050406030204" pitchFamily="18" charset="0"/>
                <a:ea typeface="Cambria" panose="02040503050406030204" pitchFamily="18" charset="0"/>
              </a:rPr>
              <a:t>Phase-5</a:t>
            </a:r>
            <a:endParaRPr lang="LID4096"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34DF5DA9-4A6A-4C82-AFE6-C936DFCE055A}"/>
              </a:ext>
            </a:extLst>
          </p:cNvPr>
          <p:cNvSpPr>
            <a:spLocks noGrp="1"/>
          </p:cNvSpPr>
          <p:nvPr>
            <p:ph idx="1"/>
          </p:nvPr>
        </p:nvSpPr>
        <p:spPr>
          <a:xfrm>
            <a:off x="393967" y="1203062"/>
            <a:ext cx="6188813" cy="783738"/>
          </a:xfrm>
        </p:spPr>
        <p:txBody>
          <a:bodyPr anchor="t">
            <a:noAutofit/>
          </a:bodyPr>
          <a:lstStyle/>
          <a:p>
            <a:pPr marL="0" indent="0">
              <a:lnSpc>
                <a:spcPct val="100000"/>
              </a:lnSpc>
              <a:buNone/>
            </a:pPr>
            <a:r>
              <a:rPr lang="en-US" sz="2000" b="1" dirty="0">
                <a:solidFill>
                  <a:srgbClr val="FFC000"/>
                </a:solidFill>
                <a:latin typeface="Cambria" panose="02040503050406030204" pitchFamily="18" charset="0"/>
                <a:ea typeface="Cambria" panose="02040503050406030204" pitchFamily="18" charset="0"/>
              </a:rPr>
              <a:t>Mapping the Instances of Tagged Text with the Concepts in the Integrated Graph:</a:t>
            </a:r>
          </a:p>
          <a:p>
            <a:pPr marL="0" indent="0">
              <a:lnSpc>
                <a:spcPct val="100000"/>
              </a:lnSpc>
              <a:buNone/>
            </a:pPr>
            <a:endParaRPr lang="en-US" sz="2000" b="1" dirty="0">
              <a:latin typeface="Cambria" panose="02040503050406030204" pitchFamily="18" charset="0"/>
              <a:ea typeface="Cambria" panose="02040503050406030204" pitchFamily="18" charset="0"/>
            </a:endParaRPr>
          </a:p>
        </p:txBody>
      </p:sp>
      <p:sp>
        <p:nvSpPr>
          <p:cNvPr id="29" name="Freeform: Shape 2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41739" y="6372384"/>
            <a:ext cx="483086" cy="485616"/>
          </a:xfrm>
          <a:prstGeom prst="ellipse">
            <a:avLst/>
          </a:prstGeom>
          <a:noFill/>
        </p:spPr>
        <p:txBody>
          <a:bodyPr anchor="ctr">
            <a:normAutofit fontScale="70000" lnSpcReduction="20000"/>
          </a:bodyPr>
          <a:lstStyle/>
          <a:p>
            <a:pPr algn="ctr">
              <a:spcAft>
                <a:spcPts val="600"/>
              </a:spcAft>
            </a:pPr>
            <a:fld id="{2AAD9BEF-622F-4B1C-A61F-863E667CA1B7}" type="slidenum">
              <a:rPr lang="en-US" sz="1500" b="1">
                <a:solidFill>
                  <a:srgbClr val="FFFFFF"/>
                </a:solidFill>
              </a:rPr>
              <a:pPr algn="ctr">
                <a:spcAft>
                  <a:spcPts val="600"/>
                </a:spcAft>
              </a:pPr>
              <a:t>30</a:t>
            </a:fld>
            <a:endParaRPr lang="en-US" sz="1500" b="1" dirty="0">
              <a:solidFill>
                <a:srgbClr val="FFFFFF"/>
              </a:solidFill>
            </a:endParaRPr>
          </a:p>
        </p:txBody>
      </p:sp>
      <p:pic>
        <p:nvPicPr>
          <p:cNvPr id="17" name="Picture 16">
            <a:extLst>
              <a:ext uri="{FF2B5EF4-FFF2-40B4-BE49-F238E27FC236}">
                <a16:creationId xmlns:a16="http://schemas.microsoft.com/office/drawing/2014/main" id="{C50D80FA-96CA-470E-9BA4-6BE5DAC51DF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616812" y="140248"/>
            <a:ext cx="4507929" cy="4367605"/>
          </a:xfrm>
          <a:prstGeom prst="rect">
            <a:avLst/>
          </a:prstGeom>
          <a:ln w="28575">
            <a:noFill/>
          </a:ln>
        </p:spPr>
      </p:pic>
      <p:sp>
        <p:nvSpPr>
          <p:cNvPr id="18" name="Content Placeholder 2">
            <a:extLst>
              <a:ext uri="{FF2B5EF4-FFF2-40B4-BE49-F238E27FC236}">
                <a16:creationId xmlns:a16="http://schemas.microsoft.com/office/drawing/2014/main" id="{BE11428E-4D26-4415-B69A-F473D7B7EE7F}"/>
              </a:ext>
            </a:extLst>
          </p:cNvPr>
          <p:cNvSpPr txBox="1">
            <a:spLocks/>
          </p:cNvSpPr>
          <p:nvPr/>
        </p:nvSpPr>
        <p:spPr>
          <a:xfrm>
            <a:off x="3026193" y="4700814"/>
            <a:ext cx="3723948" cy="107172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 dirty="0">
              <a:latin typeface="Cambria" panose="02040503050406030204" pitchFamily="18" charset="0"/>
              <a:ea typeface="Cambria" panose="02040503050406030204" pitchFamily="18" charset="0"/>
            </a:endParaRPr>
          </a:p>
          <a:p>
            <a:pPr marL="0" indent="0">
              <a:lnSpc>
                <a:spcPct val="100000"/>
              </a:lnSpc>
              <a:buNone/>
            </a:pPr>
            <a:r>
              <a:rPr lang="en-US" sz="2000" dirty="0">
                <a:solidFill>
                  <a:srgbClr val="FFC000"/>
                </a:solidFill>
                <a:latin typeface="Cambria" panose="02040503050406030204" pitchFamily="18" charset="0"/>
                <a:ea typeface="Cambria" panose="02040503050406030204" pitchFamily="18" charset="0"/>
              </a:rPr>
              <a:t>Input:</a:t>
            </a:r>
            <a:r>
              <a:rPr lang="en-US" sz="2000" dirty="0">
                <a:latin typeface="Cambria" panose="02040503050406030204" pitchFamily="18" charset="0"/>
                <a:ea typeface="Cambria" panose="02040503050406030204" pitchFamily="18" charset="0"/>
              </a:rPr>
              <a:t> Tagged Text Source</a:t>
            </a:r>
            <a:br>
              <a:rPr lang="en-US" sz="2000" dirty="0">
                <a:latin typeface="Cambria" panose="02040503050406030204" pitchFamily="18" charset="0"/>
                <a:ea typeface="Cambria" panose="02040503050406030204" pitchFamily="18" charset="0"/>
              </a:rPr>
            </a:br>
            <a:r>
              <a:rPr lang="en-US" sz="2000" dirty="0">
                <a:solidFill>
                  <a:srgbClr val="FFC000"/>
                </a:solidFill>
                <a:latin typeface="Cambria" panose="02040503050406030204" pitchFamily="18" charset="0"/>
                <a:ea typeface="Cambria" panose="02040503050406030204" pitchFamily="18" charset="0"/>
              </a:rPr>
              <a:t>Output:</a:t>
            </a:r>
            <a:r>
              <a:rPr lang="en-US" sz="2000" dirty="0">
                <a:latin typeface="Cambria" panose="02040503050406030204" pitchFamily="18" charset="0"/>
                <a:ea typeface="Cambria" panose="02040503050406030204" pitchFamily="18" charset="0"/>
              </a:rPr>
              <a:t> Instances Mapped to IG </a:t>
            </a:r>
          </a:p>
        </p:txBody>
      </p:sp>
      <p:sp>
        <p:nvSpPr>
          <p:cNvPr id="9" name="Content Placeholder 2">
            <a:extLst>
              <a:ext uri="{FF2B5EF4-FFF2-40B4-BE49-F238E27FC236}">
                <a16:creationId xmlns:a16="http://schemas.microsoft.com/office/drawing/2014/main" id="{7EBA838B-2657-4B45-9AE7-4A2A44F55987}"/>
              </a:ext>
            </a:extLst>
          </p:cNvPr>
          <p:cNvSpPr txBox="1">
            <a:spLocks/>
          </p:cNvSpPr>
          <p:nvPr/>
        </p:nvSpPr>
        <p:spPr>
          <a:xfrm>
            <a:off x="663187" y="2561869"/>
            <a:ext cx="6086954" cy="1945984"/>
          </a:xfrm>
          <a:prstGeom prst="rect">
            <a:avLst/>
          </a:prstGeom>
          <a:ln w="28575">
            <a:noFill/>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buClr>
                <a:prstClr val="white"/>
              </a:buClr>
              <a:defRPr/>
            </a:pPr>
            <a:r>
              <a:rPr lang="en-US" sz="2000" dirty="0">
                <a:solidFill>
                  <a:prstClr val="white"/>
                </a:solidFill>
                <a:latin typeface="Cambria" panose="02040503050406030204" pitchFamily="18" charset="0"/>
                <a:ea typeface="Cambria" panose="02040503050406030204" pitchFamily="18" charset="0"/>
                <a:cs typeface="Segoe UI" panose="020B0502040204020203" pitchFamily="34" charset="0"/>
              </a:rPr>
              <a:t>Generate a Structured Representation (e.g., </a:t>
            </a:r>
            <a:r>
              <a:rPr lang="en-US" sz="2000" dirty="0">
                <a:solidFill>
                  <a:srgbClr val="FFC000"/>
                </a:solidFill>
                <a:latin typeface="Cambria" panose="02040503050406030204" pitchFamily="18" charset="0"/>
                <a:ea typeface="Cambria" panose="02040503050406030204" pitchFamily="18" charset="0"/>
                <a:cs typeface="Segoe UI" panose="020B0502040204020203" pitchFamily="34" charset="0"/>
              </a:rPr>
              <a:t>triples</a:t>
            </a:r>
            <a:r>
              <a:rPr lang="en-US" sz="2000" dirty="0">
                <a:solidFill>
                  <a:prstClr val="white"/>
                </a:solidFill>
                <a:latin typeface="Cambria" panose="02040503050406030204" pitchFamily="18" charset="0"/>
                <a:ea typeface="Cambria" panose="02040503050406030204" pitchFamily="18" charset="0"/>
                <a:cs typeface="Segoe UI" panose="020B0502040204020203" pitchFamily="34" charset="0"/>
              </a:rPr>
              <a:t>).</a:t>
            </a:r>
          </a:p>
          <a:p>
            <a:pPr>
              <a:lnSpc>
                <a:spcPct val="100000"/>
              </a:lnSpc>
              <a:spcBef>
                <a:spcPts val="0"/>
              </a:spcBef>
              <a:spcAft>
                <a:spcPts val="600"/>
              </a:spcAft>
              <a:buClr>
                <a:prstClr val="white"/>
              </a:buClr>
              <a:defRPr/>
            </a:pPr>
            <a:r>
              <a:rPr lang="en-US" sz="2000" dirty="0">
                <a:solidFill>
                  <a:prstClr val="white"/>
                </a:solidFill>
                <a:latin typeface="Cambria" panose="02040503050406030204" pitchFamily="18" charset="0"/>
                <a:ea typeface="Cambria" panose="02040503050406030204" pitchFamily="18" charset="0"/>
                <a:cs typeface="Segoe UI" panose="020B0502040204020203" pitchFamily="34" charset="0"/>
              </a:rPr>
              <a:t>Create </a:t>
            </a:r>
            <a:r>
              <a:rPr lang="en-US" sz="2000" dirty="0">
                <a:solidFill>
                  <a:srgbClr val="FFC000"/>
                </a:solidFill>
                <a:latin typeface="Cambria" panose="02040503050406030204" pitchFamily="18" charset="0"/>
                <a:ea typeface="Cambria" panose="02040503050406030204" pitchFamily="18" charset="0"/>
                <a:cs typeface="Segoe UI" panose="020B0502040204020203" pitchFamily="34" charset="0"/>
              </a:rPr>
              <a:t>wrappers</a:t>
            </a:r>
            <a:r>
              <a:rPr lang="en-US" sz="2000" dirty="0">
                <a:solidFill>
                  <a:prstClr val="white"/>
                </a:solidFill>
                <a:latin typeface="Cambria" panose="02040503050406030204" pitchFamily="18" charset="0"/>
                <a:ea typeface="Cambria" panose="02040503050406030204" pitchFamily="18" charset="0"/>
                <a:cs typeface="Segoe UI" panose="020B0502040204020203" pitchFamily="34" charset="0"/>
              </a:rPr>
              <a:t> using which </a:t>
            </a:r>
            <a:r>
              <a:rPr lang="en-US" sz="2000" dirty="0">
                <a:solidFill>
                  <a:srgbClr val="FFC000"/>
                </a:solidFill>
                <a:latin typeface="Cambria" panose="02040503050406030204" pitchFamily="18" charset="0"/>
                <a:ea typeface="Cambria" panose="02040503050406030204" pitchFamily="18" charset="0"/>
                <a:cs typeface="Segoe UI" panose="020B0502040204020203" pitchFamily="34" charset="0"/>
              </a:rPr>
              <a:t>triples</a:t>
            </a:r>
            <a:r>
              <a:rPr lang="en-US" sz="2000" dirty="0">
                <a:solidFill>
                  <a:prstClr val="white"/>
                </a:solidFill>
                <a:latin typeface="Cambria" panose="02040503050406030204" pitchFamily="18" charset="0"/>
                <a:ea typeface="Cambria" panose="02040503050406030204" pitchFamily="18" charset="0"/>
                <a:cs typeface="Segoe UI" panose="020B0502040204020203" pitchFamily="34" charset="0"/>
              </a:rPr>
              <a:t> can be linked </a:t>
            </a:r>
            <a:br>
              <a:rPr lang="en-US" sz="2000" dirty="0">
                <a:solidFill>
                  <a:prstClr val="white"/>
                </a:solidFill>
                <a:latin typeface="Cambria" panose="02040503050406030204" pitchFamily="18" charset="0"/>
                <a:ea typeface="Cambria" panose="02040503050406030204" pitchFamily="18" charset="0"/>
                <a:cs typeface="Segoe UI" panose="020B0502040204020203" pitchFamily="34" charset="0"/>
              </a:rPr>
            </a:br>
            <a:r>
              <a:rPr lang="en-US" sz="2000" dirty="0">
                <a:solidFill>
                  <a:prstClr val="white"/>
                </a:solidFill>
                <a:latin typeface="Cambria" panose="02040503050406030204" pitchFamily="18" charset="0"/>
                <a:ea typeface="Cambria" panose="02040503050406030204" pitchFamily="18" charset="0"/>
                <a:cs typeface="Segoe UI" panose="020B0502040204020203" pitchFamily="34" charset="0"/>
              </a:rPr>
              <a:t>to its corresponding </a:t>
            </a:r>
            <a:r>
              <a:rPr lang="en-US" sz="2000" dirty="0">
                <a:solidFill>
                  <a:srgbClr val="FFC000"/>
                </a:solidFill>
                <a:latin typeface="Cambria" panose="02040503050406030204" pitchFamily="18" charset="0"/>
                <a:ea typeface="Cambria" panose="02040503050406030204" pitchFamily="18" charset="0"/>
                <a:cs typeface="Segoe UI" panose="020B0502040204020203" pitchFamily="34" charset="0"/>
              </a:rPr>
              <a:t>instances </a:t>
            </a:r>
            <a:r>
              <a:rPr lang="en-US" sz="2000" dirty="0">
                <a:latin typeface="Cambria" panose="02040503050406030204" pitchFamily="18" charset="0"/>
                <a:ea typeface="Cambria" panose="02040503050406030204" pitchFamily="18" charset="0"/>
                <a:cs typeface="Segoe UI" panose="020B0502040204020203" pitchFamily="34" charset="0"/>
              </a:rPr>
              <a:t>within the text</a:t>
            </a:r>
            <a:r>
              <a:rPr lang="en-US" sz="2000" dirty="0">
                <a:solidFill>
                  <a:prstClr val="white"/>
                </a:solidFill>
                <a:latin typeface="Cambria" panose="02040503050406030204" pitchFamily="18" charset="0"/>
                <a:ea typeface="Cambria" panose="02040503050406030204" pitchFamily="18" charset="0"/>
                <a:cs typeface="Segoe UI" panose="020B0502040204020203" pitchFamily="34" charset="0"/>
              </a:rPr>
              <a:t>.</a:t>
            </a:r>
          </a:p>
          <a:p>
            <a:pPr>
              <a:lnSpc>
                <a:spcPct val="100000"/>
              </a:lnSpc>
              <a:spcBef>
                <a:spcPts val="0"/>
              </a:spcBef>
              <a:spcAft>
                <a:spcPts val="600"/>
              </a:spcAft>
              <a:buClr>
                <a:prstClr val="white"/>
              </a:buClr>
              <a:defRPr/>
            </a:pPr>
            <a:r>
              <a:rPr lang="en-US" sz="2000" dirty="0">
                <a:solidFill>
                  <a:srgbClr val="FFC000"/>
                </a:solidFill>
                <a:latin typeface="Cambria" panose="02040503050406030204" pitchFamily="18" charset="0"/>
                <a:ea typeface="Cambria" panose="02040503050406030204" pitchFamily="18" charset="0"/>
                <a:cs typeface="Segoe UI" panose="020B0502040204020203" pitchFamily="34" charset="0"/>
              </a:rPr>
              <a:t>Map</a:t>
            </a:r>
            <a:r>
              <a:rPr lang="en-US" sz="2000" dirty="0">
                <a:solidFill>
                  <a:prstClr val="white"/>
                </a:solidFill>
                <a:latin typeface="Cambria" panose="02040503050406030204" pitchFamily="18" charset="0"/>
                <a:ea typeface="Cambria" panose="02040503050406030204" pitchFamily="18" charset="0"/>
                <a:cs typeface="Segoe UI" panose="020B0502040204020203" pitchFamily="34" charset="0"/>
              </a:rPr>
              <a:t> those </a:t>
            </a:r>
            <a:r>
              <a:rPr lang="en-US" sz="2000" dirty="0">
                <a:solidFill>
                  <a:srgbClr val="FFC000"/>
                </a:solidFill>
                <a:latin typeface="Cambria" panose="02040503050406030204" pitchFamily="18" charset="0"/>
                <a:ea typeface="Cambria" panose="02040503050406030204" pitchFamily="18" charset="0"/>
                <a:cs typeface="Segoe UI" panose="020B0502040204020203" pitchFamily="34" charset="0"/>
              </a:rPr>
              <a:t>triples</a:t>
            </a:r>
            <a:r>
              <a:rPr lang="en-US" sz="2000" dirty="0">
                <a:solidFill>
                  <a:prstClr val="white"/>
                </a:solidFill>
                <a:latin typeface="Cambria" panose="02040503050406030204" pitchFamily="18" charset="0"/>
                <a:ea typeface="Cambria" panose="02040503050406030204" pitchFamily="18" charset="0"/>
                <a:cs typeface="Segoe UI" panose="020B0502040204020203" pitchFamily="34" charset="0"/>
              </a:rPr>
              <a:t> with the </a:t>
            </a:r>
            <a:r>
              <a:rPr lang="en-US" sz="2000" dirty="0">
                <a:solidFill>
                  <a:srgbClr val="FFC000"/>
                </a:solidFill>
                <a:latin typeface="Cambria" panose="02040503050406030204" pitchFamily="18" charset="0"/>
                <a:ea typeface="Cambria" panose="02040503050406030204" pitchFamily="18" charset="0"/>
                <a:cs typeface="Segoe UI" panose="020B0502040204020203" pitchFamily="34" charset="0"/>
              </a:rPr>
              <a:t>Concepts</a:t>
            </a:r>
            <a:r>
              <a:rPr lang="en-US" sz="2000" dirty="0">
                <a:solidFill>
                  <a:prstClr val="white"/>
                </a:solidFill>
                <a:latin typeface="Cambria" panose="02040503050406030204" pitchFamily="18" charset="0"/>
                <a:ea typeface="Cambria" panose="02040503050406030204" pitchFamily="18" charset="0"/>
                <a:cs typeface="Segoe UI" panose="020B0502040204020203" pitchFamily="34" charset="0"/>
              </a:rPr>
              <a:t> in the Integrated Graph (IG).</a:t>
            </a:r>
          </a:p>
        </p:txBody>
      </p:sp>
    </p:spTree>
    <p:extLst>
      <p:ext uri="{BB962C8B-B14F-4D97-AF65-F5344CB8AC3E}">
        <p14:creationId xmlns:p14="http://schemas.microsoft.com/office/powerpoint/2010/main" val="25051665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186558" y="220667"/>
            <a:ext cx="7717165" cy="497064"/>
          </a:xfrm>
        </p:spPr>
        <p:txBody>
          <a:bodyPr vert="horz" lIns="91440" tIns="45720" rIns="91440" bIns="45720" rtlCol="0" anchor="b">
            <a:noAutofit/>
          </a:bodyPr>
          <a:lstStyle/>
          <a:p>
            <a:r>
              <a:rPr lang="en-US" dirty="0">
                <a:latin typeface="Cambria" panose="02040503050406030204" pitchFamily="18" charset="0"/>
                <a:ea typeface="Cambria" panose="02040503050406030204" pitchFamily="18" charset="0"/>
                <a:cs typeface="+mj-cs"/>
              </a:rPr>
              <a:t>Running Example </a:t>
            </a:r>
            <a:r>
              <a:rPr lang="en-US" sz="3600" dirty="0">
                <a:solidFill>
                  <a:srgbClr val="C00000"/>
                </a:solidFill>
                <a:latin typeface="Cambria" panose="02040503050406030204" pitchFamily="18" charset="0"/>
                <a:ea typeface="Cambria" panose="02040503050406030204" pitchFamily="18" charset="0"/>
                <a:cs typeface="+mj-cs"/>
              </a:rPr>
              <a:t>(Phase-5: Mapping)</a:t>
            </a:r>
            <a:endParaRPr lang="en-US" dirty="0">
              <a:latin typeface="Cambria" panose="02040503050406030204" pitchFamily="18" charset="0"/>
              <a:ea typeface="Cambria" panose="02040503050406030204" pitchFamily="18" charset="0"/>
              <a:cs typeface="+mj-cs"/>
            </a:endParaRPr>
          </a:p>
        </p:txBody>
      </p:sp>
      <p:cxnSp>
        <p:nvCxnSpPr>
          <p:cNvPr id="51" name="Straight Connector 5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5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846378" y="6551963"/>
            <a:ext cx="345621" cy="306038"/>
          </a:xfrm>
        </p:spPr>
        <p:txBody>
          <a:bodyPr vert="horz" lIns="91440" tIns="45720" rIns="91440" bIns="45720" rtlCol="0">
            <a:normAutofit/>
          </a:bodyPr>
          <a:lstStyle/>
          <a:p>
            <a:pPr>
              <a:spcAft>
                <a:spcPts val="600"/>
              </a:spcAft>
            </a:pPr>
            <a:fld id="{2AAD9BEF-622F-4B1C-A61F-863E667CA1B7}" type="slidenum">
              <a:rPr lang="en-US" b="1" smtClean="0">
                <a:solidFill>
                  <a:schemeClr val="tx1">
                    <a:alpha val="60000"/>
                  </a:schemeClr>
                </a:solidFill>
                <a:latin typeface="+mn-lt"/>
                <a:cs typeface="+mn-cs"/>
              </a:rPr>
              <a:pPr>
                <a:spcAft>
                  <a:spcPts val="600"/>
                </a:spcAft>
              </a:pPr>
              <a:t>31</a:t>
            </a:fld>
            <a:endParaRPr lang="en-US" b="1" dirty="0">
              <a:solidFill>
                <a:schemeClr val="tx1">
                  <a:alpha val="60000"/>
                </a:schemeClr>
              </a:solidFill>
              <a:latin typeface="+mn-lt"/>
              <a:cs typeface="+mn-cs"/>
            </a:endParaRPr>
          </a:p>
        </p:txBody>
      </p:sp>
      <p:sp>
        <p:nvSpPr>
          <p:cNvPr id="13" name="Content Placeholder 17">
            <a:extLst>
              <a:ext uri="{FF2B5EF4-FFF2-40B4-BE49-F238E27FC236}">
                <a16:creationId xmlns:a16="http://schemas.microsoft.com/office/drawing/2014/main" id="{8235A208-FBD3-4A89-AABA-32D767B1E309}"/>
              </a:ext>
            </a:extLst>
          </p:cNvPr>
          <p:cNvSpPr txBox="1">
            <a:spLocks/>
          </p:cNvSpPr>
          <p:nvPr/>
        </p:nvSpPr>
        <p:spPr>
          <a:xfrm>
            <a:off x="2033796" y="3930767"/>
            <a:ext cx="7157249" cy="545490"/>
          </a:xfrm>
          <a:prstGeom prst="rect">
            <a:avLst/>
          </a:prstGeom>
          <a:solidFill>
            <a:srgbClr val="FFFF00"/>
          </a:solidFill>
          <a:ln w="28575">
            <a:solidFill>
              <a:schemeClr val="accent2">
                <a:lumMod val="60000"/>
                <a:lumOff val="40000"/>
              </a:schemeClr>
            </a:solidFill>
            <a:prstDash val="sysDash"/>
          </a:ln>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Aft>
                <a:spcPts val="0"/>
              </a:spcAft>
              <a:buClr>
                <a:srgbClr val="0B78BD"/>
              </a:buClr>
              <a:buNone/>
              <a:defRPr/>
            </a:pPr>
            <a:r>
              <a:rPr lang="en-US" sz="24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(American Trypanosomiasis, </a:t>
            </a:r>
            <a:r>
              <a:rPr lang="en-US" sz="2400" dirty="0" err="1">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has_phase</a:t>
            </a:r>
            <a:r>
              <a:rPr lang="en-US" sz="24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 acute phase)</a:t>
            </a:r>
          </a:p>
          <a:p>
            <a:pPr lvl="2">
              <a:lnSpc>
                <a:spcPct val="110000"/>
              </a:lnSpc>
              <a:spcAft>
                <a:spcPts val="600"/>
              </a:spcAft>
              <a:buClr>
                <a:schemeClr val="bg1"/>
              </a:buClr>
              <a:defRPr/>
            </a:pPr>
            <a:endParaRPr lang="en-US" sz="1800" b="1" dirty="0">
              <a:solidFill>
                <a:srgbClr val="FFC000"/>
              </a:solidFill>
              <a:latin typeface="Cambria" panose="02040503050406030204" pitchFamily="18" charset="0"/>
              <a:ea typeface="Cambria" panose="02040503050406030204" pitchFamily="18" charset="0"/>
              <a:cs typeface="Segoe UI" panose="020B0502040204020203" pitchFamily="34" charset="0"/>
            </a:endParaRPr>
          </a:p>
        </p:txBody>
      </p:sp>
      <p:cxnSp>
        <p:nvCxnSpPr>
          <p:cNvPr id="20" name="Straight Arrow Connector 19">
            <a:extLst>
              <a:ext uri="{FF2B5EF4-FFF2-40B4-BE49-F238E27FC236}">
                <a16:creationId xmlns:a16="http://schemas.microsoft.com/office/drawing/2014/main" id="{E5EFBBD8-E40C-4531-B552-CCAD4D4E0364}"/>
              </a:ext>
            </a:extLst>
          </p:cNvPr>
          <p:cNvCxnSpPr>
            <a:cxnSpLocks/>
          </p:cNvCxnSpPr>
          <p:nvPr/>
        </p:nvCxnSpPr>
        <p:spPr>
          <a:xfrm flipV="1">
            <a:off x="4171663" y="1611236"/>
            <a:ext cx="2509977" cy="2473174"/>
          </a:xfrm>
          <a:prstGeom prst="straightConnector1">
            <a:avLst/>
          </a:prstGeom>
          <a:ln w="28575">
            <a:solidFill>
              <a:schemeClr val="tx1"/>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C071674-DD46-40F6-AB6F-BAF71016A905}"/>
              </a:ext>
            </a:extLst>
          </p:cNvPr>
          <p:cNvCxnSpPr>
            <a:cxnSpLocks/>
          </p:cNvCxnSpPr>
          <p:nvPr/>
        </p:nvCxnSpPr>
        <p:spPr>
          <a:xfrm flipV="1">
            <a:off x="7696233" y="1794645"/>
            <a:ext cx="1849931" cy="2289766"/>
          </a:xfrm>
          <a:prstGeom prst="straightConnector1">
            <a:avLst/>
          </a:prstGeom>
          <a:ln w="28575">
            <a:solidFill>
              <a:schemeClr val="tx1"/>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5F30A44-3907-41F9-A00B-F6816120B2E1}"/>
              </a:ext>
            </a:extLst>
          </p:cNvPr>
          <p:cNvCxnSpPr>
            <a:cxnSpLocks/>
          </p:cNvCxnSpPr>
          <p:nvPr/>
        </p:nvCxnSpPr>
        <p:spPr>
          <a:xfrm flipH="1" flipV="1">
            <a:off x="3951862" y="1885870"/>
            <a:ext cx="2565391" cy="2198540"/>
          </a:xfrm>
          <a:prstGeom prst="straightConnector1">
            <a:avLst/>
          </a:prstGeom>
          <a:ln w="28575">
            <a:solidFill>
              <a:schemeClr val="tx1"/>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EFFEFCD1-F7A3-4831-8E12-C8CE8C8A4E07}"/>
              </a:ext>
            </a:extLst>
          </p:cNvPr>
          <p:cNvPicPr>
            <a:picLocks noChangeAspect="1"/>
          </p:cNvPicPr>
          <p:nvPr/>
        </p:nvPicPr>
        <p:blipFill>
          <a:blip r:embed="rId3"/>
          <a:stretch>
            <a:fillRect/>
          </a:stretch>
        </p:blipFill>
        <p:spPr>
          <a:xfrm>
            <a:off x="2710960" y="5452357"/>
            <a:ext cx="6225435" cy="958626"/>
          </a:xfrm>
          <a:prstGeom prst="rect">
            <a:avLst/>
          </a:prstGeom>
        </p:spPr>
      </p:pic>
      <p:cxnSp>
        <p:nvCxnSpPr>
          <p:cNvPr id="47" name="Straight Arrow Connector 46">
            <a:extLst>
              <a:ext uri="{FF2B5EF4-FFF2-40B4-BE49-F238E27FC236}">
                <a16:creationId xmlns:a16="http://schemas.microsoft.com/office/drawing/2014/main" id="{09016C3B-8B71-4C70-B377-72575CF8FEEC}"/>
              </a:ext>
            </a:extLst>
          </p:cNvPr>
          <p:cNvCxnSpPr>
            <a:cxnSpLocks/>
            <a:stCxn id="39" idx="0"/>
          </p:cNvCxnSpPr>
          <p:nvPr/>
        </p:nvCxnSpPr>
        <p:spPr>
          <a:xfrm flipV="1">
            <a:off x="5823678" y="4493731"/>
            <a:ext cx="0" cy="958626"/>
          </a:xfrm>
          <a:prstGeom prst="straightConnector1">
            <a:avLst/>
          </a:prstGeom>
          <a:ln w="28575">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5B7E88B-B4B7-4C90-8368-43AB0A0D836E}"/>
              </a:ext>
            </a:extLst>
          </p:cNvPr>
          <p:cNvSpPr txBox="1"/>
          <p:nvPr/>
        </p:nvSpPr>
        <p:spPr>
          <a:xfrm>
            <a:off x="9810316" y="3012719"/>
            <a:ext cx="1111458" cy="369332"/>
          </a:xfrm>
          <a:prstGeom prst="rect">
            <a:avLst/>
          </a:prstGeom>
          <a:solidFill>
            <a:srgbClr val="FFC000"/>
          </a:solidFill>
        </p:spPr>
        <p:txBody>
          <a:bodyPr wrap="none" rtlCol="0">
            <a:spAutoFit/>
          </a:bodyPr>
          <a:lstStyle/>
          <a:p>
            <a:r>
              <a:rPr lang="en-US" b="1" dirty="0"/>
              <a:t>Wrappers</a:t>
            </a:r>
            <a:endParaRPr lang="LID4096" b="1" dirty="0"/>
          </a:p>
        </p:txBody>
      </p:sp>
      <p:sp>
        <p:nvSpPr>
          <p:cNvPr id="52" name="TextBox 51">
            <a:extLst>
              <a:ext uri="{FF2B5EF4-FFF2-40B4-BE49-F238E27FC236}">
                <a16:creationId xmlns:a16="http://schemas.microsoft.com/office/drawing/2014/main" id="{C9961AD1-12D9-4034-B179-5CEBD37FEEEA}"/>
              </a:ext>
            </a:extLst>
          </p:cNvPr>
          <p:cNvSpPr txBox="1"/>
          <p:nvPr/>
        </p:nvSpPr>
        <p:spPr>
          <a:xfrm>
            <a:off x="6096000" y="4788378"/>
            <a:ext cx="1035861" cy="369332"/>
          </a:xfrm>
          <a:prstGeom prst="rect">
            <a:avLst/>
          </a:prstGeom>
          <a:solidFill>
            <a:srgbClr val="FFC000"/>
          </a:solidFill>
        </p:spPr>
        <p:txBody>
          <a:bodyPr wrap="none" rtlCol="0">
            <a:spAutoFit/>
          </a:bodyPr>
          <a:lstStyle/>
          <a:p>
            <a:r>
              <a:rPr lang="en-US" b="1" dirty="0"/>
              <a:t>Mapping</a:t>
            </a:r>
            <a:endParaRPr lang="LID4096" b="1" dirty="0"/>
          </a:p>
        </p:txBody>
      </p:sp>
      <p:sp>
        <p:nvSpPr>
          <p:cNvPr id="53" name="TextBox 52">
            <a:extLst>
              <a:ext uri="{FF2B5EF4-FFF2-40B4-BE49-F238E27FC236}">
                <a16:creationId xmlns:a16="http://schemas.microsoft.com/office/drawing/2014/main" id="{7386B134-8B47-46CB-B0DF-F96BBFED0812}"/>
              </a:ext>
            </a:extLst>
          </p:cNvPr>
          <p:cNvSpPr txBox="1"/>
          <p:nvPr/>
        </p:nvSpPr>
        <p:spPr>
          <a:xfrm>
            <a:off x="9642299" y="4018846"/>
            <a:ext cx="810799" cy="369332"/>
          </a:xfrm>
          <a:prstGeom prst="rect">
            <a:avLst/>
          </a:prstGeom>
          <a:solidFill>
            <a:srgbClr val="FFC000"/>
          </a:solidFill>
        </p:spPr>
        <p:txBody>
          <a:bodyPr wrap="none" rtlCol="0">
            <a:spAutoFit/>
          </a:bodyPr>
          <a:lstStyle/>
          <a:p>
            <a:r>
              <a:rPr lang="en-US" b="1" dirty="0"/>
              <a:t>Triples</a:t>
            </a:r>
            <a:endParaRPr lang="LID4096" b="1" dirty="0"/>
          </a:p>
        </p:txBody>
      </p:sp>
      <p:sp>
        <p:nvSpPr>
          <p:cNvPr id="48" name="Right Brace 47">
            <a:extLst>
              <a:ext uri="{FF2B5EF4-FFF2-40B4-BE49-F238E27FC236}">
                <a16:creationId xmlns:a16="http://schemas.microsoft.com/office/drawing/2014/main" id="{13E07799-50CB-46C5-99A9-D9ED29468D34}"/>
              </a:ext>
            </a:extLst>
          </p:cNvPr>
          <p:cNvSpPr/>
          <p:nvPr/>
        </p:nvSpPr>
        <p:spPr>
          <a:xfrm>
            <a:off x="9355432" y="3931761"/>
            <a:ext cx="137482" cy="544495"/>
          </a:xfrm>
          <a:prstGeom prst="rightBrace">
            <a:avLst>
              <a:gd name="adj1" fmla="val 58266"/>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57" name="Right Brace 56">
            <a:extLst>
              <a:ext uri="{FF2B5EF4-FFF2-40B4-BE49-F238E27FC236}">
                <a16:creationId xmlns:a16="http://schemas.microsoft.com/office/drawing/2014/main" id="{F4531FDC-A560-43AE-A030-A27F024645A6}"/>
              </a:ext>
            </a:extLst>
          </p:cNvPr>
          <p:cNvSpPr/>
          <p:nvPr/>
        </p:nvSpPr>
        <p:spPr>
          <a:xfrm>
            <a:off x="9361925" y="2692831"/>
            <a:ext cx="323156" cy="1005687"/>
          </a:xfrm>
          <a:prstGeom prst="rightBrace">
            <a:avLst>
              <a:gd name="adj1" fmla="val 51608"/>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58" name="Right Brace 57">
            <a:extLst>
              <a:ext uri="{FF2B5EF4-FFF2-40B4-BE49-F238E27FC236}">
                <a16:creationId xmlns:a16="http://schemas.microsoft.com/office/drawing/2014/main" id="{7F5598D3-3FA1-4A64-A5E8-92ACA3958996}"/>
              </a:ext>
            </a:extLst>
          </p:cNvPr>
          <p:cNvSpPr/>
          <p:nvPr/>
        </p:nvSpPr>
        <p:spPr>
          <a:xfrm>
            <a:off x="9016073" y="5464431"/>
            <a:ext cx="352165" cy="920409"/>
          </a:xfrm>
          <a:prstGeom prst="rightBrace">
            <a:avLst>
              <a:gd name="adj1" fmla="val 4827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59" name="TextBox 58">
            <a:extLst>
              <a:ext uri="{FF2B5EF4-FFF2-40B4-BE49-F238E27FC236}">
                <a16:creationId xmlns:a16="http://schemas.microsoft.com/office/drawing/2014/main" id="{9C8A3C34-B7C1-4FFC-BF54-681F32115859}"/>
              </a:ext>
            </a:extLst>
          </p:cNvPr>
          <p:cNvSpPr txBox="1"/>
          <p:nvPr/>
        </p:nvSpPr>
        <p:spPr>
          <a:xfrm>
            <a:off x="9481040" y="5739969"/>
            <a:ext cx="1464568" cy="369332"/>
          </a:xfrm>
          <a:prstGeom prst="rect">
            <a:avLst/>
          </a:prstGeom>
          <a:solidFill>
            <a:srgbClr val="FFC000"/>
          </a:solidFill>
        </p:spPr>
        <p:txBody>
          <a:bodyPr wrap="none" rtlCol="0">
            <a:spAutoFit/>
          </a:bodyPr>
          <a:lstStyle/>
          <a:p>
            <a:r>
              <a:rPr lang="en-US" b="1" dirty="0"/>
              <a:t>Concepts (IG)</a:t>
            </a:r>
            <a:endParaRPr lang="LID4096" b="1" dirty="0"/>
          </a:p>
        </p:txBody>
      </p:sp>
      <p:grpSp>
        <p:nvGrpSpPr>
          <p:cNvPr id="50" name="Group 49">
            <a:extLst>
              <a:ext uri="{FF2B5EF4-FFF2-40B4-BE49-F238E27FC236}">
                <a16:creationId xmlns:a16="http://schemas.microsoft.com/office/drawing/2014/main" id="{D9D21A77-4CFB-4B16-8275-11F4CD37778E}"/>
              </a:ext>
            </a:extLst>
          </p:cNvPr>
          <p:cNvGrpSpPr/>
          <p:nvPr/>
        </p:nvGrpSpPr>
        <p:grpSpPr>
          <a:xfrm>
            <a:off x="625120" y="863298"/>
            <a:ext cx="10941760" cy="1654865"/>
            <a:chOff x="625120" y="863298"/>
            <a:chExt cx="10941760" cy="1654865"/>
          </a:xfrm>
        </p:grpSpPr>
        <p:sp>
          <p:nvSpPr>
            <p:cNvPr id="16" name="TextBox 15">
              <a:extLst>
                <a:ext uri="{FF2B5EF4-FFF2-40B4-BE49-F238E27FC236}">
                  <a16:creationId xmlns:a16="http://schemas.microsoft.com/office/drawing/2014/main" id="{83E746BC-B278-484F-ACA2-7840BE2CD5AE}"/>
                </a:ext>
              </a:extLst>
            </p:cNvPr>
            <p:cNvSpPr txBox="1"/>
            <p:nvPr/>
          </p:nvSpPr>
          <p:spPr>
            <a:xfrm>
              <a:off x="625120" y="1291746"/>
              <a:ext cx="10941760" cy="1226417"/>
            </a:xfrm>
            <a:custGeom>
              <a:avLst/>
              <a:gdLst>
                <a:gd name="connsiteX0" fmla="*/ 0 w 10941760"/>
                <a:gd name="connsiteY0" fmla="*/ 0 h 1226417"/>
                <a:gd name="connsiteX1" fmla="*/ 794717 w 10941760"/>
                <a:gd name="connsiteY1" fmla="*/ 0 h 1226417"/>
                <a:gd name="connsiteX2" fmla="*/ 1151764 w 10941760"/>
                <a:gd name="connsiteY2" fmla="*/ 0 h 1226417"/>
                <a:gd name="connsiteX3" fmla="*/ 1946482 w 10941760"/>
                <a:gd name="connsiteY3" fmla="*/ 0 h 1226417"/>
                <a:gd name="connsiteX4" fmla="*/ 2631781 w 10941760"/>
                <a:gd name="connsiteY4" fmla="*/ 0 h 1226417"/>
                <a:gd name="connsiteX5" fmla="*/ 3207663 w 10941760"/>
                <a:gd name="connsiteY5" fmla="*/ 0 h 1226417"/>
                <a:gd name="connsiteX6" fmla="*/ 3455293 w 10941760"/>
                <a:gd name="connsiteY6" fmla="*/ 0 h 1226417"/>
                <a:gd name="connsiteX7" fmla="*/ 3921757 w 10941760"/>
                <a:gd name="connsiteY7" fmla="*/ 0 h 1226417"/>
                <a:gd name="connsiteX8" fmla="*/ 4607057 w 10941760"/>
                <a:gd name="connsiteY8" fmla="*/ 0 h 1226417"/>
                <a:gd name="connsiteX9" fmla="*/ 5292357 w 10941760"/>
                <a:gd name="connsiteY9" fmla="*/ 0 h 1226417"/>
                <a:gd name="connsiteX10" fmla="*/ 6087074 w 10941760"/>
                <a:gd name="connsiteY10" fmla="*/ 0 h 1226417"/>
                <a:gd name="connsiteX11" fmla="*/ 6334703 w 10941760"/>
                <a:gd name="connsiteY11" fmla="*/ 0 h 1226417"/>
                <a:gd name="connsiteX12" fmla="*/ 7129420 w 10941760"/>
                <a:gd name="connsiteY12" fmla="*/ 0 h 1226417"/>
                <a:gd name="connsiteX13" fmla="*/ 7377050 w 10941760"/>
                <a:gd name="connsiteY13" fmla="*/ 0 h 1226417"/>
                <a:gd name="connsiteX14" fmla="*/ 8062349 w 10941760"/>
                <a:gd name="connsiteY14" fmla="*/ 0 h 1226417"/>
                <a:gd name="connsiteX15" fmla="*/ 8857067 w 10941760"/>
                <a:gd name="connsiteY15" fmla="*/ 0 h 1226417"/>
                <a:gd name="connsiteX16" fmla="*/ 9214114 w 10941760"/>
                <a:gd name="connsiteY16" fmla="*/ 0 h 1226417"/>
                <a:gd name="connsiteX17" fmla="*/ 9899413 w 10941760"/>
                <a:gd name="connsiteY17" fmla="*/ 0 h 1226417"/>
                <a:gd name="connsiteX18" fmla="*/ 10147043 w 10941760"/>
                <a:gd name="connsiteY18" fmla="*/ 0 h 1226417"/>
                <a:gd name="connsiteX19" fmla="*/ 10941760 w 10941760"/>
                <a:gd name="connsiteY19" fmla="*/ 0 h 1226417"/>
                <a:gd name="connsiteX20" fmla="*/ 10941760 w 10941760"/>
                <a:gd name="connsiteY20" fmla="*/ 421070 h 1226417"/>
                <a:gd name="connsiteX21" fmla="*/ 10941760 w 10941760"/>
                <a:gd name="connsiteY21" fmla="*/ 854404 h 1226417"/>
                <a:gd name="connsiteX22" fmla="*/ 10941760 w 10941760"/>
                <a:gd name="connsiteY22" fmla="*/ 1226417 h 1226417"/>
                <a:gd name="connsiteX23" fmla="*/ 10694131 w 10941760"/>
                <a:gd name="connsiteY23" fmla="*/ 1226417 h 1226417"/>
                <a:gd name="connsiteX24" fmla="*/ 10227666 w 10941760"/>
                <a:gd name="connsiteY24" fmla="*/ 1226417 h 1226417"/>
                <a:gd name="connsiteX25" fmla="*/ 9432949 w 10941760"/>
                <a:gd name="connsiteY25" fmla="*/ 1226417 h 1226417"/>
                <a:gd name="connsiteX26" fmla="*/ 9185320 w 10941760"/>
                <a:gd name="connsiteY26" fmla="*/ 1226417 h 1226417"/>
                <a:gd name="connsiteX27" fmla="*/ 8390602 w 10941760"/>
                <a:gd name="connsiteY27" fmla="*/ 1226417 h 1226417"/>
                <a:gd name="connsiteX28" fmla="*/ 7814720 w 10941760"/>
                <a:gd name="connsiteY28" fmla="*/ 1226417 h 1226417"/>
                <a:gd name="connsiteX29" fmla="*/ 7567091 w 10941760"/>
                <a:gd name="connsiteY29" fmla="*/ 1226417 h 1226417"/>
                <a:gd name="connsiteX30" fmla="*/ 6991209 w 10941760"/>
                <a:gd name="connsiteY30" fmla="*/ 1226417 h 1226417"/>
                <a:gd name="connsiteX31" fmla="*/ 6196491 w 10941760"/>
                <a:gd name="connsiteY31" fmla="*/ 1226417 h 1226417"/>
                <a:gd name="connsiteX32" fmla="*/ 5401774 w 10941760"/>
                <a:gd name="connsiteY32" fmla="*/ 1226417 h 1226417"/>
                <a:gd name="connsiteX33" fmla="*/ 5154145 w 10941760"/>
                <a:gd name="connsiteY33" fmla="*/ 1226417 h 1226417"/>
                <a:gd name="connsiteX34" fmla="*/ 4687680 w 10941760"/>
                <a:gd name="connsiteY34" fmla="*/ 1226417 h 1226417"/>
                <a:gd name="connsiteX35" fmla="*/ 4330633 w 10941760"/>
                <a:gd name="connsiteY35" fmla="*/ 1226417 h 1226417"/>
                <a:gd name="connsiteX36" fmla="*/ 3973587 w 10941760"/>
                <a:gd name="connsiteY36" fmla="*/ 1226417 h 1226417"/>
                <a:gd name="connsiteX37" fmla="*/ 3288287 w 10941760"/>
                <a:gd name="connsiteY37" fmla="*/ 1226417 h 1226417"/>
                <a:gd name="connsiteX38" fmla="*/ 2602987 w 10941760"/>
                <a:gd name="connsiteY38" fmla="*/ 1226417 h 1226417"/>
                <a:gd name="connsiteX39" fmla="*/ 2027105 w 10941760"/>
                <a:gd name="connsiteY39" fmla="*/ 1226417 h 1226417"/>
                <a:gd name="connsiteX40" fmla="*/ 1341805 w 10941760"/>
                <a:gd name="connsiteY40" fmla="*/ 1226417 h 1226417"/>
                <a:gd name="connsiteX41" fmla="*/ 656506 w 10941760"/>
                <a:gd name="connsiteY41" fmla="*/ 1226417 h 1226417"/>
                <a:gd name="connsiteX42" fmla="*/ 0 w 10941760"/>
                <a:gd name="connsiteY42" fmla="*/ 1226417 h 1226417"/>
                <a:gd name="connsiteX43" fmla="*/ 0 w 10941760"/>
                <a:gd name="connsiteY43" fmla="*/ 805347 h 1226417"/>
                <a:gd name="connsiteX44" fmla="*/ 0 w 10941760"/>
                <a:gd name="connsiteY44" fmla="*/ 396541 h 1226417"/>
                <a:gd name="connsiteX45" fmla="*/ 0 w 10941760"/>
                <a:gd name="connsiteY45" fmla="*/ 0 h 122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941760" h="1226417" extrusionOk="0">
                  <a:moveTo>
                    <a:pt x="0" y="0"/>
                  </a:moveTo>
                  <a:cubicBezTo>
                    <a:pt x="349801" y="-38233"/>
                    <a:pt x="600679" y="44532"/>
                    <a:pt x="794717" y="0"/>
                  </a:cubicBezTo>
                  <a:cubicBezTo>
                    <a:pt x="988755" y="-44532"/>
                    <a:pt x="985251" y="16503"/>
                    <a:pt x="1151764" y="0"/>
                  </a:cubicBezTo>
                  <a:cubicBezTo>
                    <a:pt x="1318277" y="-16503"/>
                    <a:pt x="1607804" y="94772"/>
                    <a:pt x="1946482" y="0"/>
                  </a:cubicBezTo>
                  <a:cubicBezTo>
                    <a:pt x="2285160" y="-94772"/>
                    <a:pt x="2406512" y="6453"/>
                    <a:pt x="2631781" y="0"/>
                  </a:cubicBezTo>
                  <a:cubicBezTo>
                    <a:pt x="2857050" y="-6453"/>
                    <a:pt x="3077140" y="35090"/>
                    <a:pt x="3207663" y="0"/>
                  </a:cubicBezTo>
                  <a:cubicBezTo>
                    <a:pt x="3338186" y="-35090"/>
                    <a:pt x="3338334" y="20708"/>
                    <a:pt x="3455293" y="0"/>
                  </a:cubicBezTo>
                  <a:cubicBezTo>
                    <a:pt x="3572252" y="-20708"/>
                    <a:pt x="3689756" y="763"/>
                    <a:pt x="3921757" y="0"/>
                  </a:cubicBezTo>
                  <a:cubicBezTo>
                    <a:pt x="4153758" y="-763"/>
                    <a:pt x="4422068" y="54289"/>
                    <a:pt x="4607057" y="0"/>
                  </a:cubicBezTo>
                  <a:cubicBezTo>
                    <a:pt x="4792046" y="-54289"/>
                    <a:pt x="5073106" y="52559"/>
                    <a:pt x="5292357" y="0"/>
                  </a:cubicBezTo>
                  <a:cubicBezTo>
                    <a:pt x="5511608" y="-52559"/>
                    <a:pt x="5718353" y="7574"/>
                    <a:pt x="6087074" y="0"/>
                  </a:cubicBezTo>
                  <a:cubicBezTo>
                    <a:pt x="6455795" y="-7574"/>
                    <a:pt x="6262658" y="26301"/>
                    <a:pt x="6334703" y="0"/>
                  </a:cubicBezTo>
                  <a:cubicBezTo>
                    <a:pt x="6406748" y="-26301"/>
                    <a:pt x="6803550" y="77923"/>
                    <a:pt x="7129420" y="0"/>
                  </a:cubicBezTo>
                  <a:cubicBezTo>
                    <a:pt x="7455290" y="-77923"/>
                    <a:pt x="7326188" y="14446"/>
                    <a:pt x="7377050" y="0"/>
                  </a:cubicBezTo>
                  <a:cubicBezTo>
                    <a:pt x="7427912" y="-14446"/>
                    <a:pt x="7776607" y="48603"/>
                    <a:pt x="8062349" y="0"/>
                  </a:cubicBezTo>
                  <a:cubicBezTo>
                    <a:pt x="8348091" y="-48603"/>
                    <a:pt x="8626578" y="94553"/>
                    <a:pt x="8857067" y="0"/>
                  </a:cubicBezTo>
                  <a:cubicBezTo>
                    <a:pt x="9087556" y="-94553"/>
                    <a:pt x="9107765" y="39067"/>
                    <a:pt x="9214114" y="0"/>
                  </a:cubicBezTo>
                  <a:cubicBezTo>
                    <a:pt x="9320463" y="-39067"/>
                    <a:pt x="9585061" y="23748"/>
                    <a:pt x="9899413" y="0"/>
                  </a:cubicBezTo>
                  <a:cubicBezTo>
                    <a:pt x="10213765" y="-23748"/>
                    <a:pt x="10087608" y="19153"/>
                    <a:pt x="10147043" y="0"/>
                  </a:cubicBezTo>
                  <a:cubicBezTo>
                    <a:pt x="10206478" y="-19153"/>
                    <a:pt x="10673483" y="19503"/>
                    <a:pt x="10941760" y="0"/>
                  </a:cubicBezTo>
                  <a:cubicBezTo>
                    <a:pt x="10991729" y="178539"/>
                    <a:pt x="10940754" y="274154"/>
                    <a:pt x="10941760" y="421070"/>
                  </a:cubicBezTo>
                  <a:cubicBezTo>
                    <a:pt x="10942766" y="567986"/>
                    <a:pt x="10907496" y="747124"/>
                    <a:pt x="10941760" y="854404"/>
                  </a:cubicBezTo>
                  <a:cubicBezTo>
                    <a:pt x="10976024" y="961684"/>
                    <a:pt x="10902857" y="1114093"/>
                    <a:pt x="10941760" y="1226417"/>
                  </a:cubicBezTo>
                  <a:cubicBezTo>
                    <a:pt x="10842145" y="1247586"/>
                    <a:pt x="10789042" y="1215147"/>
                    <a:pt x="10694131" y="1226417"/>
                  </a:cubicBezTo>
                  <a:cubicBezTo>
                    <a:pt x="10599220" y="1237687"/>
                    <a:pt x="10391368" y="1197413"/>
                    <a:pt x="10227666" y="1226417"/>
                  </a:cubicBezTo>
                  <a:cubicBezTo>
                    <a:pt x="10063964" y="1255421"/>
                    <a:pt x="9769444" y="1156138"/>
                    <a:pt x="9432949" y="1226417"/>
                  </a:cubicBezTo>
                  <a:cubicBezTo>
                    <a:pt x="9096454" y="1296696"/>
                    <a:pt x="9247947" y="1211703"/>
                    <a:pt x="9185320" y="1226417"/>
                  </a:cubicBezTo>
                  <a:cubicBezTo>
                    <a:pt x="9122693" y="1241131"/>
                    <a:pt x="8665207" y="1137526"/>
                    <a:pt x="8390602" y="1226417"/>
                  </a:cubicBezTo>
                  <a:cubicBezTo>
                    <a:pt x="8115997" y="1315308"/>
                    <a:pt x="8099153" y="1194763"/>
                    <a:pt x="7814720" y="1226417"/>
                  </a:cubicBezTo>
                  <a:cubicBezTo>
                    <a:pt x="7530287" y="1258071"/>
                    <a:pt x="7678287" y="1223219"/>
                    <a:pt x="7567091" y="1226417"/>
                  </a:cubicBezTo>
                  <a:cubicBezTo>
                    <a:pt x="7455895" y="1229615"/>
                    <a:pt x="7229966" y="1190006"/>
                    <a:pt x="6991209" y="1226417"/>
                  </a:cubicBezTo>
                  <a:cubicBezTo>
                    <a:pt x="6752452" y="1262828"/>
                    <a:pt x="6370223" y="1175506"/>
                    <a:pt x="6196491" y="1226417"/>
                  </a:cubicBezTo>
                  <a:cubicBezTo>
                    <a:pt x="6022759" y="1277328"/>
                    <a:pt x="5729885" y="1190947"/>
                    <a:pt x="5401774" y="1226417"/>
                  </a:cubicBezTo>
                  <a:cubicBezTo>
                    <a:pt x="5073663" y="1261887"/>
                    <a:pt x="5221253" y="1209957"/>
                    <a:pt x="5154145" y="1226417"/>
                  </a:cubicBezTo>
                  <a:cubicBezTo>
                    <a:pt x="5087037" y="1242877"/>
                    <a:pt x="4881316" y="1181319"/>
                    <a:pt x="4687680" y="1226417"/>
                  </a:cubicBezTo>
                  <a:cubicBezTo>
                    <a:pt x="4494045" y="1271515"/>
                    <a:pt x="4485672" y="1193840"/>
                    <a:pt x="4330633" y="1226417"/>
                  </a:cubicBezTo>
                  <a:cubicBezTo>
                    <a:pt x="4175594" y="1258994"/>
                    <a:pt x="4115323" y="1217559"/>
                    <a:pt x="3973587" y="1226417"/>
                  </a:cubicBezTo>
                  <a:cubicBezTo>
                    <a:pt x="3831851" y="1235275"/>
                    <a:pt x="3448158" y="1154811"/>
                    <a:pt x="3288287" y="1226417"/>
                  </a:cubicBezTo>
                  <a:cubicBezTo>
                    <a:pt x="3128416" y="1298023"/>
                    <a:pt x="2763606" y="1171779"/>
                    <a:pt x="2602987" y="1226417"/>
                  </a:cubicBezTo>
                  <a:cubicBezTo>
                    <a:pt x="2442368" y="1281055"/>
                    <a:pt x="2239542" y="1166542"/>
                    <a:pt x="2027105" y="1226417"/>
                  </a:cubicBezTo>
                  <a:cubicBezTo>
                    <a:pt x="1814668" y="1286292"/>
                    <a:pt x="1600497" y="1225031"/>
                    <a:pt x="1341805" y="1226417"/>
                  </a:cubicBezTo>
                  <a:cubicBezTo>
                    <a:pt x="1083113" y="1227803"/>
                    <a:pt x="928027" y="1217675"/>
                    <a:pt x="656506" y="1226417"/>
                  </a:cubicBezTo>
                  <a:cubicBezTo>
                    <a:pt x="384985" y="1235159"/>
                    <a:pt x="247155" y="1168384"/>
                    <a:pt x="0" y="1226417"/>
                  </a:cubicBezTo>
                  <a:cubicBezTo>
                    <a:pt x="-32393" y="1068140"/>
                    <a:pt x="11501" y="937264"/>
                    <a:pt x="0" y="805347"/>
                  </a:cubicBezTo>
                  <a:cubicBezTo>
                    <a:pt x="-11501" y="673430"/>
                    <a:pt x="9041" y="600387"/>
                    <a:pt x="0" y="396541"/>
                  </a:cubicBezTo>
                  <a:cubicBezTo>
                    <a:pt x="-9041" y="192695"/>
                    <a:pt x="34799" y="170292"/>
                    <a:pt x="0" y="0"/>
                  </a:cubicBezTo>
                  <a:close/>
                </a:path>
              </a:pathLst>
            </a:custGeom>
            <a:noFill/>
            <a:ln w="38100">
              <a:solidFill>
                <a:srgbClr val="0B78BD"/>
              </a:solidFill>
              <a:prstDash val="dash"/>
              <a:extLst>
                <a:ext uri="{C807C97D-BFC1-408E-A445-0C87EB9F89A2}">
                  <ask:lineSketchStyleProps xmlns:ask="http://schemas.microsoft.com/office/drawing/2018/sketchyshapes" sd="1504959849">
                    <a:prstGeom prst="rect">
                      <a:avLst/>
                    </a:prstGeom>
                    <ask:type>
                      <ask:lineSketchScribble/>
                    </ask:type>
                  </ask:lineSketchStyleProps>
                </a:ext>
              </a:extLst>
            </a:ln>
            <a:effectLst/>
          </p:spPr>
          <p:txBody>
            <a:bodyPr wrap="square">
              <a:spAutoFit/>
            </a:bodyPr>
            <a:lstStyle/>
            <a:p>
              <a:r>
                <a:rPr lang="en-US" dirty="0">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After the infection of [</a:t>
              </a:r>
              <a:r>
                <a:rPr lang="en-US" dirty="0" err="1">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Disease_E</a:t>
              </a:r>
              <a:r>
                <a:rPr lang="en-US" dirty="0">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a:t>
              </a:r>
              <a:r>
                <a:rPr lang="en-US" dirty="0" err="1">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has_d_name_RA</a:t>
              </a:r>
              <a:r>
                <a:rPr lang="en-US" dirty="0">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 </a:t>
              </a:r>
              <a:r>
                <a:rPr lang="en-US" dirty="0">
                  <a:solidFill>
                    <a:sysClr val="windowText" lastClr="000000"/>
                  </a:solidFill>
                  <a:highlight>
                    <a:srgbClr val="FFFF00"/>
                  </a:highlight>
                  <a:latin typeface="Cambria" panose="02040503050406030204" pitchFamily="18" charset="0"/>
                  <a:ea typeface="Cambria" panose="02040503050406030204" pitchFamily="18" charset="0"/>
                </a:rPr>
                <a:t>American Trypanosomiasis </a:t>
              </a:r>
              <a:r>
                <a:rPr lang="en-US" dirty="0">
                  <a:solidFill>
                    <a:sysClr val="windowText" lastClr="000000"/>
                  </a:solidFill>
                  <a:latin typeface="Cambria" panose="02040503050406030204" pitchFamily="18" charset="0"/>
                  <a:ea typeface="Cambria" panose="02040503050406030204" pitchFamily="18" charset="0"/>
                </a:rPr>
                <a:t>[/</a:t>
              </a:r>
              <a:r>
                <a:rPr lang="en-US" dirty="0" err="1">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has_d_RA</a:t>
              </a:r>
              <a:r>
                <a:rPr lang="en-US" dirty="0">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a:t>
              </a:r>
              <a:r>
                <a:rPr lang="en-US" dirty="0">
                  <a:solidFill>
                    <a:sysClr val="windowText" lastClr="000000"/>
                  </a:solidFill>
                  <a:latin typeface="Cambria" panose="02040503050406030204" pitchFamily="18" charset="0"/>
                  <a:ea typeface="Cambria" panose="02040503050406030204" pitchFamily="18" charset="0"/>
                </a:rPr>
                <a:t> </a:t>
              </a:r>
              <a:r>
                <a:rPr lang="en-US" dirty="0">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a:t>
              </a:r>
              <a:r>
                <a:rPr lang="en-US" dirty="0" err="1">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Disease_E</a:t>
              </a:r>
              <a:r>
                <a:rPr lang="en-US" dirty="0">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a:t>
              </a:r>
              <a:r>
                <a:rPr lang="en-US" dirty="0">
                  <a:solidFill>
                    <a:sysClr val="windowText" lastClr="000000"/>
                  </a:solidFill>
                  <a:latin typeface="Cambria" panose="02040503050406030204" pitchFamily="18" charset="0"/>
                  <a:ea typeface="Cambria" panose="02040503050406030204" pitchFamily="18" charset="0"/>
                </a:rPr>
                <a:t> </a:t>
              </a:r>
              <a:r>
                <a:rPr lang="en-US" dirty="0">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is transmitted, </a:t>
              </a:r>
              <a:r>
                <a:rPr lang="en-US" dirty="0">
                  <a:solidFill>
                    <a:sysClr val="windowText" lastClr="000000"/>
                  </a:solidFill>
                  <a:latin typeface="Cambria" panose="02040503050406030204" pitchFamily="18" charset="0"/>
                  <a:ea typeface="Cambria" panose="02040503050406030204" pitchFamily="18" charset="0"/>
                </a:rPr>
                <a:t>[</a:t>
              </a:r>
              <a:r>
                <a:rPr lang="en-US" dirty="0" err="1">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has_phase_RE</a:t>
              </a:r>
              <a:r>
                <a:rPr lang="en-US" dirty="0">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 </a:t>
              </a:r>
              <a:r>
                <a:rPr lang="en-US" dirty="0">
                  <a:solidFill>
                    <a:sysClr val="windowText" lastClr="000000"/>
                  </a:solidFill>
                  <a:highlight>
                    <a:srgbClr val="FFFF00"/>
                  </a:highlight>
                  <a:latin typeface="Cambria" panose="02040503050406030204" pitchFamily="18" charset="0"/>
                  <a:ea typeface="Cambria" panose="02040503050406030204" pitchFamily="18" charset="0"/>
                  <a:cs typeface="Segoe UI" panose="020B0502040204020203" pitchFamily="34" charset="0"/>
                </a:rPr>
                <a:t>there is</a:t>
              </a:r>
              <a:r>
                <a:rPr lang="en-US" dirty="0">
                  <a:solidFill>
                    <a:sysClr val="windowText" lastClr="000000"/>
                  </a:solidFill>
                  <a:latin typeface="Cambria" panose="02040503050406030204" pitchFamily="18" charset="0"/>
                  <a:ea typeface="Cambria" panose="02040503050406030204" pitchFamily="18" charset="0"/>
                </a:rPr>
                <a:t> [</a:t>
              </a:r>
              <a:r>
                <a:rPr lang="en-US" dirty="0" err="1">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has_phase_RE</a:t>
              </a:r>
              <a:r>
                <a:rPr lang="en-US" dirty="0">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 an initial, [</a:t>
              </a:r>
              <a:r>
                <a:rPr lang="en-US" dirty="0" err="1">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Phase_E</a:t>
              </a:r>
              <a:r>
                <a:rPr lang="en-US" dirty="0">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a:t>
              </a:r>
              <a:r>
                <a:rPr lang="en-US" dirty="0">
                  <a:solidFill>
                    <a:sysClr val="windowText" lastClr="000000"/>
                  </a:solidFill>
                  <a:latin typeface="Cambria" panose="02040503050406030204" pitchFamily="18" charset="0"/>
                  <a:ea typeface="Cambria" panose="02040503050406030204" pitchFamily="18" charset="0"/>
                </a:rPr>
                <a:t>[</a:t>
              </a:r>
              <a:r>
                <a:rPr lang="en-US" dirty="0" err="1">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has_p_name_RA</a:t>
              </a:r>
              <a:r>
                <a:rPr lang="en-US" dirty="0">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 </a:t>
              </a:r>
              <a:r>
                <a:rPr lang="en-US" dirty="0">
                  <a:solidFill>
                    <a:sysClr val="windowText" lastClr="000000"/>
                  </a:solidFill>
                  <a:highlight>
                    <a:srgbClr val="FFFF00"/>
                  </a:highlight>
                  <a:latin typeface="Cambria" panose="02040503050406030204" pitchFamily="18" charset="0"/>
                  <a:ea typeface="Cambria" panose="02040503050406030204" pitchFamily="18" charset="0"/>
                  <a:cs typeface="Segoe UI" panose="020B0502040204020203" pitchFamily="34" charset="0"/>
                </a:rPr>
                <a:t>acute phase</a:t>
              </a:r>
              <a:r>
                <a:rPr lang="en-US" dirty="0">
                  <a:solidFill>
                    <a:sysClr val="windowText" lastClr="000000"/>
                  </a:solidFill>
                  <a:latin typeface="Cambria" panose="02040503050406030204" pitchFamily="18" charset="0"/>
                  <a:ea typeface="Cambria" panose="02040503050406030204" pitchFamily="18" charset="0"/>
                </a:rPr>
                <a:t> [/</a:t>
              </a:r>
              <a:r>
                <a:rPr lang="en-US" dirty="0" err="1">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has_p_name_RA</a:t>
              </a:r>
              <a:r>
                <a:rPr lang="en-US" dirty="0">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a:t>
              </a:r>
              <a:r>
                <a:rPr lang="en-US" dirty="0" err="1">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Phase_E</a:t>
              </a:r>
              <a:r>
                <a:rPr lang="en-US" dirty="0">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a:t>
              </a:r>
              <a:r>
                <a:rPr lang="en-US" dirty="0">
                  <a:solidFill>
                    <a:sysClr val="windowText" lastClr="000000"/>
                  </a:solidFill>
                  <a:latin typeface="Cambria" panose="02040503050406030204" pitchFamily="18" charset="0"/>
                  <a:ea typeface="Cambria" panose="02040503050406030204" pitchFamily="18" charset="0"/>
                </a:rPr>
                <a:t> </a:t>
              </a:r>
              <a:r>
                <a:rPr lang="en-US" dirty="0">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that [</a:t>
              </a:r>
              <a:r>
                <a:rPr lang="en-US" dirty="0" err="1">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last_for_RA</a:t>
              </a:r>
              <a:r>
                <a:rPr lang="en-US" dirty="0">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 </a:t>
              </a:r>
              <a:r>
                <a:rPr lang="en-US" dirty="0">
                  <a:solidFill>
                    <a:sysClr val="windowText" lastClr="000000"/>
                  </a:solidFill>
                  <a:highlight>
                    <a:srgbClr val="FFFF00"/>
                  </a:highlight>
                  <a:latin typeface="Cambria" panose="02040503050406030204" pitchFamily="18" charset="0"/>
                  <a:ea typeface="Cambria" panose="02040503050406030204" pitchFamily="18" charset="0"/>
                  <a:cs typeface="Segoe UI" panose="020B0502040204020203" pitchFamily="34" charset="0"/>
                </a:rPr>
                <a:t>lasts for</a:t>
              </a:r>
              <a:r>
                <a:rPr lang="en-US" dirty="0">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 [/</a:t>
              </a:r>
              <a:r>
                <a:rPr lang="en-US" dirty="0" err="1">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last_for_RA</a:t>
              </a:r>
              <a:r>
                <a:rPr lang="en-US" dirty="0">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 about [</a:t>
              </a:r>
              <a:r>
                <a:rPr lang="en-US" dirty="0" err="1">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Duration_A</a:t>
              </a:r>
              <a:r>
                <a:rPr lang="en-US" dirty="0">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 </a:t>
              </a:r>
              <a:r>
                <a:rPr lang="en-US" dirty="0">
                  <a:solidFill>
                    <a:sysClr val="windowText" lastClr="000000"/>
                  </a:solidFill>
                  <a:highlight>
                    <a:srgbClr val="FFFF00"/>
                  </a:highlight>
                  <a:latin typeface="Cambria" panose="02040503050406030204" pitchFamily="18" charset="0"/>
                  <a:ea typeface="Cambria" panose="02040503050406030204" pitchFamily="18" charset="0"/>
                  <a:cs typeface="Segoe UI" panose="020B0502040204020203" pitchFamily="34" charset="0"/>
                </a:rPr>
                <a:t>two months</a:t>
              </a:r>
              <a:r>
                <a:rPr lang="en-US" dirty="0">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 [/</a:t>
              </a:r>
              <a:r>
                <a:rPr lang="en-US" dirty="0" err="1">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Duration_A</a:t>
              </a:r>
              <a:r>
                <a:rPr lang="en-US" dirty="0">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 </a:t>
              </a:r>
              <a:r>
                <a:rPr lang="en-US" b="1" dirty="0">
                  <a:solidFill>
                    <a:sysClr val="windowText" lastClr="000000"/>
                  </a:solidFill>
                  <a:latin typeface="Cambria" panose="02040503050406030204" pitchFamily="18" charset="0"/>
                  <a:ea typeface="Cambria" panose="02040503050406030204" pitchFamily="18" charset="0"/>
                  <a:cs typeface="Segoe UI" panose="020B0502040204020203" pitchFamily="34" charset="0"/>
                </a:rPr>
                <a:t>. . .</a:t>
              </a:r>
              <a:endParaRPr lang="en-US" dirty="0">
                <a:solidFill>
                  <a:sysClr val="windowText" lastClr="000000"/>
                </a:solidFill>
                <a:latin typeface="Cambria" panose="02040503050406030204" pitchFamily="18" charset="0"/>
                <a:ea typeface="Cambria" panose="02040503050406030204" pitchFamily="18" charset="0"/>
              </a:endParaRPr>
            </a:p>
          </p:txBody>
        </p:sp>
        <p:sp>
          <p:nvSpPr>
            <p:cNvPr id="60" name="TextBox 59">
              <a:extLst>
                <a:ext uri="{FF2B5EF4-FFF2-40B4-BE49-F238E27FC236}">
                  <a16:creationId xmlns:a16="http://schemas.microsoft.com/office/drawing/2014/main" id="{2C5F048A-53D3-4CCF-88EC-68B258796536}"/>
                </a:ext>
              </a:extLst>
            </p:cNvPr>
            <p:cNvSpPr txBox="1"/>
            <p:nvPr/>
          </p:nvSpPr>
          <p:spPr>
            <a:xfrm>
              <a:off x="5098737" y="863298"/>
              <a:ext cx="1994520" cy="369332"/>
            </a:xfrm>
            <a:prstGeom prst="rect">
              <a:avLst/>
            </a:prstGeom>
            <a:solidFill>
              <a:srgbClr val="FFC000"/>
            </a:solidFill>
          </p:spPr>
          <p:txBody>
            <a:bodyPr wrap="none" rtlCol="0">
              <a:spAutoFit/>
            </a:bodyPr>
            <a:lstStyle/>
            <a:p>
              <a:r>
                <a:rPr lang="en-US" b="1" dirty="0"/>
                <a:t>Tagged Text Source</a:t>
              </a:r>
              <a:endParaRPr lang="LID4096" b="1" dirty="0"/>
            </a:p>
          </p:txBody>
        </p:sp>
      </p:grpSp>
    </p:spTree>
    <p:extLst>
      <p:ext uri="{BB962C8B-B14F-4D97-AF65-F5344CB8AC3E}">
        <p14:creationId xmlns:p14="http://schemas.microsoft.com/office/powerpoint/2010/main" val="310405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6" grpId="0" animBg="1"/>
      <p:bldP spid="52" grpId="0" animBg="1"/>
      <p:bldP spid="53" grpId="0" animBg="1"/>
      <p:bldP spid="48" grpId="0" animBg="1"/>
      <p:bldP spid="57" grpId="0" animBg="1"/>
      <p:bldP spid="58" grpId="0" animBg="1"/>
      <p:bldP spid="5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p:txBody>
          <a:bodyPr>
            <a:normAutofit/>
          </a:bodyPr>
          <a:lstStyle/>
          <a:p>
            <a:r>
              <a:rPr lang="en-US" sz="3600" dirty="0">
                <a:solidFill>
                  <a:srgbClr val="002060"/>
                </a:solidFill>
                <a:latin typeface="Cambria" panose="02040503050406030204" pitchFamily="18" charset="0"/>
                <a:ea typeface="Cambria" panose="02040503050406030204" pitchFamily="18" charset="0"/>
                <a:cs typeface="Segoe UI Light" panose="020B0502040204020203" pitchFamily="34" charset="0"/>
              </a:rPr>
              <a:t>Phase -5</a:t>
            </a:r>
            <a:endParaRPr lang="LID4096"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75440" y="6492875"/>
            <a:ext cx="416560" cy="365125"/>
          </a:xfrm>
        </p:spPr>
        <p:txBody>
          <a:bodyPr/>
          <a:lstStyle/>
          <a:p>
            <a:fld id="{2AAD9BEF-622F-4B1C-A61F-863E667CA1B7}" type="slidenum">
              <a:rPr lang="en-US" b="1" smtClean="0"/>
              <a:t>32</a:t>
            </a:fld>
            <a:endParaRPr lang="en-US" b="1" dirty="0"/>
          </a:p>
        </p:txBody>
      </p:sp>
      <p:sp>
        <p:nvSpPr>
          <p:cNvPr id="7" name="Content Placeholder 17">
            <a:extLst>
              <a:ext uri="{FF2B5EF4-FFF2-40B4-BE49-F238E27FC236}">
                <a16:creationId xmlns:a16="http://schemas.microsoft.com/office/drawing/2014/main" id="{14358EA6-3711-4795-8390-A54B19C34687}"/>
              </a:ext>
            </a:extLst>
          </p:cNvPr>
          <p:cNvSpPr txBox="1">
            <a:spLocks/>
          </p:cNvSpPr>
          <p:nvPr/>
        </p:nvSpPr>
        <p:spPr>
          <a:xfrm>
            <a:off x="74617" y="1128368"/>
            <a:ext cx="11944663" cy="5597552"/>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Aft>
                <a:spcPts val="600"/>
              </a:spcAft>
              <a:buClr>
                <a:schemeClr val="bg1"/>
              </a:buClr>
              <a:buFont typeface="+mj-lt"/>
              <a:buAutoNum type="arabicPeriod" startAt="2"/>
              <a:defRPr/>
            </a:pPr>
            <a:r>
              <a:rPr lang="en-US" sz="2200" dirty="0">
                <a:solidFill>
                  <a:srgbClr val="0B78BD"/>
                </a:solidFill>
                <a:latin typeface="Cambria" panose="02040503050406030204" pitchFamily="18" charset="0"/>
                <a:ea typeface="Cambria" panose="02040503050406030204" pitchFamily="18" charset="0"/>
                <a:cs typeface="Segoe UI" panose="020B0502040204020203" pitchFamily="34" charset="0"/>
              </a:rPr>
              <a:t>Mapping the Instances of Tagged Text with the Concepts in the Integrated Graph:</a:t>
            </a:r>
          </a:p>
          <a:p>
            <a:pPr marL="914400" lvl="2" indent="0">
              <a:lnSpc>
                <a:spcPct val="110000"/>
              </a:lnSpc>
              <a:spcAft>
                <a:spcPts val="600"/>
              </a:spcAft>
              <a:buClr>
                <a:schemeClr val="bg1"/>
              </a:buClr>
              <a:buNone/>
              <a:defRPr/>
            </a:pPr>
            <a:endParaRPr lang="en-US" sz="1050" b="1"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endParaRPr>
          </a:p>
          <a:p>
            <a:pPr marL="914400" lvl="2" indent="0">
              <a:lnSpc>
                <a:spcPct val="110000"/>
              </a:lnSpc>
              <a:spcAft>
                <a:spcPts val="600"/>
              </a:spcAft>
              <a:buClr>
                <a:schemeClr val="bg1"/>
              </a:buClr>
              <a:buNone/>
              <a:defRPr/>
            </a:pPr>
            <a:r>
              <a:rPr lang="en-US" sz="2000" b="1"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Challenges:</a:t>
            </a:r>
          </a:p>
          <a:p>
            <a:pPr lvl="3">
              <a:lnSpc>
                <a:spcPct val="110000"/>
              </a:lnSpc>
              <a:spcAft>
                <a:spcPts val="0"/>
              </a:spcAft>
              <a:buClr>
                <a:srgbClr val="0B78BD"/>
              </a:buClr>
              <a:defRPr/>
            </a:pP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Tracing back to the </a:t>
            </a: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correct combinations </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of </a:t>
            </a: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concepts</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 (triples, quadruple, …) </a:t>
            </a:r>
            <a:b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b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from continuous </a:t>
            </a: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tagged text</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a:t>
            </a:r>
          </a:p>
          <a:p>
            <a:pPr lvl="4">
              <a:lnSpc>
                <a:spcPct val="110000"/>
              </a:lnSpc>
              <a:buClr>
                <a:srgbClr val="0B78BD"/>
              </a:buClr>
              <a:defRPr/>
            </a:pP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Relations</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 between </a:t>
            </a: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entity/attribute pairs </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or relations as a </a:t>
            </a: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separate</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 element? </a:t>
            </a:r>
          </a:p>
          <a:p>
            <a:pPr lvl="5">
              <a:lnSpc>
                <a:spcPct val="110000"/>
              </a:lnSpc>
              <a:spcBef>
                <a:spcPts val="0"/>
              </a:spcBef>
              <a:buClr>
                <a:srgbClr val="0B78BD"/>
              </a:buClr>
              <a:defRPr/>
            </a:pPr>
            <a:r>
              <a:rPr lang="en-US" sz="16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Entity/Attribute extraction → Relation extraction.</a:t>
            </a:r>
          </a:p>
          <a:p>
            <a:pPr lvl="5">
              <a:lnSpc>
                <a:spcPct val="110000"/>
              </a:lnSpc>
              <a:buClr>
                <a:srgbClr val="0B78BD"/>
              </a:buClr>
              <a:defRPr/>
            </a:pPr>
            <a:r>
              <a:rPr lang="en-US" sz="16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Entity + Relations (concurrent).</a:t>
            </a:r>
          </a:p>
          <a:p>
            <a:pPr lvl="3">
              <a:lnSpc>
                <a:spcPct val="110000"/>
              </a:lnSpc>
              <a:spcAft>
                <a:spcPts val="0"/>
              </a:spcAft>
              <a:buClr>
                <a:srgbClr val="0B78BD"/>
              </a:buClr>
              <a:defRPr/>
            </a:pP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Making the representation </a:t>
            </a: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compatible</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 with the existing Integrated Graph.</a:t>
            </a:r>
          </a:p>
          <a:p>
            <a:pPr lvl="3">
              <a:lnSpc>
                <a:spcPct val="110000"/>
              </a:lnSpc>
              <a:spcAft>
                <a:spcPts val="600"/>
              </a:spcAft>
              <a:buClr>
                <a:srgbClr val="0B78BD"/>
              </a:buClr>
              <a:defRPr/>
            </a:pP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Getting </a:t>
            </a:r>
            <a:r>
              <a:rPr lang="en-US" sz="1800" dirty="0">
                <a:solidFill>
                  <a:srgbClr val="C00000"/>
                </a:solidFill>
                <a:latin typeface="Cambria" panose="02040503050406030204" pitchFamily="18" charset="0"/>
                <a:ea typeface="Cambria" panose="02040503050406030204" pitchFamily="18" charset="0"/>
                <a:cs typeface="Segoe UI" panose="020B0502040204020203" pitchFamily="34" charset="0"/>
              </a:rPr>
              <a:t>higher level concepts </a:t>
            </a:r>
            <a:r>
              <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by combining existing concepts.</a:t>
            </a:r>
          </a:p>
          <a:p>
            <a:pPr lvl="4">
              <a:lnSpc>
                <a:spcPct val="110000"/>
              </a:lnSpc>
              <a:spcBef>
                <a:spcPts val="0"/>
              </a:spcBef>
              <a:spcAft>
                <a:spcPts val="0"/>
              </a:spcAft>
              <a:buClr>
                <a:srgbClr val="0B78BD"/>
              </a:buClr>
              <a:defRPr/>
            </a:pPr>
            <a:r>
              <a:rPr lang="en-US" sz="16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Medication </a:t>
            </a:r>
            <a:r>
              <a:rPr lang="en-US" sz="1600" dirty="0" err="1">
                <a:solidFill>
                  <a:srgbClr val="C00000"/>
                </a:solidFill>
                <a:latin typeface="Cambria" panose="02040503050406030204" pitchFamily="18" charset="0"/>
                <a:ea typeface="Cambria" panose="02040503050406030204" pitchFamily="18" charset="0"/>
                <a:cs typeface="Segoe UI" panose="020B0502040204020203" pitchFamily="34" charset="0"/>
              </a:rPr>
              <a:t>isA</a:t>
            </a:r>
            <a:r>
              <a:rPr lang="en-US" sz="16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 Treatment</a:t>
            </a:r>
          </a:p>
          <a:p>
            <a:pPr lvl="4">
              <a:lnSpc>
                <a:spcPct val="110000"/>
              </a:lnSpc>
              <a:spcBef>
                <a:spcPts val="0"/>
              </a:spcBef>
              <a:spcAft>
                <a:spcPts val="0"/>
              </a:spcAft>
              <a:buClr>
                <a:srgbClr val="0B78BD"/>
              </a:buClr>
              <a:defRPr/>
            </a:pPr>
            <a:r>
              <a:rPr lang="en-US" sz="16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rPr>
              <a:t>Student + Teacher = Person</a:t>
            </a:r>
          </a:p>
          <a:p>
            <a:pPr lvl="2">
              <a:lnSpc>
                <a:spcPct val="110000"/>
              </a:lnSpc>
              <a:spcAft>
                <a:spcPts val="0"/>
              </a:spcAft>
              <a:buClr>
                <a:schemeClr val="bg1"/>
              </a:buClr>
              <a:defRPr/>
            </a:pPr>
            <a:endParaRPr lang="en-US" sz="1800" dirty="0">
              <a:solidFill>
                <a:schemeClr val="tx1">
                  <a:lumMod val="95000"/>
                  <a:lumOff val="5000"/>
                </a:schemeClr>
              </a:solidFill>
              <a:latin typeface="Cambria" panose="02040503050406030204" pitchFamily="18" charset="0"/>
              <a:ea typeface="Cambria" panose="02040503050406030204" pitchFamily="18" charset="0"/>
              <a:cs typeface="Segoe UI" panose="020B0502040204020203" pitchFamily="34" charset="0"/>
            </a:endParaRPr>
          </a:p>
          <a:p>
            <a:pPr lvl="2">
              <a:lnSpc>
                <a:spcPct val="110000"/>
              </a:lnSpc>
              <a:spcAft>
                <a:spcPts val="600"/>
              </a:spcAft>
              <a:buClr>
                <a:schemeClr val="bg1"/>
              </a:buClr>
              <a:defRPr/>
            </a:pPr>
            <a:endParaRPr lang="en-US" sz="1800" b="1" dirty="0">
              <a:solidFill>
                <a:srgbClr val="FFC000"/>
              </a:solidFill>
              <a:latin typeface="Cambria" panose="02040503050406030204" pitchFamily="18" charset="0"/>
              <a:ea typeface="Cambria" panose="02040503050406030204" pitchFamily="18" charset="0"/>
              <a:cs typeface="Segoe UI" panose="020B0502040204020203" pitchFamily="34" charset="0"/>
            </a:endParaRPr>
          </a:p>
        </p:txBody>
      </p:sp>
    </p:spTree>
    <p:extLst>
      <p:ext uri="{BB962C8B-B14F-4D97-AF65-F5344CB8AC3E}">
        <p14:creationId xmlns:p14="http://schemas.microsoft.com/office/powerpoint/2010/main" val="1062939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483107" y="463205"/>
            <a:ext cx="11532973" cy="903288"/>
          </a:xfrm>
        </p:spPr>
        <p:txBody>
          <a:bodyPr>
            <a:normAutofit/>
          </a:bodyPr>
          <a:lstStyle/>
          <a:p>
            <a:r>
              <a:rPr lang="en-US" dirty="0">
                <a:solidFill>
                  <a:srgbClr val="002060"/>
                </a:solidFill>
                <a:latin typeface="Cambria" panose="02040503050406030204" pitchFamily="18" charset="0"/>
                <a:ea typeface="Cambria" panose="02040503050406030204" pitchFamily="18" charset="0"/>
              </a:rPr>
              <a:t>Phases</a:t>
            </a:r>
            <a:endParaRPr lang="LID4096"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845159" y="6492875"/>
            <a:ext cx="346841" cy="365125"/>
          </a:xfrm>
        </p:spPr>
        <p:txBody>
          <a:bodyPr/>
          <a:lstStyle/>
          <a:p>
            <a:fld id="{2AAD9BEF-622F-4B1C-A61F-863E667CA1B7}" type="slidenum">
              <a:rPr lang="en-US" b="1" smtClean="0"/>
              <a:t>33</a:t>
            </a:fld>
            <a:endParaRPr lang="en-US" b="1" dirty="0"/>
          </a:p>
        </p:txBody>
      </p:sp>
      <p:sp>
        <p:nvSpPr>
          <p:cNvPr id="5" name="Content Placeholder 17">
            <a:extLst>
              <a:ext uri="{FF2B5EF4-FFF2-40B4-BE49-F238E27FC236}">
                <a16:creationId xmlns:a16="http://schemas.microsoft.com/office/drawing/2014/main" id="{62D1FA31-CBD9-45D3-A80D-AF7245AB3762}"/>
              </a:ext>
            </a:extLst>
          </p:cNvPr>
          <p:cNvSpPr txBox="1">
            <a:spLocks/>
          </p:cNvSpPr>
          <p:nvPr/>
        </p:nvSpPr>
        <p:spPr>
          <a:xfrm>
            <a:off x="1034274" y="1670728"/>
            <a:ext cx="9906141" cy="351654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10000"/>
              </a:lnSpc>
              <a:spcAft>
                <a:spcPts val="600"/>
              </a:spcAft>
              <a:buClr>
                <a:schemeClr val="tx1"/>
              </a:buClr>
              <a:buFont typeface="+mj-lt"/>
              <a:buAutoNum type="arabicPeriod"/>
              <a:defRPr/>
            </a:pPr>
            <a:r>
              <a:rPr lang="en-US" sz="2000" dirty="0">
                <a:solidFill>
                  <a:srgbClr val="C00000"/>
                </a:solidFill>
                <a:latin typeface="Cambria" panose="02040503050406030204" pitchFamily="18" charset="0"/>
                <a:ea typeface="Cambria" panose="02040503050406030204" pitchFamily="18" charset="0"/>
                <a:cs typeface="Segoe UI" panose="020B0502040204020203" pitchFamily="34" charset="0"/>
              </a:rPr>
              <a:t>Extract Concepts </a:t>
            </a:r>
            <a:r>
              <a:rPr lang="en-US" sz="2000" dirty="0">
                <a:solidFill>
                  <a:schemeClr val="tx1"/>
                </a:solidFill>
                <a:latin typeface="Cambria" panose="02040503050406030204" pitchFamily="18" charset="0"/>
                <a:ea typeface="Cambria" panose="02040503050406030204" pitchFamily="18" charset="0"/>
                <a:cs typeface="Segoe UI" panose="020B0502040204020203" pitchFamily="34" charset="0"/>
              </a:rPr>
              <a:t>(Entities/Relations/Attributes) from Already Existing Sources using the Integrated Graph (IG).</a:t>
            </a:r>
          </a:p>
          <a:p>
            <a:pPr marL="457200" indent="-457200">
              <a:lnSpc>
                <a:spcPct val="110000"/>
              </a:lnSpc>
              <a:spcAft>
                <a:spcPts val="600"/>
              </a:spcAft>
              <a:buClr>
                <a:schemeClr val="tx1"/>
              </a:buClr>
              <a:buFont typeface="+mj-lt"/>
              <a:buAutoNum type="arabicPeriod"/>
              <a:defRPr/>
            </a:pPr>
            <a:r>
              <a:rPr lang="en-US" sz="2000" dirty="0">
                <a:solidFill>
                  <a:schemeClr val="tx1"/>
                </a:solidFill>
                <a:latin typeface="Cambria" panose="02040503050406030204" pitchFamily="18" charset="0"/>
                <a:ea typeface="Cambria" panose="02040503050406030204" pitchFamily="18" charset="0"/>
                <a:cs typeface="Segoe UI" panose="020B0502040204020203" pitchFamily="34" charset="0"/>
              </a:rPr>
              <a:t>Produce </a:t>
            </a:r>
            <a:r>
              <a:rPr lang="en-US" sz="2000" dirty="0">
                <a:solidFill>
                  <a:srgbClr val="C00000"/>
                </a:solidFill>
                <a:latin typeface="Cambria" panose="02040503050406030204" pitchFamily="18" charset="0"/>
                <a:ea typeface="Cambria" panose="02040503050406030204" pitchFamily="18" charset="0"/>
                <a:cs typeface="Segoe UI" panose="020B0502040204020203" pitchFamily="34" charset="0"/>
              </a:rPr>
              <a:t>Templates</a:t>
            </a:r>
            <a:r>
              <a:rPr lang="en-US" sz="2000" dirty="0">
                <a:solidFill>
                  <a:schemeClr val="tx1"/>
                </a:solidFill>
                <a:latin typeface="Cambria" panose="02040503050406030204" pitchFamily="18" charset="0"/>
                <a:ea typeface="Cambria" panose="02040503050406030204" pitchFamily="18" charset="0"/>
                <a:cs typeface="Segoe UI" panose="020B0502040204020203" pitchFamily="34" charset="0"/>
              </a:rPr>
              <a:t> from the extracted Concepts and generate </a:t>
            </a:r>
            <a:r>
              <a:rPr lang="en-US" sz="2000" dirty="0">
                <a:solidFill>
                  <a:srgbClr val="C00000"/>
                </a:solidFill>
                <a:latin typeface="Cambria" panose="02040503050406030204" pitchFamily="18" charset="0"/>
                <a:ea typeface="Cambria" panose="02040503050406030204" pitchFamily="18" charset="0"/>
                <a:cs typeface="Segoe UI" panose="020B0502040204020203" pitchFamily="34" charset="0"/>
              </a:rPr>
              <a:t>Synthetic Seeds </a:t>
            </a:r>
            <a:r>
              <a:rPr lang="en-US" sz="2000" dirty="0">
                <a:solidFill>
                  <a:schemeClr val="tx1"/>
                </a:solidFill>
                <a:latin typeface="Cambria" panose="02040503050406030204" pitchFamily="18" charset="0"/>
                <a:ea typeface="Cambria" panose="02040503050406030204" pitchFamily="18" charset="0"/>
                <a:cs typeface="Segoe UI" panose="020B0502040204020203" pitchFamily="34" charset="0"/>
              </a:rPr>
              <a:t>by populating the templates with </a:t>
            </a:r>
            <a:r>
              <a:rPr lang="en-US" sz="2000" dirty="0">
                <a:solidFill>
                  <a:srgbClr val="C00000"/>
                </a:solidFill>
                <a:latin typeface="Cambria" panose="02040503050406030204" pitchFamily="18" charset="0"/>
                <a:ea typeface="Cambria" panose="02040503050406030204" pitchFamily="18" charset="0"/>
                <a:cs typeface="Segoe UI" panose="020B0502040204020203" pitchFamily="34" charset="0"/>
              </a:rPr>
              <a:t>Instances</a:t>
            </a:r>
            <a:r>
              <a:rPr lang="en-US" sz="2000" dirty="0">
                <a:solidFill>
                  <a:schemeClr val="tx1"/>
                </a:solidFill>
                <a:latin typeface="Cambria" panose="02040503050406030204" pitchFamily="18" charset="0"/>
                <a:ea typeface="Cambria" panose="02040503050406030204" pitchFamily="18" charset="0"/>
                <a:cs typeface="Segoe UI" panose="020B0502040204020203" pitchFamily="34" charset="0"/>
              </a:rPr>
              <a:t> from the Structured Data Sources.</a:t>
            </a:r>
          </a:p>
          <a:p>
            <a:pPr marL="457200" indent="-457200">
              <a:lnSpc>
                <a:spcPct val="110000"/>
              </a:lnSpc>
              <a:spcAft>
                <a:spcPts val="600"/>
              </a:spcAft>
              <a:buClr>
                <a:schemeClr val="tx1"/>
              </a:buClr>
              <a:buFont typeface="+mj-lt"/>
              <a:buAutoNum type="arabicPeriod"/>
              <a:defRPr/>
            </a:pPr>
            <a:r>
              <a:rPr lang="en-US" sz="2000" dirty="0">
                <a:solidFill>
                  <a:schemeClr val="tx1"/>
                </a:solidFill>
                <a:latin typeface="Cambria" panose="02040503050406030204" pitchFamily="18" charset="0"/>
                <a:ea typeface="Cambria" panose="02040503050406030204" pitchFamily="18" charset="0"/>
                <a:cs typeface="Segoe UI" panose="020B0502040204020203" pitchFamily="34" charset="0"/>
              </a:rPr>
              <a:t>Semi-Automatically </a:t>
            </a:r>
            <a:r>
              <a:rPr lang="en-US" sz="2000" dirty="0">
                <a:solidFill>
                  <a:srgbClr val="C00000"/>
                </a:solidFill>
                <a:latin typeface="Cambria" panose="02040503050406030204" pitchFamily="18" charset="0"/>
                <a:ea typeface="Cambria" panose="02040503050406030204" pitchFamily="18" charset="0"/>
                <a:cs typeface="Segoe UI" panose="020B0502040204020203" pitchFamily="34" charset="0"/>
              </a:rPr>
              <a:t>Annotate</a:t>
            </a:r>
            <a:r>
              <a:rPr lang="en-US" sz="2000" dirty="0">
                <a:solidFill>
                  <a:schemeClr val="tx1"/>
                </a:solidFill>
                <a:latin typeface="Cambria" panose="02040503050406030204" pitchFamily="18" charset="0"/>
                <a:ea typeface="Cambria" panose="02040503050406030204" pitchFamily="18" charset="0"/>
                <a:cs typeface="Segoe UI" panose="020B0502040204020203" pitchFamily="34" charset="0"/>
              </a:rPr>
              <a:t> New Exemplary Text with Concepts as </a:t>
            </a:r>
            <a:r>
              <a:rPr lang="en-US" sz="2000" dirty="0">
                <a:solidFill>
                  <a:srgbClr val="C00000"/>
                </a:solidFill>
                <a:latin typeface="Cambria" panose="02040503050406030204" pitchFamily="18" charset="0"/>
                <a:ea typeface="Cambria" panose="02040503050406030204" pitchFamily="18" charset="0"/>
                <a:cs typeface="Segoe UI" panose="020B0502040204020203" pitchFamily="34" charset="0"/>
              </a:rPr>
              <a:t>Tags</a:t>
            </a:r>
            <a:r>
              <a:rPr lang="en-US" sz="2000" dirty="0">
                <a:solidFill>
                  <a:schemeClr val="tx1"/>
                </a:solidFill>
                <a:latin typeface="Cambria" panose="02040503050406030204" pitchFamily="18" charset="0"/>
                <a:ea typeface="Cambria" panose="02040503050406030204" pitchFamily="18" charset="0"/>
                <a:cs typeface="Segoe UI" panose="020B0502040204020203" pitchFamily="34" charset="0"/>
              </a:rPr>
              <a:t>.</a:t>
            </a:r>
          </a:p>
          <a:p>
            <a:pPr marL="457200" indent="-457200">
              <a:lnSpc>
                <a:spcPct val="110000"/>
              </a:lnSpc>
              <a:spcAft>
                <a:spcPts val="600"/>
              </a:spcAft>
              <a:buClr>
                <a:schemeClr val="tx1"/>
              </a:buClr>
              <a:buFont typeface="+mj-lt"/>
              <a:buAutoNum type="arabicPeriod"/>
              <a:defRPr/>
            </a:pPr>
            <a:r>
              <a:rPr lang="en-US" sz="2000" dirty="0">
                <a:solidFill>
                  <a:schemeClr val="tx1"/>
                </a:solidFill>
                <a:latin typeface="Cambria" panose="02040503050406030204" pitchFamily="18" charset="0"/>
                <a:ea typeface="Cambria" panose="02040503050406030204" pitchFamily="18" charset="0"/>
                <a:cs typeface="Segoe UI" panose="020B0502040204020203" pitchFamily="34" charset="0"/>
              </a:rPr>
              <a:t>Train an </a:t>
            </a:r>
            <a:r>
              <a:rPr lang="en-US" sz="2000" dirty="0">
                <a:solidFill>
                  <a:srgbClr val="C00000"/>
                </a:solidFill>
                <a:latin typeface="Cambria" panose="02040503050406030204" pitchFamily="18" charset="0"/>
                <a:ea typeface="Cambria" panose="02040503050406030204" pitchFamily="18" charset="0"/>
                <a:cs typeface="Segoe UI" panose="020B0502040204020203" pitchFamily="34" charset="0"/>
              </a:rPr>
              <a:t>ML Model </a:t>
            </a:r>
            <a:r>
              <a:rPr lang="en-US" sz="2000" dirty="0">
                <a:solidFill>
                  <a:schemeClr val="tx1"/>
                </a:solidFill>
                <a:latin typeface="Cambria" panose="02040503050406030204" pitchFamily="18" charset="0"/>
                <a:ea typeface="Cambria" panose="02040503050406030204" pitchFamily="18" charset="0"/>
                <a:cs typeface="Segoe UI" panose="020B0502040204020203" pitchFamily="34" charset="0"/>
              </a:rPr>
              <a:t>using the annotated data for </a:t>
            </a:r>
            <a:r>
              <a:rPr lang="en-US" sz="2000" dirty="0">
                <a:solidFill>
                  <a:srgbClr val="C00000"/>
                </a:solidFill>
                <a:latin typeface="Cambria" panose="02040503050406030204" pitchFamily="18" charset="0"/>
                <a:ea typeface="Cambria" panose="02040503050406030204" pitchFamily="18" charset="0"/>
                <a:cs typeface="Segoe UI" panose="020B0502040204020203" pitchFamily="34" charset="0"/>
              </a:rPr>
              <a:t>Tagging New Text </a:t>
            </a:r>
            <a:r>
              <a:rPr lang="en-US" sz="2000" dirty="0">
                <a:solidFill>
                  <a:schemeClr val="tx1"/>
                </a:solidFill>
                <a:latin typeface="Cambria" panose="02040503050406030204" pitchFamily="18" charset="0"/>
                <a:ea typeface="Cambria" panose="02040503050406030204" pitchFamily="18" charset="0"/>
                <a:cs typeface="Segoe UI" panose="020B0502040204020203" pitchFamily="34" charset="0"/>
              </a:rPr>
              <a:t>with Concepts.</a:t>
            </a:r>
          </a:p>
          <a:p>
            <a:pPr marL="457200" indent="-457200">
              <a:lnSpc>
                <a:spcPct val="110000"/>
              </a:lnSpc>
              <a:spcAft>
                <a:spcPts val="600"/>
              </a:spcAft>
              <a:buClr>
                <a:schemeClr val="tx1"/>
              </a:buClr>
              <a:buFont typeface="+mj-lt"/>
              <a:buAutoNum type="arabicPeriod"/>
              <a:defRPr/>
            </a:pPr>
            <a:r>
              <a:rPr lang="en-US" sz="2000" dirty="0">
                <a:solidFill>
                  <a:srgbClr val="C00000"/>
                </a:solidFill>
                <a:latin typeface="Cambria" panose="02040503050406030204" pitchFamily="18" charset="0"/>
                <a:ea typeface="Cambria" panose="02040503050406030204" pitchFamily="18" charset="0"/>
                <a:cs typeface="Segoe UI" panose="020B0502040204020203" pitchFamily="34" charset="0"/>
              </a:rPr>
              <a:t>Mapping</a:t>
            </a:r>
            <a:r>
              <a:rPr lang="en-US" sz="2000" dirty="0">
                <a:solidFill>
                  <a:schemeClr val="tx1"/>
                </a:solidFill>
                <a:latin typeface="Cambria" panose="02040503050406030204" pitchFamily="18" charset="0"/>
                <a:ea typeface="Cambria" panose="02040503050406030204" pitchFamily="18" charset="0"/>
                <a:cs typeface="Segoe UI" panose="020B0502040204020203" pitchFamily="34" charset="0"/>
              </a:rPr>
              <a:t> the Instances of Tagged Text with the Concepts in the </a:t>
            </a:r>
            <a:r>
              <a:rPr lang="en-US" sz="2000" dirty="0">
                <a:solidFill>
                  <a:srgbClr val="C00000"/>
                </a:solidFill>
                <a:latin typeface="Cambria" panose="02040503050406030204" pitchFamily="18" charset="0"/>
                <a:ea typeface="Cambria" panose="02040503050406030204" pitchFamily="18" charset="0"/>
                <a:cs typeface="Segoe UI" panose="020B0502040204020203" pitchFamily="34" charset="0"/>
              </a:rPr>
              <a:t>Integrated Graph</a:t>
            </a:r>
            <a:r>
              <a:rPr lang="en-US" sz="2000" dirty="0">
                <a:solidFill>
                  <a:schemeClr val="tx1"/>
                </a:solidFill>
                <a:latin typeface="Cambria" panose="02040503050406030204" pitchFamily="18" charset="0"/>
                <a:ea typeface="Cambria" panose="02040503050406030204" pitchFamily="18" charset="0"/>
                <a:cs typeface="Segoe UI" panose="020B0502040204020203" pitchFamily="34" charset="0"/>
              </a:rPr>
              <a:t>.</a:t>
            </a:r>
          </a:p>
          <a:p>
            <a:pPr marL="457200" indent="-457200">
              <a:lnSpc>
                <a:spcPct val="110000"/>
              </a:lnSpc>
              <a:spcAft>
                <a:spcPts val="600"/>
              </a:spcAft>
              <a:buClr>
                <a:schemeClr val="bg1"/>
              </a:buClr>
              <a:buFont typeface="+mj-lt"/>
              <a:buAutoNum type="arabicPeriod"/>
              <a:defRPr/>
            </a:pPr>
            <a:endParaRPr lang="en-US" sz="2800" dirty="0">
              <a:solidFill>
                <a:srgbClr val="FFC000"/>
              </a:solidFill>
              <a:latin typeface="Cambria" panose="02040503050406030204" pitchFamily="18" charset="0"/>
              <a:ea typeface="Cambria" panose="02040503050406030204" pitchFamily="18" charset="0"/>
              <a:cs typeface="Segoe UI" panose="020B0502040204020203" pitchFamily="34" charset="0"/>
            </a:endParaRPr>
          </a:p>
          <a:p>
            <a:pPr marL="457200" indent="-457200">
              <a:lnSpc>
                <a:spcPct val="110000"/>
              </a:lnSpc>
              <a:spcAft>
                <a:spcPts val="600"/>
              </a:spcAft>
              <a:buClr>
                <a:schemeClr val="bg1"/>
              </a:buClr>
              <a:buFont typeface="+mj-lt"/>
              <a:buAutoNum type="arabicPeriod"/>
              <a:defRPr/>
            </a:pPr>
            <a:endParaRPr lang="en-US" sz="2800" dirty="0">
              <a:solidFill>
                <a:srgbClr val="FFC000"/>
              </a:solidFill>
              <a:latin typeface="Cambria" panose="02040503050406030204" pitchFamily="18" charset="0"/>
              <a:ea typeface="Cambria" panose="02040503050406030204" pitchFamily="18" charset="0"/>
              <a:cs typeface="Segoe UI" panose="020B0502040204020203" pitchFamily="34" charset="0"/>
            </a:endParaRPr>
          </a:p>
          <a:p>
            <a:pPr marL="457200" lvl="1" indent="0">
              <a:spcAft>
                <a:spcPts val="600"/>
              </a:spcAft>
              <a:buClr>
                <a:schemeClr val="bg1"/>
              </a:buClr>
              <a:buNone/>
              <a:defRPr/>
            </a:pPr>
            <a:endParaRPr lang="en-US" sz="2000" dirty="0">
              <a:solidFill>
                <a:schemeClr val="bg1"/>
              </a:solidFill>
              <a:latin typeface="Cambria" panose="02040503050406030204" pitchFamily="18" charset="0"/>
              <a:ea typeface="Cambria" panose="02040503050406030204" pitchFamily="18" charset="0"/>
              <a:cs typeface="Segoe UI" panose="020B0502040204020203" pitchFamily="34" charset="0"/>
            </a:endParaRPr>
          </a:p>
        </p:txBody>
      </p:sp>
    </p:spTree>
    <p:extLst>
      <p:ext uri="{BB962C8B-B14F-4D97-AF65-F5344CB8AC3E}">
        <p14:creationId xmlns:p14="http://schemas.microsoft.com/office/powerpoint/2010/main" val="2725063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4000201" y="2770015"/>
            <a:ext cx="4191597" cy="1317970"/>
          </a:xfrm>
        </p:spPr>
        <p:txBody>
          <a:bodyPr>
            <a:normAutofit fontScale="90000"/>
          </a:bodyPr>
          <a:lstStyle/>
          <a:p>
            <a:pPr algn="ctr"/>
            <a:r>
              <a:rPr lang="en-US" sz="6000" dirty="0">
                <a:solidFill>
                  <a:srgbClr val="002060"/>
                </a:solidFill>
                <a:latin typeface="Cambria" panose="02040503050406030204" pitchFamily="18" charset="0"/>
                <a:ea typeface="Cambria" panose="02040503050406030204" pitchFamily="18" charset="0"/>
              </a:rPr>
              <a:t>Related</a:t>
            </a:r>
            <a:br>
              <a:rPr lang="en-US" sz="6000" dirty="0">
                <a:solidFill>
                  <a:srgbClr val="002060"/>
                </a:solidFill>
                <a:latin typeface="Cambria" panose="02040503050406030204" pitchFamily="18" charset="0"/>
                <a:ea typeface="Cambria" panose="02040503050406030204" pitchFamily="18" charset="0"/>
              </a:rPr>
            </a:br>
            <a:r>
              <a:rPr lang="en-US" sz="6000" dirty="0">
                <a:solidFill>
                  <a:srgbClr val="002060"/>
                </a:solidFill>
                <a:latin typeface="Cambria" panose="02040503050406030204" pitchFamily="18" charset="0"/>
                <a:ea typeface="Cambria" panose="02040503050406030204" pitchFamily="18" charset="0"/>
              </a:rPr>
              <a:t>Work</a:t>
            </a:r>
            <a:endParaRPr lang="LID4096" sz="6000"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842044" y="6492875"/>
            <a:ext cx="349956" cy="365125"/>
          </a:xfrm>
        </p:spPr>
        <p:txBody>
          <a:bodyPr/>
          <a:lstStyle/>
          <a:p>
            <a:fld id="{2AAD9BEF-622F-4B1C-A61F-863E667CA1B7}" type="slidenum">
              <a:rPr lang="en-US" b="1" smtClean="0"/>
              <a:t>34</a:t>
            </a:fld>
            <a:endParaRPr lang="en-US" b="1" dirty="0"/>
          </a:p>
        </p:txBody>
      </p:sp>
    </p:spTree>
    <p:extLst>
      <p:ext uri="{BB962C8B-B14F-4D97-AF65-F5344CB8AC3E}">
        <p14:creationId xmlns:p14="http://schemas.microsoft.com/office/powerpoint/2010/main" val="4022080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428263" y="178782"/>
            <a:ext cx="11434223" cy="903288"/>
          </a:xfrm>
        </p:spPr>
        <p:txBody>
          <a:bodyPr>
            <a:normAutofit/>
          </a:bodyPr>
          <a:lstStyle/>
          <a:p>
            <a:r>
              <a:rPr lang="en-US" dirty="0">
                <a:solidFill>
                  <a:srgbClr val="002060"/>
                </a:solidFill>
                <a:latin typeface="Cambria" panose="02040503050406030204" pitchFamily="18" charset="0"/>
                <a:ea typeface="Cambria" panose="02040503050406030204" pitchFamily="18" charset="0"/>
              </a:rPr>
              <a:t>Related Work</a:t>
            </a:r>
            <a:endParaRPr lang="LID4096" dirty="0">
              <a:solidFill>
                <a:srgbClr val="002060"/>
              </a:solidFill>
              <a:latin typeface="Cambria" panose="02040503050406030204" pitchFamily="18" charset="0"/>
              <a:ea typeface="Cambria" panose="02040503050406030204" pitchFamily="18" charset="0"/>
            </a:endParaRPr>
          </a:p>
        </p:txBody>
      </p:sp>
      <p:graphicFrame>
        <p:nvGraphicFramePr>
          <p:cNvPr id="7" name="Content Placeholder 2">
            <a:extLst>
              <a:ext uri="{FF2B5EF4-FFF2-40B4-BE49-F238E27FC236}">
                <a16:creationId xmlns:a16="http://schemas.microsoft.com/office/drawing/2014/main" id="{431F85A7-E2A7-4CF0-A935-DD86067F74DE}"/>
              </a:ext>
            </a:extLst>
          </p:cNvPr>
          <p:cNvGraphicFramePr>
            <a:graphicFrameLocks noGrp="1"/>
          </p:cNvGraphicFramePr>
          <p:nvPr>
            <p:ph idx="1"/>
            <p:extLst>
              <p:ext uri="{D42A27DB-BD31-4B8C-83A1-F6EECF244321}">
                <p14:modId xmlns:p14="http://schemas.microsoft.com/office/powerpoint/2010/main" val="1855064986"/>
              </p:ext>
            </p:extLst>
          </p:nvPr>
        </p:nvGraphicFramePr>
        <p:xfrm>
          <a:off x="424477" y="1128368"/>
          <a:ext cx="5493940" cy="5105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65280" y="6492875"/>
            <a:ext cx="426720" cy="365125"/>
          </a:xfrm>
        </p:spPr>
        <p:txBody>
          <a:bodyPr/>
          <a:lstStyle/>
          <a:p>
            <a:fld id="{2AAD9BEF-622F-4B1C-A61F-863E667CA1B7}" type="slidenum">
              <a:rPr lang="en-US" b="1" smtClean="0">
                <a:latin typeface="Cambria" panose="02040503050406030204" pitchFamily="18" charset="0"/>
                <a:ea typeface="Cambria" panose="02040503050406030204" pitchFamily="18" charset="0"/>
              </a:rPr>
              <a:t>35</a:t>
            </a:fld>
            <a:endParaRPr lang="en-US" b="1" dirty="0">
              <a:latin typeface="Cambria" panose="02040503050406030204" pitchFamily="18" charset="0"/>
              <a:ea typeface="Cambria" panose="02040503050406030204" pitchFamily="18" charset="0"/>
            </a:endParaRPr>
          </a:p>
        </p:txBody>
      </p:sp>
      <p:grpSp>
        <p:nvGrpSpPr>
          <p:cNvPr id="17" name="Group 16">
            <a:extLst>
              <a:ext uri="{FF2B5EF4-FFF2-40B4-BE49-F238E27FC236}">
                <a16:creationId xmlns:a16="http://schemas.microsoft.com/office/drawing/2014/main" id="{63165FC8-92F5-4AE0-9D7D-C7F6C7B805B6}"/>
              </a:ext>
            </a:extLst>
          </p:cNvPr>
          <p:cNvGrpSpPr/>
          <p:nvPr/>
        </p:nvGrpSpPr>
        <p:grpSpPr>
          <a:xfrm>
            <a:off x="5992559" y="225080"/>
            <a:ext cx="6094366" cy="5894010"/>
            <a:chOff x="5992559" y="225080"/>
            <a:chExt cx="6094366" cy="5894010"/>
          </a:xfrm>
        </p:grpSpPr>
        <p:sp>
          <p:nvSpPr>
            <p:cNvPr id="16" name="Hexagon 15">
              <a:extLst>
                <a:ext uri="{FF2B5EF4-FFF2-40B4-BE49-F238E27FC236}">
                  <a16:creationId xmlns:a16="http://schemas.microsoft.com/office/drawing/2014/main" id="{9D096CED-50ED-43B1-9832-CC3118EC510F}"/>
                </a:ext>
              </a:extLst>
            </p:cNvPr>
            <p:cNvSpPr/>
            <p:nvPr/>
          </p:nvSpPr>
          <p:spPr>
            <a:xfrm>
              <a:off x="7509688" y="1331741"/>
              <a:ext cx="911840" cy="785671"/>
            </a:xfrm>
            <a:prstGeom prst="hexagon">
              <a:avLst>
                <a:gd name="adj" fmla="val 28900"/>
                <a:gd name="vf" fmla="val 115470"/>
              </a:avLst>
            </a:prstGeom>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grpSp>
          <p:nvGrpSpPr>
            <p:cNvPr id="15" name="Group 14">
              <a:extLst>
                <a:ext uri="{FF2B5EF4-FFF2-40B4-BE49-F238E27FC236}">
                  <a16:creationId xmlns:a16="http://schemas.microsoft.com/office/drawing/2014/main" id="{A42C27C9-2534-47BE-9A17-35D853578C9F}"/>
                </a:ext>
              </a:extLst>
            </p:cNvPr>
            <p:cNvGrpSpPr/>
            <p:nvPr/>
          </p:nvGrpSpPr>
          <p:grpSpPr>
            <a:xfrm>
              <a:off x="5992559" y="225080"/>
              <a:ext cx="6094366" cy="5894010"/>
              <a:chOff x="5599016" y="225080"/>
              <a:chExt cx="6094366" cy="5894010"/>
            </a:xfrm>
          </p:grpSpPr>
          <p:sp>
            <p:nvSpPr>
              <p:cNvPr id="13" name="Hexagon 12">
                <a:extLst>
                  <a:ext uri="{FF2B5EF4-FFF2-40B4-BE49-F238E27FC236}">
                    <a16:creationId xmlns:a16="http://schemas.microsoft.com/office/drawing/2014/main" id="{8192980B-165C-44B3-B173-BA8EB5163441}"/>
                  </a:ext>
                </a:extLst>
              </p:cNvPr>
              <p:cNvSpPr/>
              <p:nvPr/>
            </p:nvSpPr>
            <p:spPr>
              <a:xfrm>
                <a:off x="9429582" y="3510725"/>
                <a:ext cx="911840" cy="785671"/>
              </a:xfrm>
              <a:prstGeom prst="hexagon">
                <a:avLst>
                  <a:gd name="adj" fmla="val 28900"/>
                  <a:gd name="vf" fmla="val 115470"/>
                </a:avLst>
              </a:prstGeom>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 name="Hexagon 11">
                <a:extLst>
                  <a:ext uri="{FF2B5EF4-FFF2-40B4-BE49-F238E27FC236}">
                    <a16:creationId xmlns:a16="http://schemas.microsoft.com/office/drawing/2014/main" id="{E4177621-2A6B-430A-9EFE-4A3EEB62079F}"/>
                  </a:ext>
                </a:extLst>
              </p:cNvPr>
              <p:cNvSpPr/>
              <p:nvPr/>
            </p:nvSpPr>
            <p:spPr>
              <a:xfrm>
                <a:off x="9474602" y="2129768"/>
                <a:ext cx="911840" cy="785671"/>
              </a:xfrm>
              <a:prstGeom prst="hexagon">
                <a:avLst>
                  <a:gd name="adj" fmla="val 28900"/>
                  <a:gd name="vf" fmla="val 115470"/>
                </a:avLst>
              </a:prstGeom>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1" name="Hexagon 10">
                <a:extLst>
                  <a:ext uri="{FF2B5EF4-FFF2-40B4-BE49-F238E27FC236}">
                    <a16:creationId xmlns:a16="http://schemas.microsoft.com/office/drawing/2014/main" id="{10F10A69-3793-41BB-9D70-1A8332D7C2C6}"/>
                  </a:ext>
                </a:extLst>
              </p:cNvPr>
              <p:cNvSpPr/>
              <p:nvPr/>
            </p:nvSpPr>
            <p:spPr>
              <a:xfrm>
                <a:off x="6958895" y="2129769"/>
                <a:ext cx="911840" cy="785671"/>
              </a:xfrm>
              <a:prstGeom prst="hexagon">
                <a:avLst>
                  <a:gd name="adj" fmla="val 28900"/>
                  <a:gd name="vf" fmla="val 115470"/>
                </a:avLst>
              </a:prstGeom>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0" name="Hexagon 9">
                <a:extLst>
                  <a:ext uri="{FF2B5EF4-FFF2-40B4-BE49-F238E27FC236}">
                    <a16:creationId xmlns:a16="http://schemas.microsoft.com/office/drawing/2014/main" id="{C65FBC70-C016-43A9-A7DD-BD7C1DC3FFF5}"/>
                  </a:ext>
                </a:extLst>
              </p:cNvPr>
              <p:cNvSpPr/>
              <p:nvPr/>
            </p:nvSpPr>
            <p:spPr>
              <a:xfrm>
                <a:off x="6959590" y="3510726"/>
                <a:ext cx="911840" cy="785671"/>
              </a:xfrm>
              <a:prstGeom prst="hexagon">
                <a:avLst>
                  <a:gd name="adj" fmla="val 28900"/>
                  <a:gd name="vf" fmla="val 115470"/>
                </a:avLst>
              </a:prstGeom>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9" name="Hexagon 8">
                <a:extLst>
                  <a:ext uri="{FF2B5EF4-FFF2-40B4-BE49-F238E27FC236}">
                    <a16:creationId xmlns:a16="http://schemas.microsoft.com/office/drawing/2014/main" id="{4C99F9A5-CDE0-4ED7-9930-679B00BF26CA}"/>
                  </a:ext>
                </a:extLst>
              </p:cNvPr>
              <p:cNvSpPr/>
              <p:nvPr/>
            </p:nvSpPr>
            <p:spPr>
              <a:xfrm>
                <a:off x="8194586" y="4205207"/>
                <a:ext cx="911840" cy="785671"/>
              </a:xfrm>
              <a:prstGeom prst="hexagon">
                <a:avLst>
                  <a:gd name="adj" fmla="val 28900"/>
                  <a:gd name="vf" fmla="val 115470"/>
                </a:avLst>
              </a:prstGeom>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8" name="Hexagon 7">
                <a:extLst>
                  <a:ext uri="{FF2B5EF4-FFF2-40B4-BE49-F238E27FC236}">
                    <a16:creationId xmlns:a16="http://schemas.microsoft.com/office/drawing/2014/main" id="{62162F17-58C3-4C51-89C4-A6D59298CA57}"/>
                  </a:ext>
                </a:extLst>
              </p:cNvPr>
              <p:cNvSpPr/>
              <p:nvPr/>
            </p:nvSpPr>
            <p:spPr>
              <a:xfrm>
                <a:off x="8221231" y="1344098"/>
                <a:ext cx="911840" cy="785671"/>
              </a:xfrm>
              <a:prstGeom prst="hexagon">
                <a:avLst>
                  <a:gd name="adj" fmla="val 28900"/>
                  <a:gd name="vf" fmla="val 115470"/>
                </a:avLst>
              </a:prstGeom>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graphicFrame>
            <p:nvGraphicFramePr>
              <p:cNvPr id="5" name="Diagram 4">
                <a:extLst>
                  <a:ext uri="{FF2B5EF4-FFF2-40B4-BE49-F238E27FC236}">
                    <a16:creationId xmlns:a16="http://schemas.microsoft.com/office/drawing/2014/main" id="{86452B72-B1E9-4C74-972F-BDC34FF494C5}"/>
                  </a:ext>
                </a:extLst>
              </p:cNvPr>
              <p:cNvGraphicFramePr/>
              <p:nvPr>
                <p:extLst>
                  <p:ext uri="{D42A27DB-BD31-4B8C-83A1-F6EECF244321}">
                    <p14:modId xmlns:p14="http://schemas.microsoft.com/office/powerpoint/2010/main" val="2614491578"/>
                  </p:ext>
                </p:extLst>
              </p:nvPr>
            </p:nvGraphicFramePr>
            <p:xfrm>
              <a:off x="5599016" y="225080"/>
              <a:ext cx="6094366" cy="58940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spTree>
    <p:extLst>
      <p:ext uri="{BB962C8B-B14F-4D97-AF65-F5344CB8AC3E}">
        <p14:creationId xmlns:p14="http://schemas.microsoft.com/office/powerpoint/2010/main" val="2830652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232307" y="166697"/>
            <a:ext cx="11532973" cy="596723"/>
          </a:xfrm>
        </p:spPr>
        <p:txBody>
          <a:bodyPr>
            <a:normAutofit/>
          </a:bodyPr>
          <a:lstStyle/>
          <a:p>
            <a:r>
              <a:rPr lang="en-US" dirty="0">
                <a:solidFill>
                  <a:srgbClr val="002060"/>
                </a:solidFill>
                <a:latin typeface="Cambria" panose="02040503050406030204" pitchFamily="18" charset="0"/>
                <a:ea typeface="Cambria" panose="02040503050406030204" pitchFamily="18" charset="0"/>
              </a:rPr>
              <a:t>Related Work</a:t>
            </a:r>
            <a:endParaRPr lang="LID4096"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65280" y="6492875"/>
            <a:ext cx="426720" cy="365125"/>
          </a:xfrm>
        </p:spPr>
        <p:txBody>
          <a:bodyPr/>
          <a:lstStyle/>
          <a:p>
            <a:fld id="{2AAD9BEF-622F-4B1C-A61F-863E667CA1B7}" type="slidenum">
              <a:rPr lang="en-US" b="1" smtClean="0"/>
              <a:t>36</a:t>
            </a:fld>
            <a:endParaRPr lang="en-US" b="1" dirty="0"/>
          </a:p>
        </p:txBody>
      </p:sp>
      <p:graphicFrame>
        <p:nvGraphicFramePr>
          <p:cNvPr id="7" name="Table 6">
            <a:extLst>
              <a:ext uri="{FF2B5EF4-FFF2-40B4-BE49-F238E27FC236}">
                <a16:creationId xmlns:a16="http://schemas.microsoft.com/office/drawing/2014/main" id="{32D71ED5-D3DC-494E-93B8-E3ADF33C1FF7}"/>
              </a:ext>
            </a:extLst>
          </p:cNvPr>
          <p:cNvGraphicFramePr>
            <a:graphicFrameLocks noGrp="1"/>
          </p:cNvGraphicFramePr>
          <p:nvPr>
            <p:extLst>
              <p:ext uri="{D42A27DB-BD31-4B8C-83A1-F6EECF244321}">
                <p14:modId xmlns:p14="http://schemas.microsoft.com/office/powerpoint/2010/main" val="1013578841"/>
              </p:ext>
            </p:extLst>
          </p:nvPr>
        </p:nvGraphicFramePr>
        <p:xfrm>
          <a:off x="992109" y="788909"/>
          <a:ext cx="10317575" cy="5520202"/>
        </p:xfrm>
        <a:graphic>
          <a:graphicData uri="http://schemas.openxmlformats.org/drawingml/2006/table">
            <a:tbl>
              <a:tblPr firstRow="1" bandRow="1">
                <a:tableStyleId>{2A488322-F2BA-4B5B-9748-0D474271808F}</a:tableStyleId>
              </a:tblPr>
              <a:tblGrid>
                <a:gridCol w="1438715">
                  <a:extLst>
                    <a:ext uri="{9D8B030D-6E8A-4147-A177-3AD203B41FA5}">
                      <a16:colId xmlns:a16="http://schemas.microsoft.com/office/drawing/2014/main" val="546061888"/>
                    </a:ext>
                  </a:extLst>
                </a:gridCol>
                <a:gridCol w="3131564">
                  <a:extLst>
                    <a:ext uri="{9D8B030D-6E8A-4147-A177-3AD203B41FA5}">
                      <a16:colId xmlns:a16="http://schemas.microsoft.com/office/drawing/2014/main" val="2966481965"/>
                    </a:ext>
                  </a:extLst>
                </a:gridCol>
                <a:gridCol w="3164517">
                  <a:extLst>
                    <a:ext uri="{9D8B030D-6E8A-4147-A177-3AD203B41FA5}">
                      <a16:colId xmlns:a16="http://schemas.microsoft.com/office/drawing/2014/main" val="2688850680"/>
                    </a:ext>
                  </a:extLst>
                </a:gridCol>
                <a:gridCol w="2582779">
                  <a:extLst>
                    <a:ext uri="{9D8B030D-6E8A-4147-A177-3AD203B41FA5}">
                      <a16:colId xmlns:a16="http://schemas.microsoft.com/office/drawing/2014/main" val="1066831026"/>
                    </a:ext>
                  </a:extLst>
                </a:gridCol>
              </a:tblGrid>
              <a:tr h="704362">
                <a:tc>
                  <a:txBody>
                    <a:bodyPr/>
                    <a:lstStyle/>
                    <a:p>
                      <a:pPr algn="ctr"/>
                      <a:r>
                        <a:rPr lang="en-US" sz="2000" dirty="0">
                          <a:latin typeface="Cambria" panose="02040503050406030204" pitchFamily="18" charset="0"/>
                          <a:ea typeface="Cambria" panose="02040503050406030204" pitchFamily="18" charset="0"/>
                        </a:rPr>
                        <a:t>Domain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mbria" panose="02040503050406030204" pitchFamily="18" charset="0"/>
                          <a:ea typeface="Cambria" panose="02040503050406030204" pitchFamily="18" charset="0"/>
                        </a:rPr>
                        <a:t>Task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mbria" panose="02040503050406030204" pitchFamily="18" charset="0"/>
                          <a:ea typeface="Cambria" panose="02040503050406030204" pitchFamily="18" charset="0"/>
                        </a:rPr>
                        <a:t>Approaches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Cambria" panose="02040503050406030204" pitchFamily="18" charset="0"/>
                          <a:ea typeface="Cambria" panose="02040503050406030204" pitchFamily="18" charset="0"/>
                        </a:rPr>
                        <a:t>References (et 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4037130"/>
                  </a:ext>
                </a:extLst>
              </a:tr>
              <a:tr h="4324838">
                <a:tc>
                  <a:txBody>
                    <a:bodyPr/>
                    <a:lstStyle/>
                    <a:p>
                      <a:pPr algn="ctr">
                        <a:spcAft>
                          <a:spcPts val="400"/>
                        </a:spcAft>
                      </a:pPr>
                      <a:r>
                        <a:rPr lang="en-US" sz="1800" b="1" dirty="0">
                          <a:solidFill>
                            <a:schemeClr val="accent5">
                              <a:lumMod val="50000"/>
                            </a:schemeClr>
                          </a:solidFill>
                          <a:latin typeface="Cambria" panose="02040503050406030204" pitchFamily="18" charset="0"/>
                          <a:ea typeface="Cambria" panose="02040503050406030204" pitchFamily="18" charset="0"/>
                        </a:rPr>
                        <a:t>Data Integration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Modeling based on:</a:t>
                      </a:r>
                    </a:p>
                    <a:p>
                      <a:pPr marL="742950" lvl="1"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Virtual or mediator</a:t>
                      </a:r>
                    </a:p>
                    <a:p>
                      <a:pPr marL="742950" lvl="1"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Physical</a:t>
                      </a:r>
                    </a:p>
                    <a:p>
                      <a:pPr marL="285750" lvl="0"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Schema Extraction</a:t>
                      </a:r>
                    </a:p>
                    <a:p>
                      <a:pPr marL="285750"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Local graph construction</a:t>
                      </a:r>
                    </a:p>
                    <a:p>
                      <a:pPr marL="285750" marR="0" lvl="0" indent="-2857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1800" dirty="0">
                          <a:latin typeface="Cambria" panose="02040503050406030204" pitchFamily="18" charset="0"/>
                          <a:ea typeface="Cambria" panose="02040503050406030204" pitchFamily="18" charset="0"/>
                        </a:rPr>
                        <a:t>Mapping Each dataset to the graph</a:t>
                      </a:r>
                    </a:p>
                    <a:p>
                      <a:pPr marL="742950" marR="0" lvl="1" indent="-2857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1800" dirty="0">
                          <a:latin typeface="Cambria" panose="02040503050406030204" pitchFamily="18" charset="0"/>
                          <a:ea typeface="Cambria" panose="02040503050406030204" pitchFamily="18" charset="0"/>
                        </a:rPr>
                        <a:t>Schema Mapping</a:t>
                      </a:r>
                    </a:p>
                    <a:p>
                      <a:pPr marL="285750"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Entity disambiguation</a:t>
                      </a:r>
                    </a:p>
                    <a:p>
                      <a:pPr marL="285750"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Node matching (Schema Matching)</a:t>
                      </a:r>
                    </a:p>
                    <a:p>
                      <a:pPr marL="285750"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Integrated/Global graph construction</a:t>
                      </a:r>
                    </a:p>
                    <a:p>
                      <a:pPr marL="742950" lvl="1"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Schema Builder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Mapping:</a:t>
                      </a:r>
                    </a:p>
                    <a:p>
                      <a:pPr marL="742950" lvl="1"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Global-As-View (GAV)</a:t>
                      </a:r>
                    </a:p>
                    <a:p>
                      <a:pPr marL="742950" lvl="1"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Local-As-View (LAV)</a:t>
                      </a:r>
                    </a:p>
                    <a:p>
                      <a:pPr marL="742950" lvl="1"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Global-Local-As-View (GLAV)</a:t>
                      </a:r>
                    </a:p>
                    <a:p>
                      <a:pPr marL="742950" lvl="1"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Both As View (BAV)</a:t>
                      </a:r>
                    </a:p>
                    <a:p>
                      <a:pPr marL="285750" lvl="0"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Hypergraph Model (HDM)</a:t>
                      </a:r>
                    </a:p>
                    <a:p>
                      <a:pPr marL="285750" lvl="0"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Wrappers</a:t>
                      </a:r>
                    </a:p>
                    <a:p>
                      <a:pPr marL="285750" lvl="0"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Linguistic meta-modeling</a:t>
                      </a:r>
                    </a:p>
                    <a:p>
                      <a:pPr marL="742950" lvl="1"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syntactic rules</a:t>
                      </a:r>
                    </a:p>
                    <a:p>
                      <a:pPr marL="285750" lvl="0"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Logical Formalization (FOL)</a:t>
                      </a:r>
                    </a:p>
                    <a:p>
                      <a:pPr marL="285750" lvl="0"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Schema Translation</a:t>
                      </a:r>
                    </a:p>
                    <a:p>
                      <a:pPr marL="742950" lvl="1"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E.g., Source-S to RDFS</a:t>
                      </a:r>
                    </a:p>
                    <a:p>
                      <a:pPr marL="285750" lvl="0"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Instance value matching.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lang="en-US" sz="1800" dirty="0">
                          <a:latin typeface="Cambria" panose="02040503050406030204" pitchFamily="18" charset="0"/>
                          <a:ea typeface="Cambria" panose="02040503050406030204" pitchFamily="18" charset="0"/>
                        </a:rPr>
                        <a:t>Williams (2003) [22]</a:t>
                      </a:r>
                    </a:p>
                    <a:p>
                      <a:pPr marL="0" marR="0" lvl="0" indent="0" algn="ctr" defTabSz="914400" rtl="0" eaLnBrk="1" fontAlgn="auto" latinLnBrk="0" hangingPunct="1">
                        <a:lnSpc>
                          <a:spcPct val="100000"/>
                        </a:lnSpc>
                        <a:spcBef>
                          <a:spcPts val="0"/>
                        </a:spcBef>
                        <a:spcAft>
                          <a:spcPts val="400"/>
                        </a:spcAft>
                        <a:buClrTx/>
                        <a:buSzTx/>
                        <a:buFontTx/>
                        <a:buNone/>
                        <a:tabLst/>
                        <a:defRPr/>
                      </a:pPr>
                      <a:r>
                        <a:rPr lang="en-US" sz="1800" dirty="0" err="1">
                          <a:latin typeface="Cambria" panose="02040503050406030204" pitchFamily="18" charset="0"/>
                          <a:ea typeface="Cambria" panose="02040503050406030204" pitchFamily="18" charset="0"/>
                        </a:rPr>
                        <a:t>Buitelaar</a:t>
                      </a:r>
                      <a:r>
                        <a:rPr lang="en-US" sz="1800" dirty="0">
                          <a:latin typeface="Cambria" panose="02040503050406030204" pitchFamily="18" charset="0"/>
                          <a:ea typeface="Cambria" panose="02040503050406030204" pitchFamily="18" charset="0"/>
                        </a:rPr>
                        <a:t> (2008) [23]</a:t>
                      </a:r>
                    </a:p>
                    <a:p>
                      <a:pPr marL="0" marR="0" lvl="0" indent="0" algn="ctr" defTabSz="914400" rtl="0" eaLnBrk="1" fontAlgn="auto" latinLnBrk="0" hangingPunct="1">
                        <a:lnSpc>
                          <a:spcPct val="100000"/>
                        </a:lnSpc>
                        <a:spcBef>
                          <a:spcPts val="0"/>
                        </a:spcBef>
                        <a:spcAft>
                          <a:spcPts val="400"/>
                        </a:spcAft>
                        <a:buClrTx/>
                        <a:buSzTx/>
                        <a:buFontTx/>
                        <a:buNone/>
                        <a:tabLst/>
                        <a:defRPr/>
                      </a:pPr>
                      <a:r>
                        <a:rPr lang="en-US" sz="1800" dirty="0" err="1">
                          <a:latin typeface="Cambria" panose="02040503050406030204" pitchFamily="18" charset="0"/>
                          <a:ea typeface="Cambria" panose="02040503050406030204" pitchFamily="18" charset="0"/>
                        </a:rPr>
                        <a:t>Alqarni</a:t>
                      </a:r>
                      <a:r>
                        <a:rPr lang="en-US" sz="1800" dirty="0">
                          <a:latin typeface="Cambria" panose="02040503050406030204" pitchFamily="18" charset="0"/>
                          <a:ea typeface="Cambria" panose="02040503050406030204" pitchFamily="18" charset="0"/>
                        </a:rPr>
                        <a:t> (2012) [24]</a:t>
                      </a:r>
                    </a:p>
                    <a:p>
                      <a:pPr marL="0" marR="0" lvl="0" indent="0" algn="ctr" defTabSz="914400" rtl="0" eaLnBrk="1" fontAlgn="auto" latinLnBrk="0" hangingPunct="1">
                        <a:lnSpc>
                          <a:spcPct val="100000"/>
                        </a:lnSpc>
                        <a:spcBef>
                          <a:spcPts val="0"/>
                        </a:spcBef>
                        <a:spcAft>
                          <a:spcPts val="400"/>
                        </a:spcAft>
                        <a:buClrTx/>
                        <a:buSzTx/>
                        <a:buFontTx/>
                        <a:buNone/>
                        <a:tabLst/>
                        <a:defRPr/>
                      </a:pPr>
                      <a:r>
                        <a:rPr lang="en-US" sz="1800" dirty="0" err="1">
                          <a:latin typeface="Cambria" panose="02040503050406030204" pitchFamily="18" charset="0"/>
                          <a:ea typeface="Cambria" panose="02040503050406030204" pitchFamily="18" charset="0"/>
                        </a:rPr>
                        <a:t>Augenstein</a:t>
                      </a:r>
                      <a:r>
                        <a:rPr lang="en-US" sz="1800" dirty="0">
                          <a:latin typeface="Cambria" panose="02040503050406030204" pitchFamily="18" charset="0"/>
                          <a:ea typeface="Cambria" panose="02040503050406030204" pitchFamily="18" charset="0"/>
                        </a:rPr>
                        <a:t> (2012) [25]</a:t>
                      </a:r>
                    </a:p>
                    <a:p>
                      <a:pPr marL="0" marR="0" lvl="0" indent="0" algn="ctr" defTabSz="914400" rtl="0" eaLnBrk="1" fontAlgn="auto" latinLnBrk="0" hangingPunct="1">
                        <a:lnSpc>
                          <a:spcPct val="100000"/>
                        </a:lnSpc>
                        <a:spcBef>
                          <a:spcPts val="0"/>
                        </a:spcBef>
                        <a:spcAft>
                          <a:spcPts val="400"/>
                        </a:spcAft>
                        <a:buClrTx/>
                        <a:buSzTx/>
                        <a:buFontTx/>
                        <a:buNone/>
                        <a:tabLst/>
                        <a:defRPr/>
                      </a:pPr>
                      <a:r>
                        <a:rPr lang="en-US" sz="1800" dirty="0">
                          <a:latin typeface="Cambria" panose="02040503050406030204" pitchFamily="18" charset="0"/>
                          <a:ea typeface="Cambria" panose="02040503050406030204" pitchFamily="18" charset="0"/>
                        </a:rPr>
                        <a:t>Golshan (2017) [26]</a:t>
                      </a:r>
                    </a:p>
                    <a:p>
                      <a:pPr marL="0" marR="0" lvl="0" indent="0" algn="ctr" defTabSz="914400" rtl="0" eaLnBrk="1" fontAlgn="auto" latinLnBrk="0" hangingPunct="1">
                        <a:lnSpc>
                          <a:spcPct val="100000"/>
                        </a:lnSpc>
                        <a:spcBef>
                          <a:spcPts val="0"/>
                        </a:spcBef>
                        <a:spcAft>
                          <a:spcPts val="400"/>
                        </a:spcAft>
                        <a:buClrTx/>
                        <a:buSzTx/>
                        <a:buFontTx/>
                        <a:buNone/>
                        <a:tabLst/>
                        <a:defRPr/>
                      </a:pPr>
                      <a:r>
                        <a:rPr lang="en-US" sz="1800" dirty="0">
                          <a:latin typeface="Cambria" panose="02040503050406030204" pitchFamily="18" charset="0"/>
                          <a:ea typeface="Cambria" panose="02040503050406030204" pitchFamily="18" charset="0"/>
                        </a:rPr>
                        <a:t>Tadesse (2019) [28]</a:t>
                      </a:r>
                    </a:p>
                    <a:p>
                      <a:pPr marL="0" marR="0" lvl="0" indent="0" algn="ctr" defTabSz="914400" rtl="0" eaLnBrk="1" fontAlgn="auto" latinLnBrk="0" hangingPunct="1">
                        <a:lnSpc>
                          <a:spcPct val="100000"/>
                        </a:lnSpc>
                        <a:spcBef>
                          <a:spcPts val="0"/>
                        </a:spcBef>
                        <a:spcAft>
                          <a:spcPts val="400"/>
                        </a:spcAft>
                        <a:buClrTx/>
                        <a:buSzTx/>
                        <a:buFontTx/>
                        <a:buNone/>
                        <a:tabLst/>
                        <a:defRPr/>
                      </a:pPr>
                      <a:r>
                        <a:rPr lang="en-US" sz="1800" dirty="0">
                          <a:latin typeface="Cambria" panose="02040503050406030204" pitchFamily="18" charset="0"/>
                          <a:ea typeface="Cambria" panose="02040503050406030204" pitchFamily="18" charset="0"/>
                        </a:rPr>
                        <a:t>Nadal (2021) [29]</a:t>
                      </a:r>
                    </a:p>
                    <a:p>
                      <a:pPr marL="0" marR="0" lvl="0" indent="0" algn="ctr" defTabSz="914400" rtl="0" eaLnBrk="1" fontAlgn="auto" latinLnBrk="0" hangingPunct="1">
                        <a:lnSpc>
                          <a:spcPct val="100000"/>
                        </a:lnSpc>
                        <a:spcBef>
                          <a:spcPts val="0"/>
                        </a:spcBef>
                        <a:spcAft>
                          <a:spcPts val="400"/>
                        </a:spcAft>
                        <a:buClrTx/>
                        <a:buSzTx/>
                        <a:buFontTx/>
                        <a:buNone/>
                        <a:tabLst/>
                        <a:defRPr/>
                      </a:pPr>
                      <a:r>
                        <a:rPr lang="en-US" sz="1800" dirty="0">
                          <a:latin typeface="Cambria" panose="02040503050406030204" pitchFamily="18" charset="0"/>
                          <a:ea typeface="Cambria" panose="02040503050406030204" pitchFamily="18" charset="0"/>
                        </a:rPr>
                        <a:t>Jovanovic (2021) [30]</a:t>
                      </a:r>
                    </a:p>
                    <a:p>
                      <a:pPr marL="0" marR="0" lvl="0" indent="0" algn="ctr" defTabSz="914400" rtl="0" eaLnBrk="1" fontAlgn="auto" latinLnBrk="0" hangingPunct="1">
                        <a:lnSpc>
                          <a:spcPct val="100000"/>
                        </a:lnSpc>
                        <a:spcBef>
                          <a:spcPts val="0"/>
                        </a:spcBef>
                        <a:spcAft>
                          <a:spcPts val="400"/>
                        </a:spcAft>
                        <a:buClrTx/>
                        <a:buSzTx/>
                        <a:buFontTx/>
                        <a:buNone/>
                        <a:tabLst/>
                        <a:defRPr/>
                      </a:pPr>
                      <a:r>
                        <a:rPr lang="en-US" sz="1800" dirty="0" err="1">
                          <a:latin typeface="Cambria" panose="02040503050406030204" pitchFamily="18" charset="0"/>
                          <a:ea typeface="Cambria" panose="02040503050406030204" pitchFamily="18" charset="0"/>
                        </a:rPr>
                        <a:t>Anadiotis</a:t>
                      </a:r>
                      <a:r>
                        <a:rPr lang="en-US" sz="1800" dirty="0">
                          <a:latin typeface="Cambria" panose="02040503050406030204" pitchFamily="18" charset="0"/>
                          <a:ea typeface="Cambria" panose="02040503050406030204" pitchFamily="18" charset="0"/>
                        </a:rPr>
                        <a:t> (2022) [31]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1626929"/>
                  </a:ext>
                </a:extLst>
              </a:tr>
            </a:tbl>
          </a:graphicData>
        </a:graphic>
      </p:graphicFrame>
    </p:spTree>
    <p:extLst>
      <p:ext uri="{BB962C8B-B14F-4D97-AF65-F5344CB8AC3E}">
        <p14:creationId xmlns:p14="http://schemas.microsoft.com/office/powerpoint/2010/main" val="1939258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329513" y="178780"/>
            <a:ext cx="11532973" cy="596723"/>
          </a:xfrm>
        </p:spPr>
        <p:txBody>
          <a:bodyPr>
            <a:normAutofit/>
          </a:bodyPr>
          <a:lstStyle/>
          <a:p>
            <a:r>
              <a:rPr lang="en-US" dirty="0">
                <a:solidFill>
                  <a:srgbClr val="002060"/>
                </a:solidFill>
                <a:latin typeface="Cambria" panose="02040503050406030204" pitchFamily="18" charset="0"/>
                <a:ea typeface="Cambria" panose="02040503050406030204" pitchFamily="18" charset="0"/>
              </a:rPr>
              <a:t>Related Work</a:t>
            </a:r>
            <a:endParaRPr lang="LID4096"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65280" y="6492875"/>
            <a:ext cx="426720" cy="365125"/>
          </a:xfrm>
        </p:spPr>
        <p:txBody>
          <a:bodyPr/>
          <a:lstStyle/>
          <a:p>
            <a:fld id="{2AAD9BEF-622F-4B1C-A61F-863E667CA1B7}" type="slidenum">
              <a:rPr lang="en-US" b="1" smtClean="0"/>
              <a:t>37</a:t>
            </a:fld>
            <a:endParaRPr lang="en-US" b="1" dirty="0"/>
          </a:p>
        </p:txBody>
      </p:sp>
      <p:graphicFrame>
        <p:nvGraphicFramePr>
          <p:cNvPr id="7" name="Table 6">
            <a:extLst>
              <a:ext uri="{FF2B5EF4-FFF2-40B4-BE49-F238E27FC236}">
                <a16:creationId xmlns:a16="http://schemas.microsoft.com/office/drawing/2014/main" id="{32D71ED5-D3DC-494E-93B8-E3ADF33C1FF7}"/>
              </a:ext>
            </a:extLst>
          </p:cNvPr>
          <p:cNvGraphicFramePr>
            <a:graphicFrameLocks noGrp="1"/>
          </p:cNvGraphicFramePr>
          <p:nvPr>
            <p:extLst>
              <p:ext uri="{D42A27DB-BD31-4B8C-83A1-F6EECF244321}">
                <p14:modId xmlns:p14="http://schemas.microsoft.com/office/powerpoint/2010/main" val="3548389585"/>
              </p:ext>
            </p:extLst>
          </p:nvPr>
        </p:nvGraphicFramePr>
        <p:xfrm>
          <a:off x="439936" y="1111504"/>
          <a:ext cx="6765723" cy="4372522"/>
        </p:xfrm>
        <a:graphic>
          <a:graphicData uri="http://schemas.openxmlformats.org/drawingml/2006/table">
            <a:tbl>
              <a:tblPr firstRow="1" bandRow="1">
                <a:tableStyleId>{2A488322-F2BA-4B5B-9748-0D474271808F}</a:tableStyleId>
              </a:tblPr>
              <a:tblGrid>
                <a:gridCol w="1210212">
                  <a:extLst>
                    <a:ext uri="{9D8B030D-6E8A-4147-A177-3AD203B41FA5}">
                      <a16:colId xmlns:a16="http://schemas.microsoft.com/office/drawing/2014/main" val="546061888"/>
                    </a:ext>
                  </a:extLst>
                </a:gridCol>
                <a:gridCol w="2929405">
                  <a:extLst>
                    <a:ext uri="{9D8B030D-6E8A-4147-A177-3AD203B41FA5}">
                      <a16:colId xmlns:a16="http://schemas.microsoft.com/office/drawing/2014/main" val="2688850680"/>
                    </a:ext>
                  </a:extLst>
                </a:gridCol>
                <a:gridCol w="2626106">
                  <a:extLst>
                    <a:ext uri="{9D8B030D-6E8A-4147-A177-3AD203B41FA5}">
                      <a16:colId xmlns:a16="http://schemas.microsoft.com/office/drawing/2014/main" val="1066831026"/>
                    </a:ext>
                  </a:extLst>
                </a:gridCol>
              </a:tblGrid>
              <a:tr h="617450">
                <a:tc>
                  <a:txBody>
                    <a:bodyPr/>
                    <a:lstStyle/>
                    <a:p>
                      <a:pPr algn="ctr"/>
                      <a:r>
                        <a:rPr lang="en-US" sz="2000" dirty="0">
                          <a:latin typeface="Cambria" panose="02040503050406030204" pitchFamily="18" charset="0"/>
                          <a:ea typeface="Cambria" panose="02040503050406030204" pitchFamily="18" charset="0"/>
                        </a:rPr>
                        <a:t>Domain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mbria" panose="02040503050406030204" pitchFamily="18" charset="0"/>
                          <a:ea typeface="Cambria" panose="02040503050406030204" pitchFamily="18" charset="0"/>
                        </a:rPr>
                        <a:t>Approaches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Cambria" panose="02040503050406030204" pitchFamily="18" charset="0"/>
                          <a:ea typeface="Cambria" panose="02040503050406030204" pitchFamily="18" charset="0"/>
                        </a:rPr>
                        <a:t>References (et 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4037130"/>
                  </a:ext>
                </a:extLst>
              </a:tr>
              <a:tr h="3755072">
                <a:tc>
                  <a:txBody>
                    <a:bodyPr/>
                    <a:lstStyle/>
                    <a:p>
                      <a:pPr algn="ctr"/>
                      <a:r>
                        <a:rPr lang="en-US" sz="1800" b="1" dirty="0">
                          <a:solidFill>
                            <a:schemeClr val="accent5">
                              <a:lumMod val="50000"/>
                            </a:schemeClr>
                          </a:solidFill>
                          <a:latin typeface="Cambria" panose="02040503050406030204" pitchFamily="18" charset="0"/>
                          <a:ea typeface="Cambria" panose="02040503050406030204" pitchFamily="18" charset="0"/>
                        </a:rPr>
                        <a:t>Ontology</a:t>
                      </a:r>
                    </a:p>
                    <a:p>
                      <a:pPr algn="ctr"/>
                      <a:r>
                        <a:rPr lang="en-US" sz="1800" b="1" dirty="0">
                          <a:solidFill>
                            <a:schemeClr val="accent5">
                              <a:lumMod val="50000"/>
                            </a:schemeClr>
                          </a:solidFill>
                          <a:latin typeface="Cambria" panose="02040503050406030204" pitchFamily="18" charset="0"/>
                          <a:ea typeface="Cambria" panose="02040503050406030204" pitchFamily="18" charset="0"/>
                        </a:rPr>
                        <a:t>Learning</a:t>
                      </a:r>
                    </a:p>
                    <a:p>
                      <a:pPr algn="ctr"/>
                      <a:endParaRPr lang="en-US" sz="1800" b="1" dirty="0">
                        <a:solidFill>
                          <a:schemeClr val="accent5">
                            <a:lumMod val="50000"/>
                          </a:schemeClr>
                        </a:solidFill>
                        <a:latin typeface="Cambria" panose="02040503050406030204" pitchFamily="18" charset="0"/>
                        <a:ea typeface="Cambria" panose="02040503050406030204" pitchFamily="18" charset="0"/>
                      </a:endParaRPr>
                    </a:p>
                    <a:p>
                      <a:pPr algn="ctr"/>
                      <a:r>
                        <a:rPr lang="en-US" sz="1800" b="0" dirty="0">
                          <a:solidFill>
                            <a:schemeClr val="tx1">
                              <a:lumMod val="75000"/>
                              <a:lumOff val="25000"/>
                            </a:schemeClr>
                          </a:solidFill>
                          <a:latin typeface="Cambria" panose="02040503050406030204" pitchFamily="18" charset="0"/>
                          <a:ea typeface="Cambria" panose="02040503050406030204" pitchFamily="18" charset="0"/>
                        </a:rPr>
                        <a:t>(from 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Pattern-based extraction</a:t>
                      </a:r>
                    </a:p>
                    <a:p>
                      <a:pPr marL="285750" indent="-285750" algn="l">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POS tagging, Sentence parsing</a:t>
                      </a:r>
                    </a:p>
                    <a:p>
                      <a:pPr marL="285750" indent="-285750" algn="l">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Syntactic/Dependency Structure Analysis</a:t>
                      </a:r>
                    </a:p>
                    <a:p>
                      <a:pPr marL="285750" indent="-285750" algn="l">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Co-occurrence Analysis</a:t>
                      </a:r>
                    </a:p>
                    <a:p>
                      <a:pPr marL="285750" indent="-285750" algn="l">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Association Rules </a:t>
                      </a:r>
                      <a:br>
                        <a:rPr lang="en-US" sz="1800" dirty="0">
                          <a:latin typeface="Cambria" panose="02040503050406030204" pitchFamily="18" charset="0"/>
                          <a:ea typeface="Cambria" panose="02040503050406030204" pitchFamily="18" charset="0"/>
                        </a:rPr>
                      </a:br>
                      <a:r>
                        <a:rPr lang="en-US" sz="1800" dirty="0">
                          <a:latin typeface="Cambria" panose="02040503050406030204" pitchFamily="18" charset="0"/>
                          <a:ea typeface="Cambria" panose="02040503050406030204" pitchFamily="18" charset="0"/>
                        </a:rPr>
                        <a:t>(using seed KB)</a:t>
                      </a:r>
                    </a:p>
                    <a:p>
                      <a:pPr marL="285750" indent="-285750" algn="l">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Heuristic and Conceptual Clustering</a:t>
                      </a:r>
                    </a:p>
                    <a:p>
                      <a:pPr marL="285750" indent="-285750" algn="l">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Ontology pruning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1800" dirty="0" err="1">
                          <a:latin typeface="Cambria" panose="02040503050406030204" pitchFamily="18" charset="0"/>
                          <a:ea typeface="Cambria" panose="02040503050406030204" pitchFamily="18" charset="0"/>
                        </a:rPr>
                        <a:t>Maedche</a:t>
                      </a:r>
                      <a:r>
                        <a:rPr lang="en-US" sz="1800" dirty="0">
                          <a:latin typeface="Cambria" panose="02040503050406030204" pitchFamily="18" charset="0"/>
                          <a:ea typeface="Cambria" panose="02040503050406030204" pitchFamily="18" charset="0"/>
                        </a:rPr>
                        <a:t> (2000) [5]</a:t>
                      </a:r>
                    </a:p>
                    <a:p>
                      <a:pPr algn="ctr">
                        <a:lnSpc>
                          <a:spcPct val="150000"/>
                        </a:lnSpc>
                      </a:pPr>
                      <a:r>
                        <a:rPr lang="en-US" sz="1800" dirty="0">
                          <a:latin typeface="Cambria" panose="02040503050406030204" pitchFamily="18" charset="0"/>
                          <a:ea typeface="Cambria" panose="02040503050406030204" pitchFamily="18" charset="0"/>
                        </a:rPr>
                        <a:t>Shamsfard (2004) [6]</a:t>
                      </a:r>
                    </a:p>
                    <a:p>
                      <a:pPr algn="ctr">
                        <a:lnSpc>
                          <a:spcPct val="150000"/>
                        </a:lnSpc>
                      </a:pPr>
                      <a:r>
                        <a:rPr lang="en-US" sz="1800" dirty="0" err="1">
                          <a:latin typeface="Cambria" panose="02040503050406030204" pitchFamily="18" charset="0"/>
                          <a:ea typeface="Cambria" panose="02040503050406030204" pitchFamily="18" charset="0"/>
                        </a:rPr>
                        <a:t>Buitelaar</a:t>
                      </a:r>
                      <a:r>
                        <a:rPr lang="en-US" sz="1800" dirty="0">
                          <a:latin typeface="Cambria" panose="02040503050406030204" pitchFamily="18" charset="0"/>
                          <a:ea typeface="Cambria" panose="02040503050406030204" pitchFamily="18" charset="0"/>
                        </a:rPr>
                        <a:t> </a:t>
                      </a:r>
                      <a:r>
                        <a:rPr lang="en-US" sz="1800" b="0" dirty="0">
                          <a:solidFill>
                            <a:schemeClr val="tx1"/>
                          </a:solidFill>
                          <a:latin typeface="Cambria" panose="02040503050406030204" pitchFamily="18" charset="0"/>
                          <a:ea typeface="Cambria" panose="02040503050406030204" pitchFamily="18" charset="0"/>
                        </a:rPr>
                        <a:t>(2005) [7]</a:t>
                      </a:r>
                    </a:p>
                    <a:p>
                      <a:pPr algn="ctr">
                        <a:lnSpc>
                          <a:spcPct val="150000"/>
                        </a:lnSpc>
                      </a:pPr>
                      <a:r>
                        <a:rPr lang="en-US" sz="1800" dirty="0">
                          <a:latin typeface="Cambria" panose="02040503050406030204" pitchFamily="18" charset="0"/>
                          <a:ea typeface="Cambria" panose="02040503050406030204" pitchFamily="18" charset="0"/>
                        </a:rPr>
                        <a:t>Gómez-Pérez (2005) [8]</a:t>
                      </a:r>
                      <a:endParaRPr lang="en-US" sz="1800" b="0" dirty="0">
                        <a:solidFill>
                          <a:schemeClr val="tx1"/>
                        </a:solidFill>
                        <a:latin typeface="Cambria" panose="02040503050406030204" pitchFamily="18" charset="0"/>
                        <a:ea typeface="Cambria" panose="02040503050406030204" pitchFamily="18" charset="0"/>
                      </a:endParaRPr>
                    </a:p>
                    <a:p>
                      <a:pPr algn="ctr">
                        <a:lnSpc>
                          <a:spcPct val="150000"/>
                        </a:lnSpc>
                      </a:pPr>
                      <a:r>
                        <a:rPr lang="en-US" sz="1800" b="0" i="0" kern="1200" dirty="0" err="1">
                          <a:solidFill>
                            <a:schemeClr val="dk1"/>
                          </a:solidFill>
                          <a:effectLst/>
                          <a:latin typeface="Cambria" panose="02040503050406030204" pitchFamily="18" charset="0"/>
                          <a:ea typeface="Cambria" panose="02040503050406030204" pitchFamily="18" charset="0"/>
                          <a:cs typeface="+mn-cs"/>
                        </a:rPr>
                        <a:t>Alobaidi</a:t>
                      </a:r>
                      <a:r>
                        <a:rPr lang="en-US" sz="1800" b="0" i="0" kern="1200" dirty="0">
                          <a:solidFill>
                            <a:schemeClr val="dk1"/>
                          </a:solidFill>
                          <a:effectLst/>
                          <a:latin typeface="Cambria" panose="02040503050406030204" pitchFamily="18" charset="0"/>
                          <a:ea typeface="Cambria" panose="02040503050406030204" pitchFamily="18" charset="0"/>
                          <a:cs typeface="+mn-cs"/>
                        </a:rPr>
                        <a:t> (2018) [9]</a:t>
                      </a:r>
                      <a:endParaRPr lang="en-US" sz="1800" dirty="0">
                        <a:latin typeface="Cambria" panose="02040503050406030204" pitchFamily="18" charset="0"/>
                        <a:ea typeface="Cambria" panose="02040503050406030204" pitchFamily="18" charset="0"/>
                      </a:endParaRPr>
                    </a:p>
                    <a:p>
                      <a:pPr algn="ctr">
                        <a:lnSpc>
                          <a:spcPct val="150000"/>
                        </a:lnSpc>
                      </a:pPr>
                      <a:r>
                        <a:rPr lang="en-US" sz="1800" dirty="0">
                          <a:latin typeface="Cambria" panose="02040503050406030204" pitchFamily="18" charset="0"/>
                          <a:ea typeface="Cambria" panose="02040503050406030204" pitchFamily="18" charset="0"/>
                        </a:rPr>
                        <a:t>Gómez-</a:t>
                      </a:r>
                      <a:r>
                        <a:rPr lang="en-US" sz="1800" dirty="0" err="1">
                          <a:latin typeface="Cambria" panose="02040503050406030204" pitchFamily="18" charset="0"/>
                          <a:ea typeface="Cambria" panose="02040503050406030204" pitchFamily="18" charset="0"/>
                        </a:rPr>
                        <a:t>Suta</a:t>
                      </a:r>
                      <a:r>
                        <a:rPr lang="en-US" sz="1800" dirty="0">
                          <a:latin typeface="Cambria" panose="02040503050406030204" pitchFamily="18" charset="0"/>
                          <a:ea typeface="Cambria" panose="02040503050406030204" pitchFamily="18" charset="0"/>
                        </a:rPr>
                        <a:t> (2020) [10]</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sz="1800" dirty="0" err="1">
                          <a:latin typeface="Cambria" panose="02040503050406030204" pitchFamily="18" charset="0"/>
                          <a:ea typeface="Cambria" panose="02040503050406030204" pitchFamily="18" charset="0"/>
                        </a:rPr>
                        <a:t>Khadir</a:t>
                      </a:r>
                      <a:r>
                        <a:rPr lang="en-US" sz="1800" dirty="0">
                          <a:latin typeface="Cambria" panose="02040503050406030204" pitchFamily="18" charset="0"/>
                          <a:ea typeface="Cambria" panose="02040503050406030204" pitchFamily="18" charset="0"/>
                        </a:rPr>
                        <a:t> (2021) [11]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1031140"/>
                  </a:ext>
                </a:extLst>
              </a:tr>
            </a:tbl>
          </a:graphicData>
        </a:graphic>
      </p:graphicFrame>
      <p:pic>
        <p:nvPicPr>
          <p:cNvPr id="5" name="Picture 4" descr="Graphical user interface, application&#10;&#10;Description automatically generated">
            <a:extLst>
              <a:ext uri="{FF2B5EF4-FFF2-40B4-BE49-F238E27FC236}">
                <a16:creationId xmlns:a16="http://schemas.microsoft.com/office/drawing/2014/main" id="{0CC47261-936B-4B87-80EA-4E7ED0B371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4880" y="2085758"/>
            <a:ext cx="4897120" cy="2421237"/>
          </a:xfrm>
          <a:prstGeom prst="rect">
            <a:avLst/>
          </a:prstGeom>
        </p:spPr>
      </p:pic>
      <p:sp>
        <p:nvSpPr>
          <p:cNvPr id="6" name="TextBox 5">
            <a:extLst>
              <a:ext uri="{FF2B5EF4-FFF2-40B4-BE49-F238E27FC236}">
                <a16:creationId xmlns:a16="http://schemas.microsoft.com/office/drawing/2014/main" id="{5DEF2A92-D65A-43E3-8CD3-4D837BAF0DF9}"/>
              </a:ext>
            </a:extLst>
          </p:cNvPr>
          <p:cNvSpPr txBox="1"/>
          <p:nvPr/>
        </p:nvSpPr>
        <p:spPr>
          <a:xfrm>
            <a:off x="7205659" y="4491991"/>
            <a:ext cx="4986341" cy="369332"/>
          </a:xfrm>
          <a:prstGeom prst="rect">
            <a:avLst/>
          </a:prstGeom>
          <a:noFill/>
        </p:spPr>
        <p:txBody>
          <a:bodyPr wrap="square" rtlCol="0">
            <a:spAutoFit/>
          </a:bodyPr>
          <a:lstStyle/>
          <a:p>
            <a:r>
              <a:rPr lang="en-US" sz="1800" b="0" i="0" dirty="0">
                <a:solidFill>
                  <a:srgbClr val="000000"/>
                </a:solidFill>
                <a:effectLst/>
                <a:latin typeface="Cambria" panose="02040503050406030204" pitchFamily="18" charset="0"/>
                <a:ea typeface="Cambria" panose="02040503050406030204" pitchFamily="18" charset="0"/>
              </a:rPr>
              <a:t>Fig: </a:t>
            </a:r>
            <a:r>
              <a:rPr lang="en-US" dirty="0">
                <a:solidFill>
                  <a:srgbClr val="000000"/>
                </a:solidFill>
                <a:latin typeface="Cambria" panose="02040503050406030204" pitchFamily="18" charset="0"/>
                <a:ea typeface="Cambria" panose="02040503050406030204" pitchFamily="18" charset="0"/>
              </a:rPr>
              <a:t>Layer Cake of Outputs </a:t>
            </a:r>
            <a:r>
              <a:rPr lang="en-US" sz="1800" b="0" i="0" dirty="0">
                <a:solidFill>
                  <a:srgbClr val="000000"/>
                </a:solidFill>
                <a:effectLst/>
                <a:latin typeface="Cambria" panose="02040503050406030204" pitchFamily="18" charset="0"/>
                <a:ea typeface="Cambria" panose="02040503050406030204" pitchFamily="18" charset="0"/>
              </a:rPr>
              <a:t>for Ontology Learning </a:t>
            </a:r>
            <a:endParaRPr lang="LID4096"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60658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D3F72EE-5C95-488A-B90A-3D8EAFCDB0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7935" y="775503"/>
            <a:ext cx="7058958" cy="5661873"/>
          </a:xfrm>
          <a:prstGeom prst="rect">
            <a:avLst/>
          </a:prstGeom>
        </p:spPr>
      </p:pic>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329513" y="178780"/>
            <a:ext cx="11532973" cy="596723"/>
          </a:xfrm>
        </p:spPr>
        <p:txBody>
          <a:bodyPr>
            <a:normAutofit/>
          </a:bodyPr>
          <a:lstStyle/>
          <a:p>
            <a:r>
              <a:rPr lang="en-US" dirty="0">
                <a:solidFill>
                  <a:srgbClr val="002060"/>
                </a:solidFill>
                <a:latin typeface="Cambria" panose="02040503050406030204" pitchFamily="18" charset="0"/>
                <a:ea typeface="Cambria" panose="02040503050406030204" pitchFamily="18" charset="0"/>
              </a:rPr>
              <a:t>Related Work (Ontology Learning)</a:t>
            </a:r>
            <a:endParaRPr lang="LID4096"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65280" y="6482559"/>
            <a:ext cx="426720" cy="375441"/>
          </a:xfrm>
        </p:spPr>
        <p:txBody>
          <a:bodyPr/>
          <a:lstStyle/>
          <a:p>
            <a:fld id="{2AAD9BEF-622F-4B1C-A61F-863E667CA1B7}" type="slidenum">
              <a:rPr lang="en-US" b="1" smtClean="0"/>
              <a:t>38</a:t>
            </a:fld>
            <a:endParaRPr lang="en-US" b="1" dirty="0"/>
          </a:p>
        </p:txBody>
      </p:sp>
      <p:sp>
        <p:nvSpPr>
          <p:cNvPr id="6" name="TextBox 5">
            <a:extLst>
              <a:ext uri="{FF2B5EF4-FFF2-40B4-BE49-F238E27FC236}">
                <a16:creationId xmlns:a16="http://schemas.microsoft.com/office/drawing/2014/main" id="{5DEF2A92-D65A-43E3-8CD3-4D837BAF0DF9}"/>
              </a:ext>
            </a:extLst>
          </p:cNvPr>
          <p:cNvSpPr txBox="1"/>
          <p:nvPr/>
        </p:nvSpPr>
        <p:spPr>
          <a:xfrm>
            <a:off x="2637935" y="6492875"/>
            <a:ext cx="7192033" cy="369332"/>
          </a:xfrm>
          <a:prstGeom prst="rect">
            <a:avLst/>
          </a:prstGeom>
          <a:noFill/>
        </p:spPr>
        <p:txBody>
          <a:bodyPr wrap="none" rtlCol="0">
            <a:spAutoFit/>
          </a:bodyPr>
          <a:lstStyle/>
          <a:p>
            <a:r>
              <a:rPr lang="en-US" sz="1800" b="1" i="0" dirty="0">
                <a:solidFill>
                  <a:srgbClr val="FF0000"/>
                </a:solidFill>
                <a:effectLst/>
                <a:latin typeface="NimbusRomNo9L-Regu"/>
              </a:rPr>
              <a:t>Fig:</a:t>
            </a:r>
            <a:r>
              <a:rPr lang="en-US" sz="1800" b="0" i="0" dirty="0">
                <a:solidFill>
                  <a:srgbClr val="000000"/>
                </a:solidFill>
                <a:effectLst/>
                <a:latin typeface="NimbusRomNo9L-Regu"/>
              </a:rPr>
              <a:t> Classical Approaches, Tasks and related Outputs for Ontology Learning</a:t>
            </a:r>
            <a:r>
              <a:rPr lang="en-US" dirty="0"/>
              <a:t> </a:t>
            </a:r>
            <a:endParaRPr lang="LID4096" dirty="0"/>
          </a:p>
        </p:txBody>
      </p:sp>
    </p:spTree>
    <p:extLst>
      <p:ext uri="{BB962C8B-B14F-4D97-AF65-F5344CB8AC3E}">
        <p14:creationId xmlns:p14="http://schemas.microsoft.com/office/powerpoint/2010/main" val="3117631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232307" y="181607"/>
            <a:ext cx="11532973" cy="596723"/>
          </a:xfrm>
        </p:spPr>
        <p:txBody>
          <a:bodyPr>
            <a:normAutofit/>
          </a:bodyPr>
          <a:lstStyle/>
          <a:p>
            <a:r>
              <a:rPr lang="en-US" dirty="0">
                <a:solidFill>
                  <a:srgbClr val="002060"/>
                </a:solidFill>
                <a:latin typeface="Cambria" panose="02040503050406030204" pitchFamily="18" charset="0"/>
                <a:ea typeface="Cambria" panose="02040503050406030204" pitchFamily="18" charset="0"/>
              </a:rPr>
              <a:t>Related Work</a:t>
            </a:r>
            <a:endParaRPr lang="LID4096"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65280" y="6492875"/>
            <a:ext cx="426720" cy="365125"/>
          </a:xfrm>
        </p:spPr>
        <p:txBody>
          <a:bodyPr/>
          <a:lstStyle/>
          <a:p>
            <a:fld id="{2AAD9BEF-622F-4B1C-A61F-863E667CA1B7}" type="slidenum">
              <a:rPr lang="en-US" b="1" smtClean="0"/>
              <a:t>39</a:t>
            </a:fld>
            <a:endParaRPr lang="en-US" b="1" dirty="0"/>
          </a:p>
        </p:txBody>
      </p:sp>
      <p:graphicFrame>
        <p:nvGraphicFramePr>
          <p:cNvPr id="7" name="Table 6">
            <a:extLst>
              <a:ext uri="{FF2B5EF4-FFF2-40B4-BE49-F238E27FC236}">
                <a16:creationId xmlns:a16="http://schemas.microsoft.com/office/drawing/2014/main" id="{32D71ED5-D3DC-494E-93B8-E3ADF33C1FF7}"/>
              </a:ext>
            </a:extLst>
          </p:cNvPr>
          <p:cNvGraphicFramePr>
            <a:graphicFrameLocks noGrp="1"/>
          </p:cNvGraphicFramePr>
          <p:nvPr>
            <p:extLst>
              <p:ext uri="{D42A27DB-BD31-4B8C-83A1-F6EECF244321}">
                <p14:modId xmlns:p14="http://schemas.microsoft.com/office/powerpoint/2010/main" val="4226018689"/>
              </p:ext>
            </p:extLst>
          </p:nvPr>
        </p:nvGraphicFramePr>
        <p:xfrm>
          <a:off x="1328974" y="1054776"/>
          <a:ext cx="9912591" cy="4748447"/>
        </p:xfrm>
        <a:graphic>
          <a:graphicData uri="http://schemas.openxmlformats.org/drawingml/2006/table">
            <a:tbl>
              <a:tblPr firstRow="1" bandRow="1">
                <a:tableStyleId>{2A488322-F2BA-4B5B-9748-0D474271808F}</a:tableStyleId>
              </a:tblPr>
              <a:tblGrid>
                <a:gridCol w="1396295">
                  <a:extLst>
                    <a:ext uri="{9D8B030D-6E8A-4147-A177-3AD203B41FA5}">
                      <a16:colId xmlns:a16="http://schemas.microsoft.com/office/drawing/2014/main" val="546061888"/>
                    </a:ext>
                  </a:extLst>
                </a:gridCol>
                <a:gridCol w="2924841">
                  <a:extLst>
                    <a:ext uri="{9D8B030D-6E8A-4147-A177-3AD203B41FA5}">
                      <a16:colId xmlns:a16="http://schemas.microsoft.com/office/drawing/2014/main" val="2966481965"/>
                    </a:ext>
                  </a:extLst>
                </a:gridCol>
                <a:gridCol w="3024374">
                  <a:extLst>
                    <a:ext uri="{9D8B030D-6E8A-4147-A177-3AD203B41FA5}">
                      <a16:colId xmlns:a16="http://schemas.microsoft.com/office/drawing/2014/main" val="2688850680"/>
                    </a:ext>
                  </a:extLst>
                </a:gridCol>
                <a:gridCol w="2567081">
                  <a:extLst>
                    <a:ext uri="{9D8B030D-6E8A-4147-A177-3AD203B41FA5}">
                      <a16:colId xmlns:a16="http://schemas.microsoft.com/office/drawing/2014/main" val="1066831026"/>
                    </a:ext>
                  </a:extLst>
                </a:gridCol>
              </a:tblGrid>
              <a:tr h="624582">
                <a:tc>
                  <a:txBody>
                    <a:bodyPr/>
                    <a:lstStyle/>
                    <a:p>
                      <a:pPr algn="ctr"/>
                      <a:r>
                        <a:rPr lang="en-US" sz="2000" dirty="0">
                          <a:latin typeface="Cambria" panose="02040503050406030204" pitchFamily="18" charset="0"/>
                          <a:ea typeface="Cambria" panose="02040503050406030204" pitchFamily="18" charset="0"/>
                        </a:rPr>
                        <a:t>Domain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mbria" panose="02040503050406030204" pitchFamily="18" charset="0"/>
                          <a:ea typeface="Cambria" panose="02040503050406030204" pitchFamily="18" charset="0"/>
                        </a:rPr>
                        <a:t>Task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mbria" panose="02040503050406030204" pitchFamily="18" charset="0"/>
                          <a:ea typeface="Cambria" panose="02040503050406030204" pitchFamily="18" charset="0"/>
                        </a:rPr>
                        <a:t>Approaches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Cambria" panose="02040503050406030204" pitchFamily="18" charset="0"/>
                          <a:ea typeface="Cambria" panose="02040503050406030204" pitchFamily="18" charset="0"/>
                        </a:rPr>
                        <a:t>References (et 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4037130"/>
                  </a:ext>
                </a:extLst>
              </a:tr>
              <a:tr h="4123865">
                <a:tc>
                  <a:txBody>
                    <a:bodyPr/>
                    <a:lstStyle/>
                    <a:p>
                      <a:pPr algn="ctr"/>
                      <a:r>
                        <a:rPr lang="en-US" sz="1800" b="1" dirty="0">
                          <a:solidFill>
                            <a:schemeClr val="accent5">
                              <a:lumMod val="50000"/>
                            </a:schemeClr>
                          </a:solidFill>
                          <a:latin typeface="Cambria" panose="02040503050406030204" pitchFamily="18" charset="0"/>
                          <a:ea typeface="Cambria" panose="02040503050406030204" pitchFamily="18" charset="0"/>
                        </a:rPr>
                        <a:t>Concept</a:t>
                      </a:r>
                    </a:p>
                    <a:p>
                      <a:pPr algn="ctr"/>
                      <a:r>
                        <a:rPr lang="en-US" sz="1800" b="1" dirty="0">
                          <a:solidFill>
                            <a:schemeClr val="accent5">
                              <a:lumMod val="50000"/>
                            </a:schemeClr>
                          </a:solidFill>
                          <a:latin typeface="Cambria" panose="02040503050406030204" pitchFamily="18" charset="0"/>
                          <a:ea typeface="Cambria" panose="02040503050406030204" pitchFamily="18" charset="0"/>
                        </a:rPr>
                        <a:t>Extraction</a:t>
                      </a:r>
                    </a:p>
                    <a:p>
                      <a:pPr algn="ctr"/>
                      <a:endParaRPr lang="en-US" sz="1800" dirty="0">
                        <a:latin typeface="Cambria" panose="02040503050406030204" pitchFamily="18" charset="0"/>
                        <a:ea typeface="Cambria" panose="02040503050406030204" pitchFamily="18" charset="0"/>
                      </a:endParaRPr>
                    </a:p>
                    <a:p>
                      <a:pPr algn="ctr"/>
                      <a:r>
                        <a:rPr lang="en-US" sz="1800" dirty="0">
                          <a:latin typeface="Cambria" panose="02040503050406030204" pitchFamily="18" charset="0"/>
                          <a:ea typeface="Cambria" panose="02040503050406030204" pitchFamily="18" charset="0"/>
                        </a:rPr>
                        <a:t>(Entity,</a:t>
                      </a:r>
                    </a:p>
                    <a:p>
                      <a:pPr algn="ctr"/>
                      <a:r>
                        <a:rPr lang="en-US" sz="1800" dirty="0">
                          <a:latin typeface="Cambria" panose="02040503050406030204" pitchFamily="18" charset="0"/>
                          <a:ea typeface="Cambria" panose="02040503050406030204" pitchFamily="18" charset="0"/>
                        </a:rPr>
                        <a:t>Relation,</a:t>
                      </a:r>
                    </a:p>
                    <a:p>
                      <a:pPr algn="ctr"/>
                      <a:r>
                        <a:rPr lang="en-US" sz="1800" dirty="0">
                          <a:latin typeface="Cambria" panose="02040503050406030204" pitchFamily="18" charset="0"/>
                          <a:ea typeface="Cambria" panose="02040503050406030204" pitchFamily="18" charset="0"/>
                        </a:rPr>
                        <a:t>Attribute)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Non-/Taxonomic Relation Extraction</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800" dirty="0">
                          <a:latin typeface="Cambria" panose="02040503050406030204" pitchFamily="18" charset="0"/>
                          <a:ea typeface="Cambria" panose="02040503050406030204" pitchFamily="18" charset="0"/>
                        </a:rPr>
                        <a:t>Named Entity Recognition</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800" dirty="0">
                          <a:latin typeface="Cambria" panose="02040503050406030204" pitchFamily="18" charset="0"/>
                          <a:ea typeface="Cambria" panose="02040503050406030204" pitchFamily="18" charset="0"/>
                        </a:rPr>
                        <a:t>Automatic Triples Extraction</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800" dirty="0">
                          <a:latin typeface="Cambria" panose="02040503050406030204" pitchFamily="18" charset="0"/>
                          <a:ea typeface="Cambria" panose="02040503050406030204" pitchFamily="18" charset="0"/>
                        </a:rPr>
                        <a:t>Concept Linking</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800" dirty="0">
                          <a:latin typeface="Cambria" panose="02040503050406030204" pitchFamily="18" charset="0"/>
                          <a:ea typeface="Cambria" panose="02040503050406030204" pitchFamily="18" charset="0"/>
                        </a:rPr>
                        <a:t>Semantic Similarity</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800" dirty="0">
                          <a:latin typeface="Cambria" panose="02040503050406030204" pitchFamily="18" charset="0"/>
                          <a:ea typeface="Cambria" panose="02040503050406030204" pitchFamily="18" charset="0"/>
                        </a:rPr>
                        <a:t>Coreference Resolution</a:t>
                      </a:r>
                    </a:p>
                    <a:p>
                      <a:pPr marL="285750" indent="-285750">
                        <a:spcAft>
                          <a:spcPts val="400"/>
                        </a:spcAf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spcAft>
                          <a:spcPts val="600"/>
                        </a:spcAft>
                        <a:buFont typeface="Arial" panose="020B0604020202020204" pitchFamily="34" charset="0"/>
                        <a:buChar char="•"/>
                      </a:pPr>
                      <a:r>
                        <a:rPr lang="en-US" sz="1800" dirty="0" err="1">
                          <a:latin typeface="Cambria" panose="02040503050406030204" pitchFamily="18" charset="0"/>
                          <a:ea typeface="Cambria" panose="02040503050406030204" pitchFamily="18" charset="0"/>
                        </a:rPr>
                        <a:t>Lexico</a:t>
                      </a:r>
                      <a:r>
                        <a:rPr lang="en-US" sz="1800" dirty="0">
                          <a:latin typeface="Cambria" panose="02040503050406030204" pitchFamily="18" charset="0"/>
                          <a:ea typeface="Cambria" panose="02040503050406030204" pitchFamily="18" charset="0"/>
                        </a:rPr>
                        <a:t>-syntactic patterns</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Semantic templates</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Universal Dependency parsing (Semantic).</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Domain specific verb patters.</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Syntactic (PSG) parsing.</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Unsupervised relation extraction templates</a:t>
                      </a:r>
                    </a:p>
                    <a:p>
                      <a:pPr marL="285750" indent="-285750">
                        <a:spcAft>
                          <a:spcPts val="400"/>
                        </a:spcAf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800" dirty="0">
                          <a:latin typeface="Cambria" panose="02040503050406030204" pitchFamily="18" charset="0"/>
                          <a:ea typeface="Cambria" panose="02040503050406030204" pitchFamily="18" charset="0"/>
                        </a:rPr>
                        <a:t>Liu (2008) [12]</a:t>
                      </a:r>
                    </a:p>
                    <a:p>
                      <a:pPr marL="0" marR="0" lvl="0" indent="0" algn="ctr" defTabSz="914400" rtl="0" eaLnBrk="1" fontAlgn="auto" latinLnBrk="0" hangingPunct="1">
                        <a:lnSpc>
                          <a:spcPct val="100000"/>
                        </a:lnSpc>
                        <a:spcBef>
                          <a:spcPts val="0"/>
                        </a:spcBef>
                        <a:spcAft>
                          <a:spcPts val="600"/>
                        </a:spcAft>
                        <a:buClrTx/>
                        <a:buSzTx/>
                        <a:buFontTx/>
                        <a:buNone/>
                        <a:tabLst/>
                        <a:defRPr/>
                      </a:pPr>
                      <a:r>
                        <a:rPr lang="en-US" sz="1800" dirty="0" err="1">
                          <a:latin typeface="Cambria" panose="02040503050406030204" pitchFamily="18" charset="0"/>
                          <a:ea typeface="Cambria" panose="02040503050406030204" pitchFamily="18" charset="0"/>
                        </a:rPr>
                        <a:t>Mintz</a:t>
                      </a:r>
                      <a:r>
                        <a:rPr lang="en-US" sz="1800" dirty="0">
                          <a:latin typeface="Cambria" panose="02040503050406030204" pitchFamily="18" charset="0"/>
                          <a:ea typeface="Cambria" panose="02040503050406030204" pitchFamily="18" charset="0"/>
                        </a:rPr>
                        <a:t> (2009) [13]</a:t>
                      </a:r>
                    </a:p>
                    <a:p>
                      <a:pPr marL="0" marR="0" lvl="0" indent="0" algn="ctr" defTabSz="914400" rtl="0" eaLnBrk="1" fontAlgn="auto" latinLnBrk="0" hangingPunct="1">
                        <a:lnSpc>
                          <a:spcPct val="100000"/>
                        </a:lnSpc>
                        <a:spcBef>
                          <a:spcPts val="0"/>
                        </a:spcBef>
                        <a:spcAft>
                          <a:spcPts val="600"/>
                        </a:spcAft>
                        <a:buClrTx/>
                        <a:buSzTx/>
                        <a:buFontTx/>
                        <a:buNone/>
                        <a:tabLst/>
                        <a:defRPr/>
                      </a:pPr>
                      <a:r>
                        <a:rPr lang="en-US" sz="1800" dirty="0" err="1">
                          <a:latin typeface="Cambria" panose="02040503050406030204" pitchFamily="18" charset="0"/>
                          <a:ea typeface="Cambria" panose="02040503050406030204" pitchFamily="18" charset="0"/>
                        </a:rPr>
                        <a:t>Nakashole</a:t>
                      </a:r>
                      <a:r>
                        <a:rPr lang="en-US" sz="1800" dirty="0">
                          <a:latin typeface="Cambria" panose="02040503050406030204" pitchFamily="18" charset="0"/>
                          <a:ea typeface="Cambria" panose="02040503050406030204" pitchFamily="18" charset="0"/>
                        </a:rPr>
                        <a:t> (2011) [14]</a:t>
                      </a:r>
                    </a:p>
                    <a:p>
                      <a:pPr marL="0" marR="0" lvl="0" indent="0" algn="ctr" defTabSz="914400" rtl="0" eaLnBrk="1" fontAlgn="auto" latinLnBrk="0" hangingPunct="1">
                        <a:lnSpc>
                          <a:spcPct val="100000"/>
                        </a:lnSpc>
                        <a:spcBef>
                          <a:spcPts val="0"/>
                        </a:spcBef>
                        <a:spcAft>
                          <a:spcPts val="600"/>
                        </a:spcAft>
                        <a:buClrTx/>
                        <a:buSzTx/>
                        <a:buFontTx/>
                        <a:buNone/>
                        <a:tabLst/>
                        <a:defRPr/>
                      </a:pPr>
                      <a:r>
                        <a:rPr lang="en-US" sz="1800" dirty="0">
                          <a:latin typeface="Cambria" panose="02040503050406030204" pitchFamily="18" charset="0"/>
                          <a:ea typeface="Cambria" panose="02040503050406030204" pitchFamily="18" charset="0"/>
                        </a:rPr>
                        <a:t>Yahya (2014) [15]</a:t>
                      </a:r>
                    </a:p>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800" dirty="0">
                          <a:latin typeface="Cambria" panose="02040503050406030204" pitchFamily="18" charset="0"/>
                          <a:ea typeface="Cambria" panose="02040503050406030204" pitchFamily="18" charset="0"/>
                        </a:rPr>
                        <a:t>Gillani (2015) [16]</a:t>
                      </a:r>
                    </a:p>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800" dirty="0" err="1">
                          <a:latin typeface="Cambria" panose="02040503050406030204" pitchFamily="18" charset="0"/>
                          <a:ea typeface="Cambria" panose="02040503050406030204" pitchFamily="18" charset="0"/>
                        </a:rPr>
                        <a:t>Madaan</a:t>
                      </a:r>
                      <a:r>
                        <a:rPr lang="en-US" sz="1800" dirty="0">
                          <a:latin typeface="Cambria" panose="02040503050406030204" pitchFamily="18" charset="0"/>
                          <a:ea typeface="Cambria" panose="02040503050406030204" pitchFamily="18" charset="0"/>
                        </a:rPr>
                        <a:t> (2016) [17]</a:t>
                      </a:r>
                    </a:p>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800" dirty="0">
                          <a:latin typeface="Cambria" panose="02040503050406030204" pitchFamily="18" charset="0"/>
                          <a:ea typeface="Cambria" panose="02040503050406030204" pitchFamily="18" charset="0"/>
                        </a:rPr>
                        <a:t>El-</a:t>
                      </a:r>
                      <a:r>
                        <a:rPr lang="en-US" sz="1800" dirty="0" err="1">
                          <a:latin typeface="Cambria" panose="02040503050406030204" pitchFamily="18" charset="0"/>
                          <a:ea typeface="Cambria" panose="02040503050406030204" pitchFamily="18" charset="0"/>
                        </a:rPr>
                        <a:t>Kilany</a:t>
                      </a:r>
                      <a:r>
                        <a:rPr lang="en-US" sz="1800" dirty="0">
                          <a:latin typeface="Cambria" panose="02040503050406030204" pitchFamily="18" charset="0"/>
                          <a:ea typeface="Cambria" panose="02040503050406030204" pitchFamily="18" charset="0"/>
                        </a:rPr>
                        <a:t> (2017) [18]</a:t>
                      </a:r>
                    </a:p>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800" dirty="0">
                          <a:latin typeface="Cambria" panose="02040503050406030204" pitchFamily="18" charset="0"/>
                          <a:ea typeface="Cambria" panose="02040503050406030204" pitchFamily="18" charset="0"/>
                        </a:rPr>
                        <a:t>Kaushik (2018) [19]</a:t>
                      </a:r>
                    </a:p>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800" dirty="0" err="1">
                          <a:latin typeface="Cambria" panose="02040503050406030204" pitchFamily="18" charset="0"/>
                          <a:ea typeface="Cambria" panose="02040503050406030204" pitchFamily="18" charset="0"/>
                        </a:rPr>
                        <a:t>Qiu</a:t>
                      </a:r>
                      <a:r>
                        <a:rPr lang="en-US" sz="1800" dirty="0">
                          <a:latin typeface="Cambria" panose="02040503050406030204" pitchFamily="18" charset="0"/>
                          <a:ea typeface="Cambria" panose="02040503050406030204" pitchFamily="18" charset="0"/>
                        </a:rPr>
                        <a:t> (2018) [20]</a:t>
                      </a:r>
                    </a:p>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800" dirty="0">
                          <a:latin typeface="Cambria" panose="02040503050406030204" pitchFamily="18" charset="0"/>
                          <a:ea typeface="Cambria" panose="02040503050406030204" pitchFamily="18" charset="0"/>
                        </a:rPr>
                        <a:t>Al-</a:t>
                      </a:r>
                      <a:r>
                        <a:rPr lang="en-US" sz="1800" dirty="0" err="1">
                          <a:latin typeface="Cambria" panose="02040503050406030204" pitchFamily="18" charset="0"/>
                          <a:ea typeface="Cambria" panose="02040503050406030204" pitchFamily="18" charset="0"/>
                        </a:rPr>
                        <a:t>Aswadi</a:t>
                      </a:r>
                      <a:r>
                        <a:rPr lang="en-US" sz="1800" dirty="0">
                          <a:latin typeface="Cambria" panose="02040503050406030204" pitchFamily="18" charset="0"/>
                          <a:ea typeface="Cambria" panose="02040503050406030204" pitchFamily="18" charset="0"/>
                        </a:rPr>
                        <a:t> (2020) [21]</a:t>
                      </a:r>
                    </a:p>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800" dirty="0" err="1">
                          <a:latin typeface="Cambria" panose="02040503050406030204" pitchFamily="18" charset="0"/>
                          <a:ea typeface="Cambria" panose="02040503050406030204" pitchFamily="18" charset="0"/>
                        </a:rPr>
                        <a:t>Maedche</a:t>
                      </a:r>
                      <a:r>
                        <a:rPr lang="en-US" sz="1800" dirty="0">
                          <a:latin typeface="Cambria" panose="02040503050406030204" pitchFamily="18" charset="0"/>
                          <a:ea typeface="Cambria" panose="02040503050406030204" pitchFamily="18" charset="0"/>
                        </a:rPr>
                        <a:t> (2020)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1626929"/>
                  </a:ext>
                </a:extLst>
              </a:tr>
            </a:tbl>
          </a:graphicData>
        </a:graphic>
      </p:graphicFrame>
    </p:spTree>
    <p:extLst>
      <p:ext uri="{BB962C8B-B14F-4D97-AF65-F5344CB8AC3E}">
        <p14:creationId xmlns:p14="http://schemas.microsoft.com/office/powerpoint/2010/main" val="1717080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329513" y="225080"/>
            <a:ext cx="11532973" cy="699738"/>
          </a:xfrm>
        </p:spPr>
        <p:txBody>
          <a:bodyPr>
            <a:normAutofit/>
          </a:bodyPr>
          <a:lstStyle/>
          <a:p>
            <a:r>
              <a:rPr lang="en-US" dirty="0">
                <a:solidFill>
                  <a:srgbClr val="002060"/>
                </a:solidFill>
                <a:latin typeface="Cambria" panose="02040503050406030204" pitchFamily="18" charset="0"/>
                <a:ea typeface="Cambria" panose="02040503050406030204" pitchFamily="18" charset="0"/>
              </a:rPr>
              <a:t>Motivation</a:t>
            </a:r>
            <a:endParaRPr lang="LID4096"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898510" y="6492875"/>
            <a:ext cx="293490" cy="365125"/>
          </a:xfrm>
        </p:spPr>
        <p:txBody>
          <a:bodyPr/>
          <a:lstStyle/>
          <a:p>
            <a:fld id="{2AAD9BEF-622F-4B1C-A61F-863E667CA1B7}" type="slidenum">
              <a:rPr lang="en-US" b="1" smtClean="0"/>
              <a:t>4</a:t>
            </a:fld>
            <a:endParaRPr lang="en-US" b="1" dirty="0"/>
          </a:p>
        </p:txBody>
      </p:sp>
      <p:sp>
        <p:nvSpPr>
          <p:cNvPr id="5" name="Rectangle: Rounded Corners 4">
            <a:extLst>
              <a:ext uri="{FF2B5EF4-FFF2-40B4-BE49-F238E27FC236}">
                <a16:creationId xmlns:a16="http://schemas.microsoft.com/office/drawing/2014/main" id="{DA58EDE5-627A-433F-A68D-922A5CB77DD8}"/>
              </a:ext>
            </a:extLst>
          </p:cNvPr>
          <p:cNvSpPr/>
          <p:nvPr/>
        </p:nvSpPr>
        <p:spPr>
          <a:xfrm>
            <a:off x="5972175" y="3852862"/>
            <a:ext cx="1381125" cy="71437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a:t>
            </a:r>
            <a:endParaRPr lang="LID4096" dirty="0">
              <a:solidFill>
                <a:schemeClr val="tx1"/>
              </a:solidFill>
            </a:endParaRPr>
          </a:p>
        </p:txBody>
      </p:sp>
      <p:sp>
        <p:nvSpPr>
          <p:cNvPr id="6" name="Rectangle: Rounded Corners 5">
            <a:extLst>
              <a:ext uri="{FF2B5EF4-FFF2-40B4-BE49-F238E27FC236}">
                <a16:creationId xmlns:a16="http://schemas.microsoft.com/office/drawing/2014/main" id="{2AA25F07-AE6A-4CF4-A4A3-03A653150CDC}"/>
              </a:ext>
            </a:extLst>
          </p:cNvPr>
          <p:cNvSpPr/>
          <p:nvPr/>
        </p:nvSpPr>
        <p:spPr>
          <a:xfrm>
            <a:off x="8248650" y="3857625"/>
            <a:ext cx="1381125" cy="71437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Meaning</a:t>
            </a:r>
            <a:endParaRPr lang="LID4096" dirty="0">
              <a:solidFill>
                <a:schemeClr val="tx1"/>
              </a:solidFill>
            </a:endParaRPr>
          </a:p>
        </p:txBody>
      </p:sp>
      <p:sp>
        <p:nvSpPr>
          <p:cNvPr id="7" name="Rectangle: Rounded Corners 6">
            <a:extLst>
              <a:ext uri="{FF2B5EF4-FFF2-40B4-BE49-F238E27FC236}">
                <a16:creationId xmlns:a16="http://schemas.microsoft.com/office/drawing/2014/main" id="{E78C66B0-7630-4C8D-BA00-775632C784CC}"/>
              </a:ext>
            </a:extLst>
          </p:cNvPr>
          <p:cNvSpPr/>
          <p:nvPr/>
        </p:nvSpPr>
        <p:spPr>
          <a:xfrm>
            <a:off x="10525125" y="3857625"/>
            <a:ext cx="1381125" cy="71437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Information</a:t>
            </a:r>
            <a:endParaRPr lang="LID4096" dirty="0">
              <a:solidFill>
                <a:schemeClr val="tx1"/>
              </a:solidFill>
            </a:endParaRPr>
          </a:p>
        </p:txBody>
      </p:sp>
      <p:cxnSp>
        <p:nvCxnSpPr>
          <p:cNvPr id="9" name="Straight Arrow Connector 8">
            <a:extLst>
              <a:ext uri="{FF2B5EF4-FFF2-40B4-BE49-F238E27FC236}">
                <a16:creationId xmlns:a16="http://schemas.microsoft.com/office/drawing/2014/main" id="{88545EE5-CDCD-4B53-AC1B-1DBFBED1023E}"/>
              </a:ext>
            </a:extLst>
          </p:cNvPr>
          <p:cNvCxnSpPr>
            <a:stCxn id="5" idx="3"/>
            <a:endCxn id="6" idx="1"/>
          </p:cNvCxnSpPr>
          <p:nvPr/>
        </p:nvCxnSpPr>
        <p:spPr>
          <a:xfrm>
            <a:off x="7353300" y="4210050"/>
            <a:ext cx="895350" cy="4763"/>
          </a:xfrm>
          <a:prstGeom prst="straightConnector1">
            <a:avLst/>
          </a:prstGeom>
          <a:ln w="38100">
            <a:solidFill>
              <a:srgbClr val="0B78BD"/>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9FA5E88-B935-401D-AF27-8DDF7EA8B75C}"/>
              </a:ext>
            </a:extLst>
          </p:cNvPr>
          <p:cNvCxnSpPr>
            <a:stCxn id="6" idx="3"/>
            <a:endCxn id="7" idx="1"/>
          </p:cNvCxnSpPr>
          <p:nvPr/>
        </p:nvCxnSpPr>
        <p:spPr>
          <a:xfrm>
            <a:off x="9629775" y="4214813"/>
            <a:ext cx="895350" cy="0"/>
          </a:xfrm>
          <a:prstGeom prst="straightConnector1">
            <a:avLst/>
          </a:prstGeom>
          <a:ln w="38100">
            <a:solidFill>
              <a:srgbClr val="0B78BD"/>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D594177C-48E5-431B-BE56-1DF8B7C0DEA9}"/>
              </a:ext>
            </a:extLst>
          </p:cNvPr>
          <p:cNvSpPr/>
          <p:nvPr/>
        </p:nvSpPr>
        <p:spPr>
          <a:xfrm>
            <a:off x="8001000" y="2376487"/>
            <a:ext cx="1876425" cy="71437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84848"/>
                </a:solidFill>
                <a:latin typeface="Segoe UI" panose="020B0502040204020203" pitchFamily="34" charset="0"/>
              </a:rPr>
              <a:t>U</a:t>
            </a:r>
            <a:r>
              <a:rPr lang="en-US" b="0" i="0" dirty="0">
                <a:solidFill>
                  <a:srgbClr val="484848"/>
                </a:solidFill>
                <a:effectLst/>
                <a:latin typeface="Segoe UI" panose="020B0502040204020203" pitchFamily="34" charset="0"/>
              </a:rPr>
              <a:t>nderstanding</a:t>
            </a:r>
            <a:endParaRPr lang="LID4096" dirty="0">
              <a:solidFill>
                <a:schemeClr val="tx1"/>
              </a:solidFill>
            </a:endParaRPr>
          </a:p>
        </p:txBody>
      </p:sp>
      <p:cxnSp>
        <p:nvCxnSpPr>
          <p:cNvPr id="15" name="Straight Arrow Connector 14">
            <a:extLst>
              <a:ext uri="{FF2B5EF4-FFF2-40B4-BE49-F238E27FC236}">
                <a16:creationId xmlns:a16="http://schemas.microsoft.com/office/drawing/2014/main" id="{DC8E3E64-D547-40C0-9EA3-E455D2045A13}"/>
              </a:ext>
            </a:extLst>
          </p:cNvPr>
          <p:cNvCxnSpPr>
            <a:cxnSpLocks/>
            <a:stCxn id="6" idx="0"/>
            <a:endCxn id="13" idx="2"/>
          </p:cNvCxnSpPr>
          <p:nvPr/>
        </p:nvCxnSpPr>
        <p:spPr>
          <a:xfrm flipV="1">
            <a:off x="8939213" y="3090862"/>
            <a:ext cx="0" cy="766763"/>
          </a:xfrm>
          <a:prstGeom prst="straightConnector1">
            <a:avLst/>
          </a:prstGeom>
          <a:ln w="38100">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9F89D27C-D4BB-4032-90D5-E89E5D287E2D}"/>
              </a:ext>
            </a:extLst>
          </p:cNvPr>
          <p:cNvSpPr/>
          <p:nvPr/>
        </p:nvSpPr>
        <p:spPr>
          <a:xfrm>
            <a:off x="7855744" y="853462"/>
            <a:ext cx="2166936" cy="71437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84848"/>
                </a:solidFill>
                <a:latin typeface="Segoe UI" panose="020B0502040204020203" pitchFamily="34" charset="0"/>
              </a:rPr>
              <a:t>Conceptualization</a:t>
            </a:r>
            <a:endParaRPr lang="LID4096" dirty="0">
              <a:solidFill>
                <a:schemeClr val="tx1"/>
              </a:solidFill>
            </a:endParaRPr>
          </a:p>
        </p:txBody>
      </p:sp>
      <p:cxnSp>
        <p:nvCxnSpPr>
          <p:cNvPr id="20" name="Straight Arrow Connector 19">
            <a:extLst>
              <a:ext uri="{FF2B5EF4-FFF2-40B4-BE49-F238E27FC236}">
                <a16:creationId xmlns:a16="http://schemas.microsoft.com/office/drawing/2014/main" id="{B7D90BD4-8CCB-4CA9-9721-3C463759DCEE}"/>
              </a:ext>
            </a:extLst>
          </p:cNvPr>
          <p:cNvCxnSpPr>
            <a:cxnSpLocks/>
            <a:stCxn id="13" idx="0"/>
            <a:endCxn id="16" idx="2"/>
          </p:cNvCxnSpPr>
          <p:nvPr/>
        </p:nvCxnSpPr>
        <p:spPr>
          <a:xfrm flipH="1" flipV="1">
            <a:off x="8939212" y="1567837"/>
            <a:ext cx="1" cy="808650"/>
          </a:xfrm>
          <a:prstGeom prst="straightConnector1">
            <a:avLst/>
          </a:prstGeom>
          <a:ln w="38100">
            <a:solidFill>
              <a:srgbClr val="0B78BD"/>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2" name="Cloud 21">
            <a:extLst>
              <a:ext uri="{FF2B5EF4-FFF2-40B4-BE49-F238E27FC236}">
                <a16:creationId xmlns:a16="http://schemas.microsoft.com/office/drawing/2014/main" id="{15968E8C-8E3A-4A67-A107-E918F1D17363}"/>
              </a:ext>
            </a:extLst>
          </p:cNvPr>
          <p:cNvSpPr/>
          <p:nvPr/>
        </p:nvSpPr>
        <p:spPr>
          <a:xfrm>
            <a:off x="5900737" y="2282651"/>
            <a:ext cx="1528761" cy="903288"/>
          </a:xfrm>
          <a:prstGeom prst="cloud">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Context</a:t>
            </a:r>
            <a:endParaRPr lang="LID4096" dirty="0">
              <a:solidFill>
                <a:schemeClr val="tx1">
                  <a:lumMod val="75000"/>
                  <a:lumOff val="25000"/>
                </a:schemeClr>
              </a:solidFill>
            </a:endParaRPr>
          </a:p>
        </p:txBody>
      </p:sp>
      <p:cxnSp>
        <p:nvCxnSpPr>
          <p:cNvPr id="24" name="Straight Arrow Connector 23">
            <a:extLst>
              <a:ext uri="{FF2B5EF4-FFF2-40B4-BE49-F238E27FC236}">
                <a16:creationId xmlns:a16="http://schemas.microsoft.com/office/drawing/2014/main" id="{A4BC3CF1-DDCF-42B1-9682-1456CFFDD9CA}"/>
              </a:ext>
            </a:extLst>
          </p:cNvPr>
          <p:cNvCxnSpPr>
            <a:cxnSpLocks/>
            <a:stCxn id="5" idx="0"/>
            <a:endCxn id="22" idx="1"/>
          </p:cNvCxnSpPr>
          <p:nvPr/>
        </p:nvCxnSpPr>
        <p:spPr>
          <a:xfrm flipV="1">
            <a:off x="6662738" y="3184977"/>
            <a:ext cx="2380" cy="667885"/>
          </a:xfrm>
          <a:prstGeom prst="straightConnector1">
            <a:avLst/>
          </a:prstGeom>
          <a:ln w="38100">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D466168-56A5-4CE6-98A5-C27AC6E59442}"/>
              </a:ext>
            </a:extLst>
          </p:cNvPr>
          <p:cNvCxnSpPr>
            <a:stCxn id="22" idx="0"/>
            <a:endCxn id="13" idx="1"/>
          </p:cNvCxnSpPr>
          <p:nvPr/>
        </p:nvCxnSpPr>
        <p:spPr>
          <a:xfrm flipV="1">
            <a:off x="7428224" y="2733675"/>
            <a:ext cx="572776" cy="620"/>
          </a:xfrm>
          <a:prstGeom prst="straightConnector1">
            <a:avLst/>
          </a:prstGeom>
          <a:ln w="38100">
            <a:solidFill>
              <a:srgbClr val="0B78BD"/>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99D2A24-416A-4F1D-8B44-A5F3419BC40E}"/>
              </a:ext>
            </a:extLst>
          </p:cNvPr>
          <p:cNvGrpSpPr/>
          <p:nvPr/>
        </p:nvGrpSpPr>
        <p:grpSpPr>
          <a:xfrm>
            <a:off x="565075" y="1094629"/>
            <a:ext cx="4892750" cy="580227"/>
            <a:chOff x="565075" y="1094629"/>
            <a:chExt cx="4892750" cy="580227"/>
          </a:xfrm>
        </p:grpSpPr>
        <p:sp>
          <p:nvSpPr>
            <p:cNvPr id="45" name="Rectangle: Rounded Corners 44">
              <a:extLst>
                <a:ext uri="{FF2B5EF4-FFF2-40B4-BE49-F238E27FC236}">
                  <a16:creationId xmlns:a16="http://schemas.microsoft.com/office/drawing/2014/main" id="{1A310251-82A1-4309-BBCD-320B2BF3E4A2}"/>
                </a:ext>
              </a:extLst>
            </p:cNvPr>
            <p:cNvSpPr/>
            <p:nvPr/>
          </p:nvSpPr>
          <p:spPr>
            <a:xfrm>
              <a:off x="565075" y="1094629"/>
              <a:ext cx="4892750" cy="580227"/>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6" name="Rectangle 45" descr="Bar chart">
              <a:extLst>
                <a:ext uri="{FF2B5EF4-FFF2-40B4-BE49-F238E27FC236}">
                  <a16:creationId xmlns:a16="http://schemas.microsoft.com/office/drawing/2014/main" id="{5D6DCCE1-E8E1-45E4-838C-363EB5792948}"/>
                </a:ext>
              </a:extLst>
            </p:cNvPr>
            <p:cNvSpPr/>
            <p:nvPr/>
          </p:nvSpPr>
          <p:spPr>
            <a:xfrm>
              <a:off x="740593" y="1225180"/>
              <a:ext cx="390276" cy="351397"/>
            </a:xfrm>
            <a:prstGeom prst="rect">
              <a:avLst/>
            </a:prstGeom>
            <a: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47" name="Group 46">
              <a:extLst>
                <a:ext uri="{FF2B5EF4-FFF2-40B4-BE49-F238E27FC236}">
                  <a16:creationId xmlns:a16="http://schemas.microsoft.com/office/drawing/2014/main" id="{B8B9ADD9-5C20-41AE-943D-B34610ED68EE}"/>
                </a:ext>
              </a:extLst>
            </p:cNvPr>
            <p:cNvGrpSpPr/>
            <p:nvPr/>
          </p:nvGrpSpPr>
          <p:grpSpPr>
            <a:xfrm>
              <a:off x="1269904" y="1307429"/>
              <a:ext cx="3559493" cy="129265"/>
              <a:chOff x="704829" y="225698"/>
              <a:chExt cx="3559493" cy="129265"/>
            </a:xfrm>
          </p:grpSpPr>
          <p:sp>
            <p:nvSpPr>
              <p:cNvPr id="48" name="Rectangle 47">
                <a:extLst>
                  <a:ext uri="{FF2B5EF4-FFF2-40B4-BE49-F238E27FC236}">
                    <a16:creationId xmlns:a16="http://schemas.microsoft.com/office/drawing/2014/main" id="{754D9CFB-FE70-4678-A894-8743DC76E26F}"/>
                  </a:ext>
                </a:extLst>
              </p:cNvPr>
              <p:cNvSpPr/>
              <p:nvPr/>
            </p:nvSpPr>
            <p:spPr>
              <a:xfrm>
                <a:off x="704829" y="225698"/>
                <a:ext cx="3523010" cy="10369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9" name="TextBox 48">
                <a:extLst>
                  <a:ext uri="{FF2B5EF4-FFF2-40B4-BE49-F238E27FC236}">
                    <a16:creationId xmlns:a16="http://schemas.microsoft.com/office/drawing/2014/main" id="{E5AFFB59-E153-4DFC-99DC-31897DFC2C57}"/>
                  </a:ext>
                </a:extLst>
              </p:cNvPr>
              <p:cNvSpPr txBox="1"/>
              <p:nvPr/>
            </p:nvSpPr>
            <p:spPr>
              <a:xfrm>
                <a:off x="741312" y="251271"/>
                <a:ext cx="3523010" cy="10369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974" tIns="10974" rIns="10974" bIns="10974"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Cambria" panose="02040503050406030204" pitchFamily="18" charset="0"/>
                    <a:ea typeface="Cambria" panose="02040503050406030204" pitchFamily="18" charset="0"/>
                  </a:rPr>
                  <a:t>Information = Data + Meaning</a:t>
                </a:r>
              </a:p>
            </p:txBody>
          </p:sp>
        </p:grpSp>
      </p:grpSp>
      <p:grpSp>
        <p:nvGrpSpPr>
          <p:cNvPr id="17" name="Group 16">
            <a:extLst>
              <a:ext uri="{FF2B5EF4-FFF2-40B4-BE49-F238E27FC236}">
                <a16:creationId xmlns:a16="http://schemas.microsoft.com/office/drawing/2014/main" id="{48DA4819-5E31-4FF9-9563-96E5562B8075}"/>
              </a:ext>
            </a:extLst>
          </p:cNvPr>
          <p:cNvGrpSpPr/>
          <p:nvPr/>
        </p:nvGrpSpPr>
        <p:grpSpPr>
          <a:xfrm>
            <a:off x="565075" y="1822409"/>
            <a:ext cx="4892750" cy="583005"/>
            <a:chOff x="565075" y="1822409"/>
            <a:chExt cx="4892750" cy="583005"/>
          </a:xfrm>
        </p:grpSpPr>
        <p:sp>
          <p:nvSpPr>
            <p:cNvPr id="50" name="Rectangle: Rounded Corners 49">
              <a:extLst>
                <a:ext uri="{FF2B5EF4-FFF2-40B4-BE49-F238E27FC236}">
                  <a16:creationId xmlns:a16="http://schemas.microsoft.com/office/drawing/2014/main" id="{28C24B4C-3EAF-4AFD-ACEE-2E4B989E2CDC}"/>
                </a:ext>
              </a:extLst>
            </p:cNvPr>
            <p:cNvSpPr/>
            <p:nvPr/>
          </p:nvSpPr>
          <p:spPr>
            <a:xfrm>
              <a:off x="565075" y="1822409"/>
              <a:ext cx="4892750" cy="58300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1" name="Rectangle 50">
              <a:extLst>
                <a:ext uri="{FF2B5EF4-FFF2-40B4-BE49-F238E27FC236}">
                  <a16:creationId xmlns:a16="http://schemas.microsoft.com/office/drawing/2014/main" id="{6E6684B3-C2C7-4E65-9C99-30B56ED29D1B}"/>
                </a:ext>
              </a:extLst>
            </p:cNvPr>
            <p:cNvSpPr/>
            <p:nvPr/>
          </p:nvSpPr>
          <p:spPr>
            <a:xfrm>
              <a:off x="740593" y="1920912"/>
              <a:ext cx="371413" cy="371413"/>
            </a:xfrm>
            <a:prstGeom prst="rect">
              <a:avLst/>
            </a:prstGeom>
            <a: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52" name="Group 51">
              <a:extLst>
                <a:ext uri="{FF2B5EF4-FFF2-40B4-BE49-F238E27FC236}">
                  <a16:creationId xmlns:a16="http://schemas.microsoft.com/office/drawing/2014/main" id="{B6F63E52-37BC-4B11-845A-5C99EB13BB88}"/>
                </a:ext>
              </a:extLst>
            </p:cNvPr>
            <p:cNvGrpSpPr/>
            <p:nvPr/>
          </p:nvGrpSpPr>
          <p:grpSpPr>
            <a:xfrm>
              <a:off x="1287524" y="2049028"/>
              <a:ext cx="3594266" cy="159223"/>
              <a:chOff x="666768" y="100249"/>
              <a:chExt cx="3594266" cy="159223"/>
            </a:xfrm>
          </p:grpSpPr>
          <p:sp>
            <p:nvSpPr>
              <p:cNvPr id="53" name="Rectangle 52">
                <a:extLst>
                  <a:ext uri="{FF2B5EF4-FFF2-40B4-BE49-F238E27FC236}">
                    <a16:creationId xmlns:a16="http://schemas.microsoft.com/office/drawing/2014/main" id="{E9C93235-2E33-423F-82A0-93C14616F007}"/>
                  </a:ext>
                </a:extLst>
              </p:cNvPr>
              <p:cNvSpPr/>
              <p:nvPr/>
            </p:nvSpPr>
            <p:spPr>
              <a:xfrm>
                <a:off x="795597" y="138790"/>
                <a:ext cx="3465437" cy="1206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4" name="TextBox 53">
                <a:extLst>
                  <a:ext uri="{FF2B5EF4-FFF2-40B4-BE49-F238E27FC236}">
                    <a16:creationId xmlns:a16="http://schemas.microsoft.com/office/drawing/2014/main" id="{FEC8B3AF-4049-4146-9D44-E1DAD50A6FB4}"/>
                  </a:ext>
                </a:extLst>
              </p:cNvPr>
              <p:cNvSpPr txBox="1"/>
              <p:nvPr/>
            </p:nvSpPr>
            <p:spPr>
              <a:xfrm>
                <a:off x="666768" y="100249"/>
                <a:ext cx="3465437" cy="12068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72" tIns="12772" rIns="12772" bIns="12772"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Cambria" panose="02040503050406030204" pitchFamily="18" charset="0"/>
                    <a:ea typeface="Cambria" panose="02040503050406030204" pitchFamily="18" charset="0"/>
                  </a:rPr>
                  <a:t>But what is Meaning?</a:t>
                </a:r>
              </a:p>
            </p:txBody>
          </p:sp>
        </p:grpSp>
      </p:grpSp>
      <p:grpSp>
        <p:nvGrpSpPr>
          <p:cNvPr id="18" name="Group 17">
            <a:extLst>
              <a:ext uri="{FF2B5EF4-FFF2-40B4-BE49-F238E27FC236}">
                <a16:creationId xmlns:a16="http://schemas.microsoft.com/office/drawing/2014/main" id="{7A2037E7-5FC9-4464-B93F-00BA4F52843D}"/>
              </a:ext>
            </a:extLst>
          </p:cNvPr>
          <p:cNvGrpSpPr/>
          <p:nvPr/>
        </p:nvGrpSpPr>
        <p:grpSpPr>
          <a:xfrm>
            <a:off x="560311" y="2415790"/>
            <a:ext cx="4892750" cy="923273"/>
            <a:chOff x="560311" y="2415790"/>
            <a:chExt cx="4892750" cy="923273"/>
          </a:xfrm>
        </p:grpSpPr>
        <p:sp>
          <p:nvSpPr>
            <p:cNvPr id="55" name="Rectangle: Rounded Corners 54">
              <a:extLst>
                <a:ext uri="{FF2B5EF4-FFF2-40B4-BE49-F238E27FC236}">
                  <a16:creationId xmlns:a16="http://schemas.microsoft.com/office/drawing/2014/main" id="{058E917C-93C4-4EA1-ADA9-88F30AA47809}"/>
                </a:ext>
              </a:extLst>
            </p:cNvPr>
            <p:cNvSpPr/>
            <p:nvPr/>
          </p:nvSpPr>
          <p:spPr>
            <a:xfrm>
              <a:off x="560311" y="2539788"/>
              <a:ext cx="4892750" cy="79927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6" name="Rectangle 55" descr="Brainstorm with solid fill">
              <a:extLst>
                <a:ext uri="{FF2B5EF4-FFF2-40B4-BE49-F238E27FC236}">
                  <a16:creationId xmlns:a16="http://schemas.microsoft.com/office/drawing/2014/main" id="{7AC14E4E-5D1B-43D0-A6F4-0961E81B07BC}"/>
                </a:ext>
              </a:extLst>
            </p:cNvPr>
            <p:cNvSpPr/>
            <p:nvPr/>
          </p:nvSpPr>
          <p:spPr>
            <a:xfrm>
              <a:off x="740593" y="2740061"/>
              <a:ext cx="390276" cy="384139"/>
            </a:xfrm>
            <a:prstGeom prst="rect">
              <a:avLst/>
            </a:prstGeom>
            <a: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57" name="Group 56">
              <a:extLst>
                <a:ext uri="{FF2B5EF4-FFF2-40B4-BE49-F238E27FC236}">
                  <a16:creationId xmlns:a16="http://schemas.microsoft.com/office/drawing/2014/main" id="{8D1EEBA9-5191-469F-8D39-1A030B674E9A}"/>
                </a:ext>
              </a:extLst>
            </p:cNvPr>
            <p:cNvGrpSpPr/>
            <p:nvPr/>
          </p:nvGrpSpPr>
          <p:grpSpPr>
            <a:xfrm>
              <a:off x="1285194" y="2415790"/>
              <a:ext cx="3930968" cy="876447"/>
              <a:chOff x="739311" y="74561"/>
              <a:chExt cx="3583277" cy="876447"/>
            </a:xfrm>
          </p:grpSpPr>
          <p:sp>
            <p:nvSpPr>
              <p:cNvPr id="58" name="Rectangle 57">
                <a:extLst>
                  <a:ext uri="{FF2B5EF4-FFF2-40B4-BE49-F238E27FC236}">
                    <a16:creationId xmlns:a16="http://schemas.microsoft.com/office/drawing/2014/main" id="{F3ED7606-5D5A-4ECE-8439-D959B745C3BB}"/>
                  </a:ext>
                </a:extLst>
              </p:cNvPr>
              <p:cNvSpPr/>
              <p:nvPr/>
            </p:nvSpPr>
            <p:spPr>
              <a:xfrm>
                <a:off x="937114" y="74561"/>
                <a:ext cx="3385474" cy="14427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9" name="TextBox 58">
                <a:extLst>
                  <a:ext uri="{FF2B5EF4-FFF2-40B4-BE49-F238E27FC236}">
                    <a16:creationId xmlns:a16="http://schemas.microsoft.com/office/drawing/2014/main" id="{07387981-1B18-46B9-A5BE-C1F15B0D71F8}"/>
                  </a:ext>
                </a:extLst>
              </p:cNvPr>
              <p:cNvSpPr txBox="1"/>
              <p:nvPr/>
            </p:nvSpPr>
            <p:spPr>
              <a:xfrm>
                <a:off x="739311" y="230793"/>
                <a:ext cx="3385474" cy="72021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5270" tIns="15270" rIns="15270" bIns="1527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Cambria" panose="02040503050406030204" pitchFamily="18" charset="0"/>
                    <a:ea typeface="Cambria" panose="02040503050406030204" pitchFamily="18" charset="0"/>
                  </a:rPr>
                  <a:t>Meaning is to Understand something (Data) with the help of Context.</a:t>
                </a:r>
              </a:p>
            </p:txBody>
          </p:sp>
        </p:grpSp>
      </p:grpSp>
      <p:grpSp>
        <p:nvGrpSpPr>
          <p:cNvPr id="19" name="Group 18">
            <a:extLst>
              <a:ext uri="{FF2B5EF4-FFF2-40B4-BE49-F238E27FC236}">
                <a16:creationId xmlns:a16="http://schemas.microsoft.com/office/drawing/2014/main" id="{2517B3EE-86E8-4076-B533-56EDBD55870B}"/>
              </a:ext>
            </a:extLst>
          </p:cNvPr>
          <p:cNvGrpSpPr/>
          <p:nvPr/>
        </p:nvGrpSpPr>
        <p:grpSpPr>
          <a:xfrm>
            <a:off x="565071" y="3399851"/>
            <a:ext cx="4887990" cy="916680"/>
            <a:chOff x="565071" y="3399851"/>
            <a:chExt cx="4887990" cy="916680"/>
          </a:xfrm>
        </p:grpSpPr>
        <p:sp>
          <p:nvSpPr>
            <p:cNvPr id="34" name="Rectangle: Rounded Corners 33">
              <a:extLst>
                <a:ext uri="{FF2B5EF4-FFF2-40B4-BE49-F238E27FC236}">
                  <a16:creationId xmlns:a16="http://schemas.microsoft.com/office/drawing/2014/main" id="{D5BAC950-48AF-4667-80A3-292967685B24}"/>
                </a:ext>
              </a:extLst>
            </p:cNvPr>
            <p:cNvSpPr/>
            <p:nvPr/>
          </p:nvSpPr>
          <p:spPr>
            <a:xfrm>
              <a:off x="565071" y="3484820"/>
              <a:ext cx="4887990" cy="79795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5" name="Rectangle 34" descr="Pie chart">
              <a:extLst>
                <a:ext uri="{FF2B5EF4-FFF2-40B4-BE49-F238E27FC236}">
                  <a16:creationId xmlns:a16="http://schemas.microsoft.com/office/drawing/2014/main" id="{DD1FC75A-EAE5-4DF9-B915-E6A648C9B931}"/>
                </a:ext>
              </a:extLst>
            </p:cNvPr>
            <p:cNvSpPr/>
            <p:nvPr/>
          </p:nvSpPr>
          <p:spPr>
            <a:xfrm>
              <a:off x="737806" y="3631703"/>
              <a:ext cx="393059" cy="442545"/>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36" name="Group 35">
              <a:extLst>
                <a:ext uri="{FF2B5EF4-FFF2-40B4-BE49-F238E27FC236}">
                  <a16:creationId xmlns:a16="http://schemas.microsoft.com/office/drawing/2014/main" id="{0097A66A-9E0F-4E5D-B1D4-B4AB26F4F33A}"/>
                </a:ext>
              </a:extLst>
            </p:cNvPr>
            <p:cNvGrpSpPr/>
            <p:nvPr/>
          </p:nvGrpSpPr>
          <p:grpSpPr>
            <a:xfrm>
              <a:off x="1303463" y="3399851"/>
              <a:ext cx="3912695" cy="916680"/>
              <a:chOff x="738392" y="0"/>
              <a:chExt cx="3912695" cy="197744"/>
            </a:xfrm>
          </p:grpSpPr>
          <p:sp>
            <p:nvSpPr>
              <p:cNvPr id="37" name="Rectangle 36">
                <a:extLst>
                  <a:ext uri="{FF2B5EF4-FFF2-40B4-BE49-F238E27FC236}">
                    <a16:creationId xmlns:a16="http://schemas.microsoft.com/office/drawing/2014/main" id="{A734B8B1-F955-403D-B343-0261181E469E}"/>
                  </a:ext>
                </a:extLst>
              </p:cNvPr>
              <p:cNvSpPr/>
              <p:nvPr/>
            </p:nvSpPr>
            <p:spPr>
              <a:xfrm>
                <a:off x="1239234" y="0"/>
                <a:ext cx="3224633" cy="1917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TextBox 37">
                <a:extLst>
                  <a:ext uri="{FF2B5EF4-FFF2-40B4-BE49-F238E27FC236}">
                    <a16:creationId xmlns:a16="http://schemas.microsoft.com/office/drawing/2014/main" id="{0E3FF35C-7ADF-4E37-9059-5E5A4DBB741C}"/>
                  </a:ext>
                </a:extLst>
              </p:cNvPr>
              <p:cNvSpPr txBox="1"/>
              <p:nvPr/>
            </p:nvSpPr>
            <p:spPr>
              <a:xfrm>
                <a:off x="738392" y="6001"/>
                <a:ext cx="3912695" cy="1917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293" tIns="20293" rIns="20293" bIns="20293"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Cambria" panose="02040503050406030204" pitchFamily="18" charset="0"/>
                    <a:ea typeface="Cambria" panose="02040503050406030204" pitchFamily="18" charset="0"/>
                  </a:rPr>
                  <a:t>So, if you add some context to data, it can help you to understand it.</a:t>
                </a:r>
              </a:p>
            </p:txBody>
          </p:sp>
        </p:grpSp>
      </p:grpSp>
      <p:grpSp>
        <p:nvGrpSpPr>
          <p:cNvPr id="21" name="Group 20">
            <a:extLst>
              <a:ext uri="{FF2B5EF4-FFF2-40B4-BE49-F238E27FC236}">
                <a16:creationId xmlns:a16="http://schemas.microsoft.com/office/drawing/2014/main" id="{B8698581-D673-4219-9806-C36591F45109}"/>
              </a:ext>
            </a:extLst>
          </p:cNvPr>
          <p:cNvGrpSpPr/>
          <p:nvPr/>
        </p:nvGrpSpPr>
        <p:grpSpPr>
          <a:xfrm>
            <a:off x="565071" y="4435595"/>
            <a:ext cx="4887990" cy="742390"/>
            <a:chOff x="565071" y="4435595"/>
            <a:chExt cx="4887990" cy="742390"/>
          </a:xfrm>
        </p:grpSpPr>
        <p:sp>
          <p:nvSpPr>
            <p:cNvPr id="39" name="Rectangle: Rounded Corners 38">
              <a:extLst>
                <a:ext uri="{FF2B5EF4-FFF2-40B4-BE49-F238E27FC236}">
                  <a16:creationId xmlns:a16="http://schemas.microsoft.com/office/drawing/2014/main" id="{FD574889-13B1-40D7-8F38-3BA71E40CFDB}"/>
                </a:ext>
              </a:extLst>
            </p:cNvPr>
            <p:cNvSpPr/>
            <p:nvPr/>
          </p:nvSpPr>
          <p:spPr>
            <a:xfrm>
              <a:off x="565071" y="4449457"/>
              <a:ext cx="4887990" cy="62836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0" name="Rectangle 39">
              <a:extLst>
                <a:ext uri="{FF2B5EF4-FFF2-40B4-BE49-F238E27FC236}">
                  <a16:creationId xmlns:a16="http://schemas.microsoft.com/office/drawing/2014/main" id="{5E2E6C7D-B85A-4AB2-9A5C-B68195DF72D4}"/>
                </a:ext>
              </a:extLst>
            </p:cNvPr>
            <p:cNvSpPr/>
            <p:nvPr/>
          </p:nvSpPr>
          <p:spPr>
            <a:xfrm>
              <a:off x="737807" y="4542251"/>
              <a:ext cx="412409" cy="427250"/>
            </a:xfrm>
            <a:prstGeom prst="rect">
              <a:avLst/>
            </a:prstGeom>
            <a:blipFill rotWithShape="1">
              <a:blip r:embed="rId11"/>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41" name="Group 40">
              <a:extLst>
                <a:ext uri="{FF2B5EF4-FFF2-40B4-BE49-F238E27FC236}">
                  <a16:creationId xmlns:a16="http://schemas.microsoft.com/office/drawing/2014/main" id="{7677BA93-8032-4B95-8956-882305B9FFCE}"/>
                </a:ext>
              </a:extLst>
            </p:cNvPr>
            <p:cNvGrpSpPr/>
            <p:nvPr/>
          </p:nvGrpSpPr>
          <p:grpSpPr>
            <a:xfrm>
              <a:off x="1303464" y="4435595"/>
              <a:ext cx="4091946" cy="742390"/>
              <a:chOff x="882694" y="-52351"/>
              <a:chExt cx="3890477" cy="315290"/>
            </a:xfrm>
          </p:grpSpPr>
          <p:sp>
            <p:nvSpPr>
              <p:cNvPr id="42" name="Rectangle 41">
                <a:extLst>
                  <a:ext uri="{FF2B5EF4-FFF2-40B4-BE49-F238E27FC236}">
                    <a16:creationId xmlns:a16="http://schemas.microsoft.com/office/drawing/2014/main" id="{E883E2E6-16A6-43CB-8733-65D27B4516F2}"/>
                  </a:ext>
                </a:extLst>
              </p:cNvPr>
              <p:cNvSpPr/>
              <p:nvPr/>
            </p:nvSpPr>
            <p:spPr>
              <a:xfrm>
                <a:off x="1695881" y="0"/>
                <a:ext cx="2983373" cy="2629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3" name="TextBox 42">
                <a:extLst>
                  <a:ext uri="{FF2B5EF4-FFF2-40B4-BE49-F238E27FC236}">
                    <a16:creationId xmlns:a16="http://schemas.microsoft.com/office/drawing/2014/main" id="{6B9801B3-3847-4321-815E-68CB38FB8123}"/>
                  </a:ext>
                </a:extLst>
              </p:cNvPr>
              <p:cNvSpPr txBox="1"/>
              <p:nvPr/>
            </p:nvSpPr>
            <p:spPr>
              <a:xfrm>
                <a:off x="882694" y="-52351"/>
                <a:ext cx="3890477" cy="26293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7828" tIns="27828" rIns="27828" bIns="27828"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Cambria" panose="02040503050406030204" pitchFamily="18" charset="0"/>
                    <a:ea typeface="Cambria" panose="02040503050406030204" pitchFamily="18" charset="0"/>
                  </a:rPr>
                  <a:t>This is exactly what Conceptualization is!</a:t>
                </a:r>
              </a:p>
            </p:txBody>
          </p:sp>
        </p:grpSp>
      </p:grpSp>
      <p:grpSp>
        <p:nvGrpSpPr>
          <p:cNvPr id="23" name="Group 22">
            <a:extLst>
              <a:ext uri="{FF2B5EF4-FFF2-40B4-BE49-F238E27FC236}">
                <a16:creationId xmlns:a16="http://schemas.microsoft.com/office/drawing/2014/main" id="{6C593D84-04D3-4AF5-BA59-A8FD5EE11318}"/>
              </a:ext>
            </a:extLst>
          </p:cNvPr>
          <p:cNvGrpSpPr/>
          <p:nvPr/>
        </p:nvGrpSpPr>
        <p:grpSpPr>
          <a:xfrm>
            <a:off x="560311" y="5207540"/>
            <a:ext cx="4887990" cy="880839"/>
            <a:chOff x="560311" y="5207540"/>
            <a:chExt cx="4887990" cy="880839"/>
          </a:xfrm>
        </p:grpSpPr>
        <p:sp>
          <p:nvSpPr>
            <p:cNvPr id="66" name="Rectangle: Rounded Corners 65">
              <a:extLst>
                <a:ext uri="{FF2B5EF4-FFF2-40B4-BE49-F238E27FC236}">
                  <a16:creationId xmlns:a16="http://schemas.microsoft.com/office/drawing/2014/main" id="{83CCF1B6-F1AB-442F-A39B-125A57DEE076}"/>
                </a:ext>
              </a:extLst>
            </p:cNvPr>
            <p:cNvSpPr/>
            <p:nvPr/>
          </p:nvSpPr>
          <p:spPr>
            <a:xfrm>
              <a:off x="560311" y="5207540"/>
              <a:ext cx="4887990" cy="75243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7" name="Rectangle 66" descr="Connections with solid fill">
              <a:extLst>
                <a:ext uri="{FF2B5EF4-FFF2-40B4-BE49-F238E27FC236}">
                  <a16:creationId xmlns:a16="http://schemas.microsoft.com/office/drawing/2014/main" id="{F2DCB0FE-9DA1-4808-A83B-DAD99E6F37BE}"/>
                </a:ext>
              </a:extLst>
            </p:cNvPr>
            <p:cNvSpPr/>
            <p:nvPr/>
          </p:nvSpPr>
          <p:spPr>
            <a:xfrm>
              <a:off x="737807" y="5335945"/>
              <a:ext cx="412410" cy="462577"/>
            </a:xfrm>
            <a:prstGeom prst="rect">
              <a:avLst/>
            </a:prstGeom>
            <a:blipFill>
              <a:blip r:embed="rId12">
                <a:extLst>
                  <a:ext uri="{96DAC541-7B7A-43D3-8B79-37D633B846F1}">
                    <asvg:svgBlip xmlns:asvg="http://schemas.microsoft.com/office/drawing/2016/SVG/main" r:embed="rId1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68" name="Group 67">
              <a:extLst>
                <a:ext uri="{FF2B5EF4-FFF2-40B4-BE49-F238E27FC236}">
                  <a16:creationId xmlns:a16="http://schemas.microsoft.com/office/drawing/2014/main" id="{8AC89579-95AC-4977-BD44-67542F3BAC06}"/>
                </a:ext>
              </a:extLst>
            </p:cNvPr>
            <p:cNvGrpSpPr/>
            <p:nvPr/>
          </p:nvGrpSpPr>
          <p:grpSpPr>
            <a:xfrm>
              <a:off x="1269904" y="5210974"/>
              <a:ext cx="4026725" cy="877405"/>
              <a:chOff x="1783033" y="700117"/>
              <a:chExt cx="3148839" cy="321705"/>
            </a:xfrm>
          </p:grpSpPr>
          <p:sp>
            <p:nvSpPr>
              <p:cNvPr id="69" name="Rectangle 68">
                <a:extLst>
                  <a:ext uri="{FF2B5EF4-FFF2-40B4-BE49-F238E27FC236}">
                    <a16:creationId xmlns:a16="http://schemas.microsoft.com/office/drawing/2014/main" id="{1304E432-90EA-43A4-AB41-C4162E8F87F5}"/>
                  </a:ext>
                </a:extLst>
              </p:cNvPr>
              <p:cNvSpPr/>
              <p:nvPr/>
            </p:nvSpPr>
            <p:spPr>
              <a:xfrm>
                <a:off x="1783033" y="745938"/>
                <a:ext cx="2939508" cy="27588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0" name="TextBox 69">
                <a:extLst>
                  <a:ext uri="{FF2B5EF4-FFF2-40B4-BE49-F238E27FC236}">
                    <a16:creationId xmlns:a16="http://schemas.microsoft.com/office/drawing/2014/main" id="{83BC23BC-BF38-441C-B5A6-8F04BA645F0D}"/>
                  </a:ext>
                </a:extLst>
              </p:cNvPr>
              <p:cNvSpPr txBox="1"/>
              <p:nvPr/>
            </p:nvSpPr>
            <p:spPr>
              <a:xfrm>
                <a:off x="1809276" y="700117"/>
                <a:ext cx="3122596" cy="27588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9198" tIns="29198" rIns="29198" bIns="29198"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Cambria" panose="02040503050406030204" pitchFamily="18" charset="0"/>
                    <a:ea typeface="Cambria" panose="02040503050406030204" pitchFamily="18" charset="0"/>
                  </a:rPr>
                  <a:t>To create a mind-map or a relation (link) to some existing concepts.</a:t>
                </a:r>
              </a:p>
            </p:txBody>
          </p:sp>
        </p:grpSp>
      </p:grpSp>
      <p:grpSp>
        <p:nvGrpSpPr>
          <p:cNvPr id="25" name="Group 24">
            <a:extLst>
              <a:ext uri="{FF2B5EF4-FFF2-40B4-BE49-F238E27FC236}">
                <a16:creationId xmlns:a16="http://schemas.microsoft.com/office/drawing/2014/main" id="{816D41BE-65F4-4AB7-8E7C-04DE745D7DB9}"/>
              </a:ext>
            </a:extLst>
          </p:cNvPr>
          <p:cNvGrpSpPr/>
          <p:nvPr/>
        </p:nvGrpSpPr>
        <p:grpSpPr>
          <a:xfrm>
            <a:off x="5853112" y="5178328"/>
            <a:ext cx="6183388" cy="781647"/>
            <a:chOff x="5853112" y="5178328"/>
            <a:chExt cx="6183388" cy="781647"/>
          </a:xfrm>
        </p:grpSpPr>
        <p:sp>
          <p:nvSpPr>
            <p:cNvPr id="71" name="Rectangle: Rounded Corners 70">
              <a:extLst>
                <a:ext uri="{FF2B5EF4-FFF2-40B4-BE49-F238E27FC236}">
                  <a16:creationId xmlns:a16="http://schemas.microsoft.com/office/drawing/2014/main" id="{1E3B8897-A98C-41AA-B3BA-7FC45BD0C5C8}"/>
                </a:ext>
              </a:extLst>
            </p:cNvPr>
            <p:cNvSpPr/>
            <p:nvPr/>
          </p:nvSpPr>
          <p:spPr>
            <a:xfrm>
              <a:off x="5853112" y="5178328"/>
              <a:ext cx="6045398" cy="781647"/>
            </a:xfrm>
            <a:prstGeom prst="roundRect">
              <a:avLst>
                <a:gd name="adj" fmla="val 10000"/>
              </a:avLst>
            </a:prstGeom>
            <a:solidFill>
              <a:srgbClr val="0070C0"/>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2" name="Rectangle 71">
              <a:extLst>
                <a:ext uri="{FF2B5EF4-FFF2-40B4-BE49-F238E27FC236}">
                  <a16:creationId xmlns:a16="http://schemas.microsoft.com/office/drawing/2014/main" id="{8B8DDBE1-5107-4E36-BB12-9B089971B947}"/>
                </a:ext>
              </a:extLst>
            </p:cNvPr>
            <p:cNvSpPr/>
            <p:nvPr/>
          </p:nvSpPr>
          <p:spPr>
            <a:xfrm>
              <a:off x="6031420" y="5326855"/>
              <a:ext cx="482112" cy="471179"/>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73" name="Group 72">
              <a:extLst>
                <a:ext uri="{FF2B5EF4-FFF2-40B4-BE49-F238E27FC236}">
                  <a16:creationId xmlns:a16="http://schemas.microsoft.com/office/drawing/2014/main" id="{52A63500-FA39-4569-A180-77DC4DB0B98F}"/>
                </a:ext>
              </a:extLst>
            </p:cNvPr>
            <p:cNvGrpSpPr/>
            <p:nvPr/>
          </p:nvGrpSpPr>
          <p:grpSpPr>
            <a:xfrm>
              <a:off x="6672262" y="5272767"/>
              <a:ext cx="5364238" cy="662181"/>
              <a:chOff x="836034" y="1413770"/>
              <a:chExt cx="3885593" cy="662181"/>
            </a:xfrm>
          </p:grpSpPr>
          <p:sp>
            <p:nvSpPr>
              <p:cNvPr id="74" name="Rectangle 73">
                <a:extLst>
                  <a:ext uri="{FF2B5EF4-FFF2-40B4-BE49-F238E27FC236}">
                    <a16:creationId xmlns:a16="http://schemas.microsoft.com/office/drawing/2014/main" id="{0994F1C7-E31E-4013-97E2-A0ADC7A91DF6}"/>
                  </a:ext>
                </a:extLst>
              </p:cNvPr>
              <p:cNvSpPr/>
              <p:nvPr/>
            </p:nvSpPr>
            <p:spPr>
              <a:xfrm>
                <a:off x="1783033" y="1922190"/>
                <a:ext cx="2938594" cy="15376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5" name="TextBox 74">
                <a:extLst>
                  <a:ext uri="{FF2B5EF4-FFF2-40B4-BE49-F238E27FC236}">
                    <a16:creationId xmlns:a16="http://schemas.microsoft.com/office/drawing/2014/main" id="{C040C8BD-352A-4088-A868-95812E8A0B3B}"/>
                  </a:ext>
                </a:extLst>
              </p:cNvPr>
              <p:cNvSpPr txBox="1"/>
              <p:nvPr/>
            </p:nvSpPr>
            <p:spPr>
              <a:xfrm>
                <a:off x="836034" y="1413770"/>
                <a:ext cx="3803101" cy="57248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9198" tIns="29198" rIns="29198" bIns="29198" numCol="1" spcCol="1270" anchor="ctr" anchorCtr="0">
                <a:noAutofit/>
              </a:bodyPr>
              <a:lstStyle/>
              <a:p>
                <a:pPr marL="0" lvl="0" indent="0" algn="l" defTabSz="711200">
                  <a:lnSpc>
                    <a:spcPct val="100000"/>
                  </a:lnSpc>
                  <a:spcBef>
                    <a:spcPct val="0"/>
                  </a:spcBef>
                  <a:spcAft>
                    <a:spcPct val="35000"/>
                  </a:spcAft>
                  <a:buNone/>
                </a:pPr>
                <a:r>
                  <a:rPr lang="en-US" kern="1200" dirty="0">
                    <a:solidFill>
                      <a:schemeClr val="bg1"/>
                    </a:solidFill>
                    <a:latin typeface="Cambria" panose="02040503050406030204" pitchFamily="18" charset="0"/>
                    <a:ea typeface="Cambria" panose="02040503050406030204" pitchFamily="18" charset="0"/>
                  </a:rPr>
                  <a:t>Thus, to enable Machines to better Understand Data, we need to </a:t>
                </a:r>
                <a:r>
                  <a:rPr lang="en-US" kern="1200" dirty="0">
                    <a:solidFill>
                      <a:srgbClr val="FFC000"/>
                    </a:solidFill>
                    <a:latin typeface="Cambria" panose="02040503050406030204" pitchFamily="18" charset="0"/>
                    <a:ea typeface="Cambria" panose="02040503050406030204" pitchFamily="18" charset="0"/>
                  </a:rPr>
                  <a:t>Conceptualize</a:t>
                </a:r>
                <a:r>
                  <a:rPr lang="en-US" kern="1200" dirty="0">
                    <a:solidFill>
                      <a:schemeClr val="bg1"/>
                    </a:solidFill>
                    <a:latin typeface="Cambria" panose="02040503050406030204" pitchFamily="18" charset="0"/>
                    <a:ea typeface="Cambria" panose="02040503050406030204" pitchFamily="18" charset="0"/>
                  </a:rPr>
                  <a:t> them. </a:t>
                </a:r>
              </a:p>
            </p:txBody>
          </p:sp>
        </p:grpSp>
      </p:grpSp>
    </p:spTree>
    <p:extLst>
      <p:ext uri="{BB962C8B-B14F-4D97-AF65-F5344CB8AC3E}">
        <p14:creationId xmlns:p14="http://schemas.microsoft.com/office/powerpoint/2010/main" val="13225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1000"/>
                                        <p:tgtEl>
                                          <p:spTgt spid="17"/>
                                        </p:tgtEl>
                                      </p:cBhvr>
                                    </p:animEffect>
                                    <p:anim calcmode="lin" valueType="num">
                                      <p:cBhvr>
                                        <p:cTn id="31" dur="1000" fill="hold"/>
                                        <p:tgtEl>
                                          <p:spTgt spid="17"/>
                                        </p:tgtEl>
                                        <p:attrNameLst>
                                          <p:attrName>ppt_x</p:attrName>
                                        </p:attrNameLst>
                                      </p:cBhvr>
                                      <p:tavLst>
                                        <p:tav tm="0">
                                          <p:val>
                                            <p:strVal val="#ppt_x"/>
                                          </p:val>
                                        </p:tav>
                                        <p:tav tm="100000">
                                          <p:val>
                                            <p:strVal val="#ppt_x"/>
                                          </p:val>
                                        </p:tav>
                                      </p:tavLst>
                                    </p:anim>
                                    <p:anim calcmode="lin" valueType="num">
                                      <p:cBhvr>
                                        <p:cTn id="3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par>
                          <p:cTn id="41" fill="hold">
                            <p:stCondLst>
                              <p:cond delay="500"/>
                            </p:stCondLst>
                            <p:childTnLst>
                              <p:par>
                                <p:cTn id="42" presetID="42"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down)">
                                      <p:cBhvr>
                                        <p:cTn id="54" dur="500"/>
                                        <p:tgtEl>
                                          <p:spTgt spid="22"/>
                                        </p:tgtEl>
                                      </p:cBhvr>
                                    </p:animEffect>
                                  </p:childTnLst>
                                </p:cTn>
                              </p:par>
                              <p:par>
                                <p:cTn id="55" presetID="22" presetClass="entr" presetSubtype="4"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down)">
                                      <p:cBhvr>
                                        <p:cTn id="57" dur="500"/>
                                        <p:tgtEl>
                                          <p:spTgt spid="30"/>
                                        </p:tgtEl>
                                      </p:cBhvr>
                                    </p:animEffect>
                                  </p:childTnLst>
                                </p:cTn>
                              </p:par>
                            </p:childTnLst>
                          </p:cTn>
                        </p:par>
                        <p:par>
                          <p:cTn id="58" fill="hold">
                            <p:stCondLst>
                              <p:cond delay="500"/>
                            </p:stCondLst>
                            <p:childTnLst>
                              <p:par>
                                <p:cTn id="59" presetID="42" presetClass="entr" presetSubtype="0" fill="hold"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1000"/>
                                        <p:tgtEl>
                                          <p:spTgt spid="19"/>
                                        </p:tgtEl>
                                      </p:cBhvr>
                                    </p:animEffect>
                                    <p:anim calcmode="lin" valueType="num">
                                      <p:cBhvr>
                                        <p:cTn id="62" dur="1000" fill="hold"/>
                                        <p:tgtEl>
                                          <p:spTgt spid="19"/>
                                        </p:tgtEl>
                                        <p:attrNameLst>
                                          <p:attrName>ppt_x</p:attrName>
                                        </p:attrNameLst>
                                      </p:cBhvr>
                                      <p:tavLst>
                                        <p:tav tm="0">
                                          <p:val>
                                            <p:strVal val="#ppt_x"/>
                                          </p:val>
                                        </p:tav>
                                        <p:tav tm="100000">
                                          <p:val>
                                            <p:strVal val="#ppt_x"/>
                                          </p:val>
                                        </p:tav>
                                      </p:tavLst>
                                    </p:anim>
                                    <p:anim calcmode="lin" valueType="num">
                                      <p:cBhvr>
                                        <p:cTn id="6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wipe(down)">
                                      <p:cBhvr>
                                        <p:cTn id="71" dur="500"/>
                                        <p:tgtEl>
                                          <p:spTgt spid="16"/>
                                        </p:tgtEl>
                                      </p:cBhvr>
                                    </p:animEffect>
                                  </p:childTnLst>
                                </p:cTn>
                              </p:par>
                            </p:childTnLst>
                          </p:cTn>
                        </p:par>
                        <p:par>
                          <p:cTn id="72" fill="hold">
                            <p:stCondLst>
                              <p:cond delay="500"/>
                            </p:stCondLst>
                            <p:childTnLst>
                              <p:par>
                                <p:cTn id="73" presetID="42" presetClass="entr" presetSubtype="0" fill="hold"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1000"/>
                                        <p:tgtEl>
                                          <p:spTgt spid="21"/>
                                        </p:tgtEl>
                                      </p:cBhvr>
                                    </p:animEffect>
                                    <p:anim calcmode="lin" valueType="num">
                                      <p:cBhvr>
                                        <p:cTn id="76" dur="1000" fill="hold"/>
                                        <p:tgtEl>
                                          <p:spTgt spid="21"/>
                                        </p:tgtEl>
                                        <p:attrNameLst>
                                          <p:attrName>ppt_x</p:attrName>
                                        </p:attrNameLst>
                                      </p:cBhvr>
                                      <p:tavLst>
                                        <p:tav tm="0">
                                          <p:val>
                                            <p:strVal val="#ppt_x"/>
                                          </p:val>
                                        </p:tav>
                                        <p:tav tm="100000">
                                          <p:val>
                                            <p:strVal val="#ppt_x"/>
                                          </p:val>
                                        </p:tav>
                                      </p:tavLst>
                                    </p:anim>
                                    <p:anim calcmode="lin" valueType="num">
                                      <p:cBhvr>
                                        <p:cTn id="7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1000"/>
                                        <p:tgtEl>
                                          <p:spTgt spid="23"/>
                                        </p:tgtEl>
                                      </p:cBhvr>
                                    </p:animEffect>
                                    <p:anim calcmode="lin" valueType="num">
                                      <p:cBhvr>
                                        <p:cTn id="83" dur="1000" fill="hold"/>
                                        <p:tgtEl>
                                          <p:spTgt spid="23"/>
                                        </p:tgtEl>
                                        <p:attrNameLst>
                                          <p:attrName>ppt_x</p:attrName>
                                        </p:attrNameLst>
                                      </p:cBhvr>
                                      <p:tavLst>
                                        <p:tav tm="0">
                                          <p:val>
                                            <p:strVal val="#ppt_x"/>
                                          </p:val>
                                        </p:tav>
                                        <p:tav tm="100000">
                                          <p:val>
                                            <p:strVal val="#ppt_x"/>
                                          </p:val>
                                        </p:tav>
                                      </p:tavLst>
                                    </p:anim>
                                    <p:anim calcmode="lin" valueType="num">
                                      <p:cBhvr>
                                        <p:cTn id="8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nodeType="click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wipe(down)">
                                      <p:cBhvr>
                                        <p:cTn id="89" dur="580">
                                          <p:stCondLst>
                                            <p:cond delay="0"/>
                                          </p:stCondLst>
                                        </p:cTn>
                                        <p:tgtEl>
                                          <p:spTgt spid="25"/>
                                        </p:tgtEl>
                                      </p:cBhvr>
                                    </p:animEffect>
                                    <p:anim calcmode="lin" valueType="num">
                                      <p:cBhvr>
                                        <p:cTn id="90"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95" dur="26">
                                          <p:stCondLst>
                                            <p:cond delay="650"/>
                                          </p:stCondLst>
                                        </p:cTn>
                                        <p:tgtEl>
                                          <p:spTgt spid="25"/>
                                        </p:tgtEl>
                                      </p:cBhvr>
                                      <p:to x="100000" y="60000"/>
                                    </p:animScale>
                                    <p:animScale>
                                      <p:cBhvr>
                                        <p:cTn id="96" dur="166" decel="50000">
                                          <p:stCondLst>
                                            <p:cond delay="676"/>
                                          </p:stCondLst>
                                        </p:cTn>
                                        <p:tgtEl>
                                          <p:spTgt spid="25"/>
                                        </p:tgtEl>
                                      </p:cBhvr>
                                      <p:to x="100000" y="100000"/>
                                    </p:animScale>
                                    <p:animScale>
                                      <p:cBhvr>
                                        <p:cTn id="97" dur="26">
                                          <p:stCondLst>
                                            <p:cond delay="1312"/>
                                          </p:stCondLst>
                                        </p:cTn>
                                        <p:tgtEl>
                                          <p:spTgt spid="25"/>
                                        </p:tgtEl>
                                      </p:cBhvr>
                                      <p:to x="100000" y="80000"/>
                                    </p:animScale>
                                    <p:animScale>
                                      <p:cBhvr>
                                        <p:cTn id="98" dur="166" decel="50000">
                                          <p:stCondLst>
                                            <p:cond delay="1338"/>
                                          </p:stCondLst>
                                        </p:cTn>
                                        <p:tgtEl>
                                          <p:spTgt spid="25"/>
                                        </p:tgtEl>
                                      </p:cBhvr>
                                      <p:to x="100000" y="100000"/>
                                    </p:animScale>
                                    <p:animScale>
                                      <p:cBhvr>
                                        <p:cTn id="99" dur="26">
                                          <p:stCondLst>
                                            <p:cond delay="1642"/>
                                          </p:stCondLst>
                                        </p:cTn>
                                        <p:tgtEl>
                                          <p:spTgt spid="25"/>
                                        </p:tgtEl>
                                      </p:cBhvr>
                                      <p:to x="100000" y="90000"/>
                                    </p:animScale>
                                    <p:animScale>
                                      <p:cBhvr>
                                        <p:cTn id="100" dur="166" decel="50000">
                                          <p:stCondLst>
                                            <p:cond delay="1668"/>
                                          </p:stCondLst>
                                        </p:cTn>
                                        <p:tgtEl>
                                          <p:spTgt spid="25"/>
                                        </p:tgtEl>
                                      </p:cBhvr>
                                      <p:to x="100000" y="100000"/>
                                    </p:animScale>
                                    <p:animScale>
                                      <p:cBhvr>
                                        <p:cTn id="101" dur="26">
                                          <p:stCondLst>
                                            <p:cond delay="1808"/>
                                          </p:stCondLst>
                                        </p:cTn>
                                        <p:tgtEl>
                                          <p:spTgt spid="25"/>
                                        </p:tgtEl>
                                      </p:cBhvr>
                                      <p:to x="100000" y="95000"/>
                                    </p:animScale>
                                    <p:animScale>
                                      <p:cBhvr>
                                        <p:cTn id="102" dur="166" decel="50000">
                                          <p:stCondLst>
                                            <p:cond delay="1834"/>
                                          </p:stCondLst>
                                        </p:cTn>
                                        <p:tgtEl>
                                          <p:spTgt spid="2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animBg="1"/>
      <p:bldP spid="16" grpId="0" animBg="1"/>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232307" y="146817"/>
            <a:ext cx="11532973" cy="596723"/>
          </a:xfrm>
        </p:spPr>
        <p:txBody>
          <a:bodyPr>
            <a:normAutofit/>
          </a:bodyPr>
          <a:lstStyle/>
          <a:p>
            <a:r>
              <a:rPr lang="en-US" dirty="0">
                <a:solidFill>
                  <a:srgbClr val="002060"/>
                </a:solidFill>
                <a:latin typeface="Cambria" panose="02040503050406030204" pitchFamily="18" charset="0"/>
                <a:ea typeface="Cambria" panose="02040503050406030204" pitchFamily="18" charset="0"/>
              </a:rPr>
              <a:t>Related Work</a:t>
            </a:r>
            <a:endParaRPr lang="LID4096"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65280" y="6492875"/>
            <a:ext cx="426720" cy="365125"/>
          </a:xfrm>
        </p:spPr>
        <p:txBody>
          <a:bodyPr/>
          <a:lstStyle/>
          <a:p>
            <a:fld id="{2AAD9BEF-622F-4B1C-A61F-863E667CA1B7}" type="slidenum">
              <a:rPr lang="en-US" b="1" smtClean="0"/>
              <a:t>40</a:t>
            </a:fld>
            <a:endParaRPr lang="en-US" b="1" dirty="0"/>
          </a:p>
        </p:txBody>
      </p:sp>
      <p:graphicFrame>
        <p:nvGraphicFramePr>
          <p:cNvPr id="7" name="Table 6">
            <a:extLst>
              <a:ext uri="{FF2B5EF4-FFF2-40B4-BE49-F238E27FC236}">
                <a16:creationId xmlns:a16="http://schemas.microsoft.com/office/drawing/2014/main" id="{32D71ED5-D3DC-494E-93B8-E3ADF33C1FF7}"/>
              </a:ext>
            </a:extLst>
          </p:cNvPr>
          <p:cNvGraphicFramePr>
            <a:graphicFrameLocks noGrp="1"/>
          </p:cNvGraphicFramePr>
          <p:nvPr>
            <p:extLst>
              <p:ext uri="{D42A27DB-BD31-4B8C-83A1-F6EECF244321}">
                <p14:modId xmlns:p14="http://schemas.microsoft.com/office/powerpoint/2010/main" val="902093866"/>
              </p:ext>
            </p:extLst>
          </p:nvPr>
        </p:nvGraphicFramePr>
        <p:xfrm>
          <a:off x="973649" y="870661"/>
          <a:ext cx="10244702" cy="5116678"/>
        </p:xfrm>
        <a:graphic>
          <a:graphicData uri="http://schemas.openxmlformats.org/drawingml/2006/table">
            <a:tbl>
              <a:tblPr firstRow="1" bandRow="1">
                <a:tableStyleId>{2A488322-F2BA-4B5B-9748-0D474271808F}</a:tableStyleId>
              </a:tblPr>
              <a:tblGrid>
                <a:gridCol w="1396295">
                  <a:extLst>
                    <a:ext uri="{9D8B030D-6E8A-4147-A177-3AD203B41FA5}">
                      <a16:colId xmlns:a16="http://schemas.microsoft.com/office/drawing/2014/main" val="546061888"/>
                    </a:ext>
                  </a:extLst>
                </a:gridCol>
                <a:gridCol w="3268223">
                  <a:extLst>
                    <a:ext uri="{9D8B030D-6E8A-4147-A177-3AD203B41FA5}">
                      <a16:colId xmlns:a16="http://schemas.microsoft.com/office/drawing/2014/main" val="2966481965"/>
                    </a:ext>
                  </a:extLst>
                </a:gridCol>
                <a:gridCol w="3118338">
                  <a:extLst>
                    <a:ext uri="{9D8B030D-6E8A-4147-A177-3AD203B41FA5}">
                      <a16:colId xmlns:a16="http://schemas.microsoft.com/office/drawing/2014/main" val="2688850680"/>
                    </a:ext>
                  </a:extLst>
                </a:gridCol>
                <a:gridCol w="2461846">
                  <a:extLst>
                    <a:ext uri="{9D8B030D-6E8A-4147-A177-3AD203B41FA5}">
                      <a16:colId xmlns:a16="http://schemas.microsoft.com/office/drawing/2014/main" val="1066831026"/>
                    </a:ext>
                  </a:extLst>
                </a:gridCol>
              </a:tblGrid>
              <a:tr h="773278">
                <a:tc>
                  <a:txBody>
                    <a:bodyPr/>
                    <a:lstStyle/>
                    <a:p>
                      <a:pPr algn="ctr"/>
                      <a:r>
                        <a:rPr lang="en-US" sz="2000" dirty="0">
                          <a:latin typeface="Cambria" panose="02040503050406030204" pitchFamily="18" charset="0"/>
                          <a:ea typeface="Cambria" panose="02040503050406030204" pitchFamily="18" charset="0"/>
                        </a:rPr>
                        <a:t>Domain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mbria" panose="02040503050406030204" pitchFamily="18" charset="0"/>
                          <a:ea typeface="Cambria" panose="02040503050406030204" pitchFamily="18" charset="0"/>
                        </a:rPr>
                        <a:t>Task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mbria" panose="02040503050406030204" pitchFamily="18" charset="0"/>
                          <a:ea typeface="Cambria" panose="02040503050406030204" pitchFamily="18" charset="0"/>
                        </a:rPr>
                        <a:t>Approaches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Cambria" panose="02040503050406030204" pitchFamily="18" charset="0"/>
                          <a:ea typeface="Cambria" panose="02040503050406030204" pitchFamily="18" charset="0"/>
                        </a:rPr>
                        <a:t>References (et 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4037130"/>
                  </a:ext>
                </a:extLst>
              </a:tr>
              <a:tr h="4028931">
                <a:tc>
                  <a:txBody>
                    <a:bodyPr/>
                    <a:lstStyle/>
                    <a:p>
                      <a:pPr algn="ctr">
                        <a:spcAft>
                          <a:spcPts val="600"/>
                        </a:spcAft>
                      </a:pPr>
                      <a:r>
                        <a:rPr lang="en-US" sz="1800" b="1" dirty="0">
                          <a:solidFill>
                            <a:schemeClr val="accent5">
                              <a:lumMod val="50000"/>
                            </a:schemeClr>
                          </a:solidFill>
                          <a:latin typeface="Cambria" panose="02040503050406030204" pitchFamily="18" charset="0"/>
                          <a:ea typeface="Cambria" panose="02040503050406030204" pitchFamily="18" charset="0"/>
                        </a:rPr>
                        <a:t>Knowledge Graph</a:t>
                      </a:r>
                    </a:p>
                    <a:p>
                      <a:pPr algn="ctr">
                        <a:spcAft>
                          <a:spcPts val="600"/>
                        </a:spcAft>
                      </a:pPr>
                      <a:r>
                        <a:rPr lang="en-US" sz="1800" b="1" dirty="0">
                          <a:solidFill>
                            <a:schemeClr val="accent5">
                              <a:lumMod val="50000"/>
                            </a:schemeClr>
                          </a:solidFill>
                          <a:latin typeface="Cambria" panose="02040503050406030204" pitchFamily="18" charset="0"/>
                          <a:ea typeface="Cambria" panose="02040503050406030204" pitchFamily="18" charset="0"/>
                        </a:rPr>
                        <a:t>From</a:t>
                      </a:r>
                    </a:p>
                    <a:p>
                      <a:pPr algn="ctr">
                        <a:spcAft>
                          <a:spcPts val="600"/>
                        </a:spcAft>
                      </a:pPr>
                      <a:r>
                        <a:rPr lang="en-US" sz="1800" b="1" dirty="0">
                          <a:solidFill>
                            <a:schemeClr val="accent5">
                              <a:lumMod val="50000"/>
                            </a:schemeClr>
                          </a:solidFill>
                          <a:latin typeface="Cambria" panose="02040503050406030204" pitchFamily="18" charset="0"/>
                          <a:ea typeface="Cambria" panose="02040503050406030204" pitchFamily="18" charset="0"/>
                        </a:rPr>
                        <a:t>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Resolve Co-References</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Classify Entities (NER)</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Extract Relations</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Predicate Mapping</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Triples (RDF) Extraction, Integration and Enrichment</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Linking to target Knowledgebase</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Ingest into target Knowledge Graph</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Property Selection</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Representation </a:t>
                      </a:r>
                    </a:p>
                    <a:p>
                      <a:pPr marL="742950" lvl="1"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triple, n-</a:t>
                      </a:r>
                      <a:r>
                        <a:rPr lang="en-US" sz="1800" dirty="0" err="1">
                          <a:latin typeface="Cambria" panose="02040503050406030204" pitchFamily="18" charset="0"/>
                          <a:ea typeface="Cambria" panose="02040503050406030204" pitchFamily="18" charset="0"/>
                        </a:rPr>
                        <a:t>ary</a:t>
                      </a:r>
                      <a:endParaRPr lang="en-US" sz="18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Rule-based candidate generation</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Similarity-based mapping</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Thematic Roles for relation phrase association.</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Semantic Role Labeling.</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Distance Supervision.</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Discourse based relation extraction</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Semantic Frame Parsing</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800" dirty="0" err="1">
                          <a:latin typeface="Cambria" panose="02040503050406030204" pitchFamily="18" charset="0"/>
                          <a:ea typeface="Cambria" panose="02040503050406030204" pitchFamily="18" charset="0"/>
                        </a:rPr>
                        <a:t>OpenIE</a:t>
                      </a:r>
                      <a:r>
                        <a:rPr lang="en-US" sz="1800" dirty="0">
                          <a:latin typeface="Cambria" panose="02040503050406030204" pitchFamily="18" charset="0"/>
                          <a:ea typeface="Cambria" panose="02040503050406030204" pitchFamily="18" charset="0"/>
                        </a:rPr>
                        <a:t>-Based methods.</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NP association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800" dirty="0" err="1">
                          <a:latin typeface="Cambria" panose="02040503050406030204" pitchFamily="18" charset="0"/>
                          <a:ea typeface="Cambria" panose="02040503050406030204" pitchFamily="18" charset="0"/>
                        </a:rPr>
                        <a:t>Natthawut</a:t>
                      </a:r>
                      <a:r>
                        <a:rPr lang="en-US" sz="1800" dirty="0">
                          <a:latin typeface="Cambria" panose="02040503050406030204" pitchFamily="18" charset="0"/>
                          <a:ea typeface="Cambria" panose="02040503050406030204" pitchFamily="18" charset="0"/>
                        </a:rPr>
                        <a:t> (2018) [32]</a:t>
                      </a:r>
                    </a:p>
                    <a:p>
                      <a:pPr marL="0" marR="0" lvl="0" indent="0" algn="ctr" defTabSz="914400" rtl="0" eaLnBrk="1" fontAlgn="auto" latinLnBrk="0" hangingPunct="1">
                        <a:lnSpc>
                          <a:spcPct val="100000"/>
                        </a:lnSpc>
                        <a:spcBef>
                          <a:spcPts val="0"/>
                        </a:spcBef>
                        <a:spcAft>
                          <a:spcPts val="600"/>
                        </a:spcAft>
                        <a:buClrTx/>
                        <a:buSzTx/>
                        <a:buFontTx/>
                        <a:buNone/>
                        <a:tabLst/>
                        <a:defRPr/>
                      </a:pPr>
                      <a:r>
                        <a:rPr lang="en-US" sz="1800" dirty="0">
                          <a:latin typeface="Cambria" panose="02040503050406030204" pitchFamily="18" charset="0"/>
                          <a:ea typeface="Cambria" panose="02040503050406030204" pitchFamily="18" charset="0"/>
                        </a:rPr>
                        <a:t>Jay (2018) [33]</a:t>
                      </a:r>
                    </a:p>
                    <a:p>
                      <a:pPr marL="0" marR="0" lvl="0" indent="0" algn="ctr" defTabSz="914400" rtl="0" eaLnBrk="1" fontAlgn="auto" latinLnBrk="0" hangingPunct="1">
                        <a:lnSpc>
                          <a:spcPct val="100000"/>
                        </a:lnSpc>
                        <a:spcBef>
                          <a:spcPts val="0"/>
                        </a:spcBef>
                        <a:spcAft>
                          <a:spcPts val="600"/>
                        </a:spcAft>
                        <a:buClrTx/>
                        <a:buSzTx/>
                        <a:buFontTx/>
                        <a:buNone/>
                        <a:tabLst/>
                        <a:defRPr/>
                      </a:pPr>
                      <a:r>
                        <a:rPr lang="en-US" sz="1800" dirty="0">
                          <a:latin typeface="Cambria" panose="02040503050406030204" pitchFamily="18" charset="0"/>
                          <a:ea typeface="Cambria" panose="02040503050406030204" pitchFamily="18" charset="0"/>
                        </a:rPr>
                        <a:t>Jose L. (2018) [34]</a:t>
                      </a:r>
                    </a:p>
                    <a:p>
                      <a:pPr marL="0" marR="0" lvl="0" indent="0" algn="ctr" defTabSz="914400" rtl="0" eaLnBrk="1" fontAlgn="auto" latinLnBrk="0" hangingPunct="1">
                        <a:lnSpc>
                          <a:spcPct val="100000"/>
                        </a:lnSpc>
                        <a:spcBef>
                          <a:spcPts val="0"/>
                        </a:spcBef>
                        <a:spcAft>
                          <a:spcPts val="600"/>
                        </a:spcAft>
                        <a:buClrTx/>
                        <a:buSzTx/>
                        <a:buFontTx/>
                        <a:buNone/>
                        <a:tabLst/>
                        <a:defRPr/>
                      </a:pPr>
                      <a:r>
                        <a:rPr lang="en-US" sz="1800" dirty="0">
                          <a:latin typeface="Cambria" panose="02040503050406030204" pitchFamily="18" charset="0"/>
                          <a:ea typeface="Cambria" panose="02040503050406030204" pitchFamily="18" charset="0"/>
                        </a:rPr>
                        <a:t>Ryan (2019) [35]</a:t>
                      </a:r>
                    </a:p>
                    <a:p>
                      <a:pPr marL="0" marR="0" lvl="0" indent="0" algn="ctr" defTabSz="914400" rtl="0" eaLnBrk="1" fontAlgn="auto" latinLnBrk="0" hangingPunct="1">
                        <a:lnSpc>
                          <a:spcPct val="100000"/>
                        </a:lnSpc>
                        <a:spcBef>
                          <a:spcPts val="0"/>
                        </a:spcBef>
                        <a:spcAft>
                          <a:spcPts val="600"/>
                        </a:spcAft>
                        <a:buClrTx/>
                        <a:buSzTx/>
                        <a:buFontTx/>
                        <a:buNone/>
                        <a:tabLst/>
                        <a:defRPr/>
                      </a:pPr>
                      <a:r>
                        <a:rPr lang="en-US" sz="1800" dirty="0" err="1">
                          <a:latin typeface="Cambria" panose="02040503050406030204" pitchFamily="18" charset="0"/>
                          <a:ea typeface="Cambria" panose="02040503050406030204" pitchFamily="18" charset="0"/>
                        </a:rPr>
                        <a:t>Jiayuan</a:t>
                      </a:r>
                      <a:r>
                        <a:rPr lang="en-US" sz="1800" dirty="0">
                          <a:latin typeface="Cambria" panose="02040503050406030204" pitchFamily="18" charset="0"/>
                          <a:ea typeface="Cambria" panose="02040503050406030204" pitchFamily="18" charset="0"/>
                        </a:rPr>
                        <a:t> (2019) [36]</a:t>
                      </a:r>
                    </a:p>
                    <a:p>
                      <a:pPr marL="0" marR="0" lvl="0" indent="0" algn="ctr" defTabSz="914400" rtl="0" eaLnBrk="1" fontAlgn="auto" latinLnBrk="0" hangingPunct="1">
                        <a:lnSpc>
                          <a:spcPct val="100000"/>
                        </a:lnSpc>
                        <a:spcBef>
                          <a:spcPts val="0"/>
                        </a:spcBef>
                        <a:spcAft>
                          <a:spcPts val="600"/>
                        </a:spcAft>
                        <a:buClrTx/>
                        <a:buSzTx/>
                        <a:buFontTx/>
                        <a:buNone/>
                        <a:tabLst/>
                        <a:defRPr/>
                      </a:pPr>
                      <a:r>
                        <a:rPr lang="en-US" sz="1800" dirty="0">
                          <a:latin typeface="Cambria" panose="02040503050406030204" pitchFamily="18" charset="0"/>
                          <a:ea typeface="Cambria" panose="02040503050406030204" pitchFamily="18" charset="0"/>
                        </a:rPr>
                        <a:t>Meng (2020) [37]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1626929"/>
                  </a:ext>
                </a:extLst>
              </a:tr>
            </a:tbl>
          </a:graphicData>
        </a:graphic>
      </p:graphicFrame>
    </p:spTree>
    <p:extLst>
      <p:ext uri="{BB962C8B-B14F-4D97-AF65-F5344CB8AC3E}">
        <p14:creationId xmlns:p14="http://schemas.microsoft.com/office/powerpoint/2010/main" val="2501723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359898" y="157450"/>
            <a:ext cx="1224353" cy="596723"/>
          </a:xfrm>
        </p:spPr>
        <p:txBody>
          <a:bodyPr>
            <a:normAutofit fontScale="90000"/>
          </a:bodyPr>
          <a:lstStyle/>
          <a:p>
            <a:r>
              <a:rPr lang="en-US" dirty="0">
                <a:solidFill>
                  <a:srgbClr val="002060"/>
                </a:solidFill>
                <a:latin typeface="Cambria" panose="02040503050406030204" pitchFamily="18" charset="0"/>
                <a:ea typeface="Cambria" panose="02040503050406030204" pitchFamily="18" charset="0"/>
              </a:rPr>
              <a:t>Tools</a:t>
            </a:r>
            <a:endParaRPr lang="LID4096"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65280" y="6492875"/>
            <a:ext cx="426720" cy="365125"/>
          </a:xfrm>
        </p:spPr>
        <p:txBody>
          <a:bodyPr/>
          <a:lstStyle/>
          <a:p>
            <a:fld id="{2AAD9BEF-622F-4B1C-A61F-863E667CA1B7}" type="slidenum">
              <a:rPr lang="en-US" b="1" smtClean="0"/>
              <a:t>41</a:t>
            </a:fld>
            <a:endParaRPr lang="en-US" b="1" dirty="0"/>
          </a:p>
        </p:txBody>
      </p:sp>
      <p:graphicFrame>
        <p:nvGraphicFramePr>
          <p:cNvPr id="7" name="Table 6">
            <a:extLst>
              <a:ext uri="{FF2B5EF4-FFF2-40B4-BE49-F238E27FC236}">
                <a16:creationId xmlns:a16="http://schemas.microsoft.com/office/drawing/2014/main" id="{32D71ED5-D3DC-494E-93B8-E3ADF33C1FF7}"/>
              </a:ext>
            </a:extLst>
          </p:cNvPr>
          <p:cNvGraphicFramePr>
            <a:graphicFrameLocks noGrp="1"/>
          </p:cNvGraphicFramePr>
          <p:nvPr>
            <p:extLst>
              <p:ext uri="{D42A27DB-BD31-4B8C-83A1-F6EECF244321}">
                <p14:modId xmlns:p14="http://schemas.microsoft.com/office/powerpoint/2010/main" val="2874214495"/>
              </p:ext>
            </p:extLst>
          </p:nvPr>
        </p:nvGraphicFramePr>
        <p:xfrm>
          <a:off x="1350335" y="911614"/>
          <a:ext cx="9303488" cy="5034771"/>
        </p:xfrm>
        <a:graphic>
          <a:graphicData uri="http://schemas.openxmlformats.org/drawingml/2006/table">
            <a:tbl>
              <a:tblPr firstRow="1" bandRow="1">
                <a:tableStyleId>{2A488322-F2BA-4B5B-9748-0D474271808F}</a:tableStyleId>
              </a:tblPr>
              <a:tblGrid>
                <a:gridCol w="2137144">
                  <a:extLst>
                    <a:ext uri="{9D8B030D-6E8A-4147-A177-3AD203B41FA5}">
                      <a16:colId xmlns:a16="http://schemas.microsoft.com/office/drawing/2014/main" val="546061888"/>
                    </a:ext>
                  </a:extLst>
                </a:gridCol>
                <a:gridCol w="2146170">
                  <a:extLst>
                    <a:ext uri="{9D8B030D-6E8A-4147-A177-3AD203B41FA5}">
                      <a16:colId xmlns:a16="http://schemas.microsoft.com/office/drawing/2014/main" val="2966481965"/>
                    </a:ext>
                  </a:extLst>
                </a:gridCol>
                <a:gridCol w="2280950">
                  <a:extLst>
                    <a:ext uri="{9D8B030D-6E8A-4147-A177-3AD203B41FA5}">
                      <a16:colId xmlns:a16="http://schemas.microsoft.com/office/drawing/2014/main" val="2688850680"/>
                    </a:ext>
                  </a:extLst>
                </a:gridCol>
                <a:gridCol w="2739224">
                  <a:extLst>
                    <a:ext uri="{9D8B030D-6E8A-4147-A177-3AD203B41FA5}">
                      <a16:colId xmlns:a16="http://schemas.microsoft.com/office/drawing/2014/main" val="1066831026"/>
                    </a:ext>
                  </a:extLst>
                </a:gridCol>
              </a:tblGrid>
              <a:tr h="773278">
                <a:tc>
                  <a:txBody>
                    <a:bodyPr/>
                    <a:lstStyle/>
                    <a:p>
                      <a:pPr algn="ctr"/>
                      <a:r>
                        <a:rPr lang="en-US" sz="2000" dirty="0">
                          <a:latin typeface="Cambria" panose="02040503050406030204" pitchFamily="18" charset="0"/>
                          <a:ea typeface="Cambria" panose="02040503050406030204" pitchFamily="18" charset="0"/>
                        </a:rPr>
                        <a:t>Data </a:t>
                      </a:r>
                    </a:p>
                    <a:p>
                      <a:pPr algn="ctr"/>
                      <a:r>
                        <a:rPr lang="en-US" sz="2000" dirty="0">
                          <a:latin typeface="Cambria" panose="02040503050406030204" pitchFamily="18" charset="0"/>
                          <a:ea typeface="Cambria" panose="02040503050406030204" pitchFamily="18" charset="0"/>
                        </a:rPr>
                        <a:t>Integration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mbria" panose="02040503050406030204" pitchFamily="18" charset="0"/>
                          <a:ea typeface="Cambria" panose="02040503050406030204" pitchFamily="18" charset="0"/>
                        </a:rPr>
                        <a:t>Ontology</a:t>
                      </a:r>
                    </a:p>
                    <a:p>
                      <a:pPr algn="ctr"/>
                      <a:r>
                        <a:rPr lang="en-US" sz="2000" dirty="0">
                          <a:latin typeface="Cambria" panose="02040503050406030204" pitchFamily="18" charset="0"/>
                          <a:ea typeface="Cambria" panose="02040503050406030204" pitchFamily="18" charset="0"/>
                        </a:rPr>
                        <a:t>Learning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Cambria" panose="02040503050406030204" pitchFamily="18" charset="0"/>
                          <a:ea typeface="Cambria" panose="02040503050406030204" pitchFamily="18" charset="0"/>
                        </a:rPr>
                        <a:t>Knowledge Graph</a:t>
                      </a:r>
                    </a:p>
                    <a:p>
                      <a:pPr algn="ctr"/>
                      <a:r>
                        <a:rPr lang="en-US" sz="2000" dirty="0">
                          <a:latin typeface="Cambria" panose="02040503050406030204" pitchFamily="18" charset="0"/>
                          <a:ea typeface="Cambria" panose="02040503050406030204" pitchFamily="18" charset="0"/>
                        </a:rPr>
                        <a:t>(From 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dirty="0">
                          <a:latin typeface="Cambria" panose="02040503050406030204" pitchFamily="18" charset="0"/>
                          <a:ea typeface="Cambria" panose="02040503050406030204" pitchFamily="18" charset="0"/>
                        </a:rPr>
                        <a:t>Concept</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dirty="0">
                          <a:latin typeface="Cambria" panose="02040503050406030204" pitchFamily="18" charset="0"/>
                          <a:ea typeface="Cambria" panose="02040503050406030204" pitchFamily="18" charset="0"/>
                        </a:rPr>
                        <a:t>(Entity / Relation)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dirty="0">
                          <a:latin typeface="Cambria" panose="02040503050406030204" pitchFamily="18" charset="0"/>
                          <a:ea typeface="Cambria" panose="02040503050406030204" pitchFamily="18" charset="0"/>
                        </a:rPr>
                        <a:t>Extraction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4037130"/>
                  </a:ext>
                </a:extLst>
              </a:tr>
              <a:tr h="4028931">
                <a:tc>
                  <a:txBody>
                    <a:bodyPr/>
                    <a:lstStyle/>
                    <a:p>
                      <a:pPr marL="285750" indent="-285750">
                        <a:spcAft>
                          <a:spcPts val="400"/>
                        </a:spcAft>
                        <a:buFont typeface="Arial" panose="020B0604020202020204" pitchFamily="34" charset="0"/>
                        <a:buChar char="•"/>
                      </a:pPr>
                      <a:r>
                        <a:rPr lang="en-US" sz="1800" dirty="0" err="1">
                          <a:latin typeface="Cambria" panose="02040503050406030204" pitchFamily="18" charset="0"/>
                          <a:ea typeface="Cambria" panose="02040503050406030204" pitchFamily="18" charset="0"/>
                        </a:rPr>
                        <a:t>ConnectionLens</a:t>
                      </a:r>
                      <a:endParaRPr lang="en-US" sz="1800" dirty="0">
                        <a:latin typeface="Cambria" panose="02040503050406030204" pitchFamily="18" charset="0"/>
                        <a:ea typeface="Cambria" panose="02040503050406030204" pitchFamily="18" charset="0"/>
                      </a:endParaRPr>
                    </a:p>
                    <a:p>
                      <a:pPr marL="285750"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SIRE</a:t>
                      </a:r>
                    </a:p>
                    <a:p>
                      <a:pPr marL="285750" indent="-285750">
                        <a:spcAft>
                          <a:spcPts val="400"/>
                        </a:spcAft>
                        <a:buFont typeface="Arial" panose="020B0604020202020204" pitchFamily="34" charset="0"/>
                        <a:buChar char="•"/>
                      </a:pPr>
                      <a:r>
                        <a:rPr lang="en-US" sz="1800" dirty="0" err="1">
                          <a:latin typeface="Cambria" panose="02040503050406030204" pitchFamily="18" charset="0"/>
                          <a:ea typeface="Cambria" panose="02040503050406030204" pitchFamily="18" charset="0"/>
                        </a:rPr>
                        <a:t>LODifier</a:t>
                      </a:r>
                      <a:endParaRPr lang="en-US" sz="1800" dirty="0">
                        <a:latin typeface="Cambria" panose="02040503050406030204" pitchFamily="18" charset="0"/>
                        <a:ea typeface="Cambria" panose="02040503050406030204" pitchFamily="18" charset="0"/>
                      </a:endParaRPr>
                    </a:p>
                    <a:p>
                      <a:pPr marL="285750" indent="-285750">
                        <a:spcAft>
                          <a:spcPts val="400"/>
                        </a:spcAft>
                        <a:buFont typeface="Arial" panose="020B0604020202020204" pitchFamily="34" charset="0"/>
                        <a:buChar char="•"/>
                      </a:pPr>
                      <a:r>
                        <a:rPr lang="en-US" sz="1800" dirty="0" err="1">
                          <a:latin typeface="Cambria" panose="02040503050406030204" pitchFamily="18" charset="0"/>
                          <a:ea typeface="Cambria" panose="02040503050406030204" pitchFamily="18" charset="0"/>
                        </a:rPr>
                        <a:t>AutoMed</a:t>
                      </a:r>
                      <a:endParaRPr lang="en-US" sz="1800" dirty="0">
                        <a:latin typeface="Cambria" panose="02040503050406030204" pitchFamily="18" charset="0"/>
                        <a:ea typeface="Cambria" panose="02040503050406030204" pitchFamily="18" charset="0"/>
                      </a:endParaRPr>
                    </a:p>
                    <a:p>
                      <a:pPr marL="285750" indent="-285750">
                        <a:spcAft>
                          <a:spcPts val="4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ESTEST</a:t>
                      </a:r>
                    </a:p>
                    <a:p>
                      <a:pPr algn="ctr">
                        <a:spcAft>
                          <a:spcPts val="600"/>
                        </a:spcAft>
                      </a:pPr>
                      <a:endParaRPr lang="en-US" sz="1800" b="1" dirty="0">
                        <a:solidFill>
                          <a:schemeClr val="accent5">
                            <a:lumMod val="50000"/>
                          </a:schemeClr>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l">
                        <a:buFont typeface="Arial" panose="020B0604020202020204" pitchFamily="34" charset="0"/>
                        <a:buChar char="•"/>
                      </a:pPr>
                      <a:r>
                        <a:rPr lang="en-US" sz="1800" dirty="0">
                          <a:latin typeface="Cambria" panose="02040503050406030204" pitchFamily="18" charset="0"/>
                          <a:ea typeface="Cambria" panose="02040503050406030204" pitchFamily="18" charset="0"/>
                        </a:rPr>
                        <a:t>ASIUM</a:t>
                      </a:r>
                    </a:p>
                    <a:p>
                      <a:pPr marL="285750" indent="-285750" algn="l">
                        <a:buFont typeface="Arial" panose="020B0604020202020204" pitchFamily="34" charset="0"/>
                        <a:buChar char="•"/>
                      </a:pPr>
                      <a:r>
                        <a:rPr lang="en-US" sz="1800" dirty="0">
                          <a:latin typeface="Cambria" panose="02040503050406030204" pitchFamily="18" charset="0"/>
                          <a:ea typeface="Cambria" panose="02040503050406030204" pitchFamily="18" charset="0"/>
                        </a:rPr>
                        <a:t>CRCTOL</a:t>
                      </a:r>
                    </a:p>
                    <a:p>
                      <a:pPr marL="285750" indent="-285750" algn="l">
                        <a:buFont typeface="Arial" panose="020B0604020202020204" pitchFamily="34" charset="0"/>
                        <a:buChar char="•"/>
                      </a:pPr>
                      <a:r>
                        <a:rPr lang="en-US" sz="1800" dirty="0">
                          <a:latin typeface="Cambria" panose="02040503050406030204" pitchFamily="18" charset="0"/>
                          <a:ea typeface="Cambria" panose="02040503050406030204" pitchFamily="18" charset="0"/>
                        </a:rPr>
                        <a:t>DODDLE-II</a:t>
                      </a:r>
                    </a:p>
                    <a:p>
                      <a:pPr marL="285750" indent="-285750" algn="l">
                        <a:buFont typeface="Arial" panose="020B0604020202020204" pitchFamily="34" charset="0"/>
                        <a:buChar char="•"/>
                      </a:pPr>
                      <a:r>
                        <a:rPr lang="en-US" sz="1800" dirty="0">
                          <a:latin typeface="Cambria" panose="02040503050406030204" pitchFamily="18" charset="0"/>
                          <a:ea typeface="Cambria" panose="02040503050406030204" pitchFamily="18" charset="0"/>
                        </a:rPr>
                        <a:t>HASTI</a:t>
                      </a:r>
                    </a:p>
                    <a:p>
                      <a:pPr marL="285750" indent="-285750" algn="l">
                        <a:buFont typeface="Arial" panose="020B0604020202020204" pitchFamily="34" charset="0"/>
                        <a:buChar char="•"/>
                      </a:pPr>
                      <a:r>
                        <a:rPr lang="en-US" sz="1800" dirty="0" err="1">
                          <a:latin typeface="Cambria" panose="02040503050406030204" pitchFamily="18" charset="0"/>
                          <a:ea typeface="Cambria" panose="02040503050406030204" pitchFamily="18" charset="0"/>
                        </a:rPr>
                        <a:t>OntoCmaps</a:t>
                      </a:r>
                      <a:endParaRPr lang="en-US" sz="1800" dirty="0">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r>
                        <a:rPr lang="en-US" sz="1800" dirty="0">
                          <a:latin typeface="Cambria" panose="02040503050406030204" pitchFamily="18" charset="0"/>
                          <a:ea typeface="Cambria" panose="02040503050406030204" pitchFamily="18" charset="0"/>
                        </a:rPr>
                        <a:t>SYNDIKATE</a:t>
                      </a:r>
                    </a:p>
                    <a:p>
                      <a:pPr marL="285750" indent="-285750" algn="l">
                        <a:buFont typeface="Arial" panose="020B0604020202020204" pitchFamily="34" charset="0"/>
                        <a:buChar char="•"/>
                      </a:pPr>
                      <a:r>
                        <a:rPr lang="en-US" sz="1800" dirty="0">
                          <a:latin typeface="Cambria" panose="02040503050406030204" pitchFamily="18" charset="0"/>
                          <a:ea typeface="Cambria" panose="02040503050406030204" pitchFamily="18" charset="0"/>
                        </a:rPr>
                        <a:t>TEXT2ONTO</a:t>
                      </a:r>
                    </a:p>
                    <a:p>
                      <a:pPr marL="285750" indent="-285750" algn="l">
                        <a:buFont typeface="Arial" panose="020B0604020202020204" pitchFamily="34" charset="0"/>
                        <a:buChar char="•"/>
                      </a:pPr>
                      <a:r>
                        <a:rPr lang="en-US" sz="1800" dirty="0">
                          <a:latin typeface="Cambria" panose="02040503050406030204" pitchFamily="18" charset="0"/>
                          <a:ea typeface="Cambria" panose="02040503050406030204" pitchFamily="18" charset="0"/>
                        </a:rPr>
                        <a:t>TEXT-TO-ONTO</a:t>
                      </a:r>
                    </a:p>
                    <a:p>
                      <a:pPr marL="285750" indent="-285750" algn="l">
                        <a:buFont typeface="Arial" panose="020B0604020202020204" pitchFamily="34" charset="0"/>
                        <a:buChar char="•"/>
                      </a:pPr>
                      <a:r>
                        <a:rPr lang="en-US" sz="1800" dirty="0" err="1">
                          <a:latin typeface="Cambria" panose="02040503050406030204" pitchFamily="18" charset="0"/>
                          <a:ea typeface="Cambria" panose="02040503050406030204" pitchFamily="18" charset="0"/>
                        </a:rPr>
                        <a:t>TextStorm</a:t>
                      </a:r>
                      <a:endParaRPr lang="en-US" sz="1800" dirty="0">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r>
                        <a:rPr lang="en-US" sz="1800" dirty="0">
                          <a:latin typeface="Cambria" panose="02040503050406030204" pitchFamily="18" charset="0"/>
                          <a:ea typeface="Cambria" panose="02040503050406030204" pitchFamily="18" charset="0"/>
                        </a:rPr>
                        <a:t>PROMINE</a:t>
                      </a:r>
                    </a:p>
                    <a:p>
                      <a:pPr marL="285750" indent="-285750" algn="l">
                        <a:buFont typeface="Arial" panose="020B0604020202020204" pitchFamily="34" charset="0"/>
                        <a:buChar char="•"/>
                      </a:pPr>
                      <a:r>
                        <a:rPr lang="en-US" sz="1800" dirty="0">
                          <a:latin typeface="Cambria" panose="02040503050406030204" pitchFamily="18" charset="0"/>
                          <a:ea typeface="Cambria" panose="02040503050406030204" pitchFamily="18" charset="0"/>
                        </a:rPr>
                        <a:t>GATE</a:t>
                      </a:r>
                    </a:p>
                    <a:p>
                      <a:pPr marL="285750" indent="-285750" algn="l">
                        <a:buFont typeface="Arial" panose="020B0604020202020204" pitchFamily="34" charset="0"/>
                        <a:buChar char="•"/>
                      </a:pPr>
                      <a:r>
                        <a:rPr lang="en-US" sz="1800" dirty="0" err="1">
                          <a:latin typeface="Cambria" panose="02040503050406030204" pitchFamily="18" charset="0"/>
                          <a:ea typeface="Cambria" panose="02040503050406030204" pitchFamily="18" charset="0"/>
                        </a:rPr>
                        <a:t>LexO</a:t>
                      </a:r>
                      <a:endParaRPr lang="en-US" sz="1800" dirty="0">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r>
                        <a:rPr lang="en-US" sz="1800" dirty="0" err="1">
                          <a:latin typeface="Cambria" panose="02040503050406030204" pitchFamily="18" charset="0"/>
                          <a:ea typeface="Cambria" panose="02040503050406030204" pitchFamily="18" charset="0"/>
                        </a:rPr>
                        <a:t>OntoGain</a:t>
                      </a:r>
                      <a:endParaRPr lang="en-US" sz="1800" dirty="0">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r>
                        <a:rPr lang="en-US" sz="1800" dirty="0" err="1">
                          <a:latin typeface="Cambria" panose="02040503050406030204" pitchFamily="18" charset="0"/>
                          <a:ea typeface="Cambria" panose="02040503050406030204" pitchFamily="18" charset="0"/>
                        </a:rPr>
                        <a:t>OntoLearn</a:t>
                      </a:r>
                      <a:endParaRPr lang="en-US" sz="18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Expert.AI</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Neo4j</a:t>
                      </a:r>
                    </a:p>
                    <a:p>
                      <a:pPr marL="285750" indent="-285750">
                        <a:spcAft>
                          <a:spcPts val="600"/>
                        </a:spcAft>
                        <a:buFont typeface="Arial" panose="020B0604020202020204" pitchFamily="34" charset="0"/>
                        <a:buChar char="•"/>
                      </a:pPr>
                      <a:r>
                        <a:rPr lang="en-US" sz="1800" dirty="0" err="1">
                          <a:latin typeface="Cambria" panose="02040503050406030204" pitchFamily="18" charset="0"/>
                          <a:ea typeface="Cambria" panose="02040503050406030204" pitchFamily="18" charset="0"/>
                        </a:rPr>
                        <a:t>TextDistil</a:t>
                      </a:r>
                      <a:endParaRPr lang="en-US" sz="1800" dirty="0">
                        <a:latin typeface="Cambria" panose="02040503050406030204" pitchFamily="18" charset="0"/>
                        <a:ea typeface="Cambria" panose="02040503050406030204" pitchFamily="18" charset="0"/>
                      </a:endParaRP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T2KG</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FRED</a:t>
                      </a:r>
                    </a:p>
                    <a:p>
                      <a:pPr marL="285750" indent="-285750">
                        <a:spcAft>
                          <a:spcPts val="600"/>
                        </a:spcAft>
                        <a:buFont typeface="Arial" panose="020B0604020202020204" pitchFamily="34" charset="0"/>
                        <a:buChar char="•"/>
                      </a:pPr>
                      <a:r>
                        <a:rPr lang="en-US" sz="1800" dirty="0" err="1">
                          <a:latin typeface="Cambria" panose="02040503050406030204" pitchFamily="18" charset="0"/>
                          <a:ea typeface="Cambria" panose="02040503050406030204" pitchFamily="18" charset="0"/>
                        </a:rPr>
                        <a:t>DeepDive</a:t>
                      </a:r>
                      <a:endParaRPr lang="en-US" sz="1800" dirty="0">
                        <a:latin typeface="Cambria" panose="02040503050406030204" pitchFamily="18" charset="0"/>
                        <a:ea typeface="Cambria" panose="02040503050406030204" pitchFamily="18" charset="0"/>
                      </a:endParaRP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NELL</a:t>
                      </a:r>
                    </a:p>
                    <a:p>
                      <a:pPr marL="285750" indent="-285750">
                        <a:spcAft>
                          <a:spcPts val="600"/>
                        </a:spcAft>
                        <a:buFont typeface="Arial" panose="020B0604020202020204" pitchFamily="34" charset="0"/>
                        <a:buChar char="•"/>
                      </a:pPr>
                      <a:r>
                        <a:rPr lang="en-US" sz="1800" dirty="0" err="1">
                          <a:latin typeface="Cambria" panose="02040503050406030204" pitchFamily="18" charset="0"/>
                          <a:ea typeface="Cambria" panose="02040503050406030204" pitchFamily="18" charset="0"/>
                        </a:rPr>
                        <a:t>ReVerb</a:t>
                      </a:r>
                      <a:endParaRPr lang="en-US" sz="1800" dirty="0">
                        <a:latin typeface="Cambria" panose="02040503050406030204" pitchFamily="18" charset="0"/>
                        <a:ea typeface="Cambria" panose="02040503050406030204" pitchFamily="18" charset="0"/>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800" dirty="0" err="1">
                          <a:latin typeface="Cambria" panose="02040503050406030204" pitchFamily="18" charset="0"/>
                          <a:ea typeface="Cambria" panose="02040503050406030204" pitchFamily="18" charset="0"/>
                        </a:rPr>
                        <a:t>Wikidata</a:t>
                      </a:r>
                      <a:r>
                        <a:rPr lang="en-US" sz="1800" dirty="0">
                          <a:latin typeface="Cambria" panose="02040503050406030204" pitchFamily="18" charset="0"/>
                          <a:ea typeface="Cambria" panose="02040503050406030204" pitchFamily="18" charset="0"/>
                        </a:rPr>
                        <a: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800" dirty="0">
                          <a:latin typeface="Cambria" panose="02040503050406030204" pitchFamily="18" charset="0"/>
                          <a:ea typeface="Cambria" panose="02040503050406030204" pitchFamily="18" charset="0"/>
                        </a:rPr>
                        <a:t>PATTY*</a:t>
                      </a:r>
                    </a:p>
                    <a:p>
                      <a:pPr marL="285750" indent="-285750">
                        <a:spcAft>
                          <a:spcPts val="600"/>
                        </a:spcAft>
                        <a:buFont typeface="Arial" panose="020B0604020202020204" pitchFamily="34" charset="0"/>
                        <a:buChar char="•"/>
                      </a:pPr>
                      <a:endParaRPr lang="en-US" sz="18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Snorkel</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Text-Runner</a:t>
                      </a:r>
                    </a:p>
                    <a:p>
                      <a:pPr marL="285750" indent="-285750">
                        <a:spcAft>
                          <a:spcPts val="600"/>
                        </a:spcAft>
                        <a:buFont typeface="Arial" panose="020B0604020202020204" pitchFamily="34" charset="0"/>
                        <a:buChar char="•"/>
                      </a:pPr>
                      <a:r>
                        <a:rPr lang="en-US" sz="1800" dirty="0" err="1">
                          <a:latin typeface="Cambria" panose="02040503050406030204" pitchFamily="18" charset="0"/>
                          <a:ea typeface="Cambria" panose="02040503050406030204" pitchFamily="18" charset="0"/>
                        </a:rPr>
                        <a:t>AmbiverseNLU</a:t>
                      </a:r>
                      <a:endParaRPr lang="en-US" sz="1800" dirty="0">
                        <a:latin typeface="Cambria" panose="02040503050406030204" pitchFamily="18" charset="0"/>
                        <a:ea typeface="Cambria" panose="02040503050406030204" pitchFamily="18" charset="0"/>
                      </a:endParaRP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Apache UIMA</a:t>
                      </a:r>
                    </a:p>
                    <a:p>
                      <a:pPr marL="285750" indent="-285750">
                        <a:spcAft>
                          <a:spcPts val="600"/>
                        </a:spcAft>
                        <a:buFont typeface="Arial" panose="020B0604020202020204" pitchFamily="34" charset="0"/>
                        <a:buChar char="•"/>
                      </a:pPr>
                      <a:r>
                        <a:rPr lang="en-US" sz="1800" dirty="0" err="1">
                          <a:latin typeface="Cambria" panose="02040503050406030204" pitchFamily="18" charset="0"/>
                          <a:ea typeface="Cambria" panose="02040503050406030204" pitchFamily="18" charset="0"/>
                        </a:rPr>
                        <a:t>Ontotext</a:t>
                      </a:r>
                      <a:endParaRPr lang="en-US" sz="1800" dirty="0">
                        <a:latin typeface="Cambria" panose="02040503050406030204" pitchFamily="18" charset="0"/>
                        <a:ea typeface="Cambria" panose="02040503050406030204" pitchFamily="18" charset="0"/>
                      </a:endParaRP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Microsoft Concept Graph</a:t>
                      </a:r>
                    </a:p>
                    <a:p>
                      <a:pPr marL="285750" indent="-285750">
                        <a:spcAft>
                          <a:spcPts val="600"/>
                        </a:spcAft>
                        <a:buFont typeface="Arial" panose="020B0604020202020204" pitchFamily="34" charset="0"/>
                        <a:buChar char="•"/>
                      </a:pPr>
                      <a:r>
                        <a:rPr lang="en-US" sz="1800" dirty="0" err="1">
                          <a:latin typeface="Cambria" panose="02040503050406030204" pitchFamily="18" charset="0"/>
                          <a:ea typeface="Cambria" panose="02040503050406030204" pitchFamily="18" charset="0"/>
                        </a:rPr>
                        <a:t>OntoGain</a:t>
                      </a:r>
                      <a:endParaRPr lang="en-US" sz="1800" dirty="0">
                        <a:latin typeface="Cambria" panose="02040503050406030204" pitchFamily="18" charset="0"/>
                        <a:ea typeface="Cambria" panose="02040503050406030204" pitchFamily="18" charset="0"/>
                      </a:endParaRP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FRED</a:t>
                      </a:r>
                    </a:p>
                    <a:p>
                      <a:pPr marL="285750" indent="-285750">
                        <a:spcAft>
                          <a:spcPts val="600"/>
                        </a:spcAft>
                        <a:buFont typeface="Arial" panose="020B0604020202020204" pitchFamily="34" charset="0"/>
                        <a:buChar char="•"/>
                      </a:pPr>
                      <a:r>
                        <a:rPr lang="en-US" sz="1800" dirty="0">
                          <a:latin typeface="Cambria" panose="02040503050406030204" pitchFamily="18" charset="0"/>
                          <a:ea typeface="Cambria" panose="02040503050406030204" pitchFamily="18" charset="0"/>
                        </a:rPr>
                        <a:t>PIKES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800" dirty="0">
                          <a:latin typeface="Cambria" panose="02040503050406030204" pitchFamily="18" charset="0"/>
                          <a:ea typeface="Cambria" panose="02040503050406030204" pitchFamily="18" charset="0"/>
                        </a:rPr>
                        <a:t>YAGO2*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1626929"/>
                  </a:ext>
                </a:extLst>
              </a:tr>
            </a:tbl>
          </a:graphicData>
        </a:graphic>
      </p:graphicFrame>
    </p:spTree>
    <p:extLst>
      <p:ext uri="{BB962C8B-B14F-4D97-AF65-F5344CB8AC3E}">
        <p14:creationId xmlns:p14="http://schemas.microsoft.com/office/powerpoint/2010/main" val="783346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359897" y="286403"/>
            <a:ext cx="6228471" cy="596723"/>
          </a:xfrm>
        </p:spPr>
        <p:txBody>
          <a:bodyPr>
            <a:normAutofit/>
          </a:bodyPr>
          <a:lstStyle/>
          <a:p>
            <a:r>
              <a:rPr lang="en-US" dirty="0">
                <a:solidFill>
                  <a:srgbClr val="002060"/>
                </a:solidFill>
                <a:latin typeface="Cambria" panose="02040503050406030204" pitchFamily="18" charset="0"/>
                <a:ea typeface="Cambria" panose="02040503050406030204" pitchFamily="18" charset="0"/>
              </a:rPr>
              <a:t>Tentative Publication</a:t>
            </a:r>
            <a:endParaRPr lang="LID4096"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65280" y="6492875"/>
            <a:ext cx="426720" cy="365125"/>
          </a:xfrm>
        </p:spPr>
        <p:txBody>
          <a:bodyPr/>
          <a:lstStyle/>
          <a:p>
            <a:fld id="{2AAD9BEF-622F-4B1C-A61F-863E667CA1B7}" type="slidenum">
              <a:rPr lang="en-US" b="1" smtClean="0"/>
              <a:t>42</a:t>
            </a:fld>
            <a:endParaRPr lang="en-US" b="1" dirty="0"/>
          </a:p>
        </p:txBody>
      </p:sp>
      <p:pic>
        <p:nvPicPr>
          <p:cNvPr id="8" name="Picture 7">
            <a:extLst>
              <a:ext uri="{FF2B5EF4-FFF2-40B4-BE49-F238E27FC236}">
                <a16:creationId xmlns:a16="http://schemas.microsoft.com/office/drawing/2014/main" id="{5E2B68B5-307E-463A-940D-567C8F5C02F8}"/>
              </a:ext>
            </a:extLst>
          </p:cNvPr>
          <p:cNvPicPr>
            <a:picLocks noChangeAspect="1"/>
          </p:cNvPicPr>
          <p:nvPr/>
        </p:nvPicPr>
        <p:blipFill>
          <a:blip r:embed="rId3"/>
          <a:stretch>
            <a:fillRect/>
          </a:stretch>
        </p:blipFill>
        <p:spPr>
          <a:xfrm>
            <a:off x="372794" y="965187"/>
            <a:ext cx="11605846" cy="5202860"/>
          </a:xfrm>
          <a:prstGeom prst="rect">
            <a:avLst/>
          </a:prstGeom>
        </p:spPr>
      </p:pic>
    </p:spTree>
    <p:extLst>
      <p:ext uri="{BB962C8B-B14F-4D97-AF65-F5344CB8AC3E}">
        <p14:creationId xmlns:p14="http://schemas.microsoft.com/office/powerpoint/2010/main" val="32255875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670560" y="320564"/>
            <a:ext cx="10515600" cy="1325563"/>
          </a:xfrm>
        </p:spPr>
        <p:txBody>
          <a:bodyPr>
            <a:normAutofit/>
          </a:bodyPr>
          <a:lstStyle/>
          <a:p>
            <a:r>
              <a:rPr lang="en-US" sz="4600" dirty="0">
                <a:solidFill>
                  <a:srgbClr val="FFFFFF"/>
                </a:solidFill>
                <a:latin typeface="Cambria" panose="02040503050406030204" pitchFamily="18" charset="0"/>
                <a:ea typeface="Cambria" panose="02040503050406030204" pitchFamily="18" charset="0"/>
              </a:rPr>
              <a:t>Conclusion</a:t>
            </a:r>
            <a:endParaRPr lang="LID4096" sz="4600" dirty="0">
              <a:solidFill>
                <a:srgbClr val="FFFFFF"/>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98643" y="6537325"/>
            <a:ext cx="393357" cy="320675"/>
          </a:xfrm>
        </p:spPr>
        <p:txBody>
          <a:bodyPr>
            <a:normAutofit/>
          </a:bodyPr>
          <a:lstStyle/>
          <a:p>
            <a:pPr>
              <a:spcAft>
                <a:spcPts val="600"/>
              </a:spcAft>
            </a:pPr>
            <a:fld id="{2AAD9BEF-622F-4B1C-A61F-863E667CA1B7}" type="slidenum">
              <a:rPr lang="en-US" b="1"/>
              <a:pPr>
                <a:spcAft>
                  <a:spcPts val="600"/>
                </a:spcAft>
              </a:pPr>
              <a:t>43</a:t>
            </a:fld>
            <a:endParaRPr lang="en-US" b="1" dirty="0"/>
          </a:p>
        </p:txBody>
      </p:sp>
      <p:grpSp>
        <p:nvGrpSpPr>
          <p:cNvPr id="8" name="Group 7">
            <a:extLst>
              <a:ext uri="{FF2B5EF4-FFF2-40B4-BE49-F238E27FC236}">
                <a16:creationId xmlns:a16="http://schemas.microsoft.com/office/drawing/2014/main" id="{7698EDC2-C1EF-49F6-A648-A9F4380A5CC3}"/>
              </a:ext>
            </a:extLst>
          </p:cNvPr>
          <p:cNvGrpSpPr/>
          <p:nvPr/>
        </p:nvGrpSpPr>
        <p:grpSpPr>
          <a:xfrm>
            <a:off x="824052" y="2038148"/>
            <a:ext cx="10847924" cy="793454"/>
            <a:chOff x="824052" y="2038148"/>
            <a:chExt cx="10847924" cy="793454"/>
          </a:xfrm>
        </p:grpSpPr>
        <p:sp>
          <p:nvSpPr>
            <p:cNvPr id="46" name="Rectangle: Rounded Corners 45">
              <a:extLst>
                <a:ext uri="{FF2B5EF4-FFF2-40B4-BE49-F238E27FC236}">
                  <a16:creationId xmlns:a16="http://schemas.microsoft.com/office/drawing/2014/main" id="{D6B2EF1B-BCE6-43CF-B5BA-34DDC784D3B1}"/>
                </a:ext>
              </a:extLst>
            </p:cNvPr>
            <p:cNvSpPr/>
            <p:nvPr/>
          </p:nvSpPr>
          <p:spPr>
            <a:xfrm>
              <a:off x="824052" y="2095876"/>
              <a:ext cx="10515600" cy="735726"/>
            </a:xfrm>
            <a:prstGeom prst="roundRect">
              <a:avLst>
                <a:gd name="adj" fmla="val 10000"/>
              </a:avLst>
            </a:prstGeom>
          </p:spPr>
          <p:style>
            <a:lnRef idx="0">
              <a:schemeClr val="accent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47" name="Rectangle 46" descr="Network Diagram">
              <a:extLst>
                <a:ext uri="{FF2B5EF4-FFF2-40B4-BE49-F238E27FC236}">
                  <a16:creationId xmlns:a16="http://schemas.microsoft.com/office/drawing/2014/main" id="{3B64D987-7D5C-4E3A-9B75-9555DC0DD938}"/>
                </a:ext>
              </a:extLst>
            </p:cNvPr>
            <p:cNvSpPr/>
            <p:nvPr/>
          </p:nvSpPr>
          <p:spPr>
            <a:xfrm>
              <a:off x="1123306" y="2164326"/>
              <a:ext cx="642123" cy="60946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48" name="Group 47">
              <a:extLst>
                <a:ext uri="{FF2B5EF4-FFF2-40B4-BE49-F238E27FC236}">
                  <a16:creationId xmlns:a16="http://schemas.microsoft.com/office/drawing/2014/main" id="{E1AD3792-8327-4095-8AEC-494E4BC77337}"/>
                </a:ext>
              </a:extLst>
            </p:cNvPr>
            <p:cNvGrpSpPr/>
            <p:nvPr/>
          </p:nvGrpSpPr>
          <p:grpSpPr>
            <a:xfrm>
              <a:off x="1746506" y="2038148"/>
              <a:ext cx="9925470" cy="679560"/>
              <a:chOff x="908306" y="1551"/>
              <a:chExt cx="9925470" cy="1175512"/>
            </a:xfrm>
          </p:grpSpPr>
          <p:sp>
            <p:nvSpPr>
              <p:cNvPr id="49" name="Rectangle 48">
                <a:extLst>
                  <a:ext uri="{FF2B5EF4-FFF2-40B4-BE49-F238E27FC236}">
                    <a16:creationId xmlns:a16="http://schemas.microsoft.com/office/drawing/2014/main" id="{891BA387-5488-47F9-88D6-3D5EA175E61A}"/>
                  </a:ext>
                </a:extLst>
              </p:cNvPr>
              <p:cNvSpPr/>
              <p:nvPr/>
            </p:nvSpPr>
            <p:spPr>
              <a:xfrm>
                <a:off x="908306" y="1551"/>
                <a:ext cx="9607293" cy="78641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TextBox 49">
                <a:extLst>
                  <a:ext uri="{FF2B5EF4-FFF2-40B4-BE49-F238E27FC236}">
                    <a16:creationId xmlns:a16="http://schemas.microsoft.com/office/drawing/2014/main" id="{16A533B9-175B-4218-A3C7-4FBC04A60149}"/>
                  </a:ext>
                </a:extLst>
              </p:cNvPr>
              <p:cNvSpPr txBox="1"/>
              <p:nvPr/>
            </p:nvSpPr>
            <p:spPr>
              <a:xfrm>
                <a:off x="1226483" y="390652"/>
                <a:ext cx="9607293" cy="78641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3229" tIns="83229" rIns="83229" bIns="83229" numCol="1" spcCol="1270" anchor="ctr" anchorCtr="0">
                <a:noAutofit/>
              </a:bodyPr>
              <a:lstStyle/>
              <a:p>
                <a:pPr marL="0" lvl="0" indent="0" defTabSz="622300">
                  <a:lnSpc>
                    <a:spcPct val="90000"/>
                  </a:lnSpc>
                  <a:spcBef>
                    <a:spcPct val="0"/>
                  </a:spcBef>
                  <a:spcAft>
                    <a:spcPct val="35000"/>
                  </a:spcAft>
                  <a:buNone/>
                </a:pPr>
                <a:r>
                  <a:rPr lang="en-US" kern="1200" dirty="0"/>
                  <a:t>Our aim is to </a:t>
                </a:r>
                <a:r>
                  <a:rPr lang="en-US" kern="1200" dirty="0">
                    <a:solidFill>
                      <a:srgbClr val="C00000"/>
                    </a:solidFill>
                  </a:rPr>
                  <a:t>integrate</a:t>
                </a:r>
                <a:r>
                  <a:rPr lang="en-US" kern="1200" dirty="0"/>
                  <a:t> unstructured </a:t>
                </a:r>
                <a:r>
                  <a:rPr lang="en-US" kern="1200" dirty="0">
                    <a:solidFill>
                      <a:srgbClr val="C00000"/>
                    </a:solidFill>
                  </a:rPr>
                  <a:t>text source</a:t>
                </a:r>
                <a:r>
                  <a:rPr lang="en-US" kern="1200" dirty="0"/>
                  <a:t> with a graph-based data integration system,</a:t>
                </a:r>
                <a:r>
                  <a:rPr lang="en-US" dirty="0"/>
                  <a:t> </a:t>
                </a:r>
              </a:p>
              <a:p>
                <a:pPr marL="0" lvl="0" indent="0" defTabSz="622300">
                  <a:lnSpc>
                    <a:spcPct val="90000"/>
                  </a:lnSpc>
                  <a:spcBef>
                    <a:spcPct val="0"/>
                  </a:spcBef>
                  <a:spcAft>
                    <a:spcPct val="35000"/>
                  </a:spcAft>
                  <a:buNone/>
                </a:pPr>
                <a:r>
                  <a:rPr lang="en-US" dirty="0">
                    <a:solidFill>
                      <a:srgbClr val="C00000"/>
                    </a:solidFill>
                  </a:rPr>
                  <a:t>keeping the source intact</a:t>
                </a:r>
                <a:r>
                  <a:rPr lang="en-US" dirty="0"/>
                  <a:t>.</a:t>
                </a:r>
                <a:endParaRPr lang="en-US" kern="1200" dirty="0"/>
              </a:p>
            </p:txBody>
          </p:sp>
        </p:grpSp>
      </p:grpSp>
      <p:grpSp>
        <p:nvGrpSpPr>
          <p:cNvPr id="9" name="Group 8">
            <a:extLst>
              <a:ext uri="{FF2B5EF4-FFF2-40B4-BE49-F238E27FC236}">
                <a16:creationId xmlns:a16="http://schemas.microsoft.com/office/drawing/2014/main" id="{6CA72856-A252-42A9-83E6-C79B0750695D}"/>
              </a:ext>
            </a:extLst>
          </p:cNvPr>
          <p:cNvGrpSpPr/>
          <p:nvPr/>
        </p:nvGrpSpPr>
        <p:grpSpPr>
          <a:xfrm>
            <a:off x="838198" y="3016166"/>
            <a:ext cx="10515601" cy="735726"/>
            <a:chOff x="838198" y="3016166"/>
            <a:chExt cx="10515601" cy="735726"/>
          </a:xfrm>
        </p:grpSpPr>
        <p:sp>
          <p:nvSpPr>
            <p:cNvPr id="51" name="Rectangle: Rounded Corners 50">
              <a:extLst>
                <a:ext uri="{FF2B5EF4-FFF2-40B4-BE49-F238E27FC236}">
                  <a16:creationId xmlns:a16="http://schemas.microsoft.com/office/drawing/2014/main" id="{1B8A7E5F-8B25-4342-A51B-B53907D29F04}"/>
                </a:ext>
              </a:extLst>
            </p:cNvPr>
            <p:cNvSpPr/>
            <p:nvPr/>
          </p:nvSpPr>
          <p:spPr>
            <a:xfrm>
              <a:off x="838198" y="3016166"/>
              <a:ext cx="10515600" cy="735726"/>
            </a:xfrm>
            <a:prstGeom prst="roundRect">
              <a:avLst>
                <a:gd name="adj" fmla="val 10000"/>
              </a:avLst>
            </a:prstGeom>
          </p:spPr>
          <p:style>
            <a:lnRef idx="0">
              <a:schemeClr val="accent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52" name="Rectangle 51" descr="Flowchart">
              <a:extLst>
                <a:ext uri="{FF2B5EF4-FFF2-40B4-BE49-F238E27FC236}">
                  <a16:creationId xmlns:a16="http://schemas.microsoft.com/office/drawing/2014/main" id="{8DA36C15-EC75-41B7-8E9A-D4C7C03FE610}"/>
                </a:ext>
              </a:extLst>
            </p:cNvPr>
            <p:cNvSpPr/>
            <p:nvPr/>
          </p:nvSpPr>
          <p:spPr>
            <a:xfrm>
              <a:off x="1110551" y="3061868"/>
              <a:ext cx="587345" cy="587345"/>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53" name="Group 52">
              <a:extLst>
                <a:ext uri="{FF2B5EF4-FFF2-40B4-BE49-F238E27FC236}">
                  <a16:creationId xmlns:a16="http://schemas.microsoft.com/office/drawing/2014/main" id="{1F696453-A227-4678-A0D4-F71F8E37BBB7}"/>
                </a:ext>
              </a:extLst>
            </p:cNvPr>
            <p:cNvGrpSpPr/>
            <p:nvPr/>
          </p:nvGrpSpPr>
          <p:grpSpPr>
            <a:xfrm>
              <a:off x="2071624" y="3147328"/>
              <a:ext cx="9282175" cy="497408"/>
              <a:chOff x="1233424" y="456"/>
              <a:chExt cx="9282175" cy="1067900"/>
            </a:xfrm>
          </p:grpSpPr>
          <p:sp>
            <p:nvSpPr>
              <p:cNvPr id="54" name="Rectangle 53">
                <a:extLst>
                  <a:ext uri="{FF2B5EF4-FFF2-40B4-BE49-F238E27FC236}">
                    <a16:creationId xmlns:a16="http://schemas.microsoft.com/office/drawing/2014/main" id="{ED2F81E7-2053-463E-A186-0EAC1C39C1FB}"/>
                  </a:ext>
                </a:extLst>
              </p:cNvPr>
              <p:cNvSpPr/>
              <p:nvPr/>
            </p:nvSpPr>
            <p:spPr>
              <a:xfrm>
                <a:off x="1233424" y="456"/>
                <a:ext cx="9282175" cy="10679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5" name="TextBox 54">
                <a:extLst>
                  <a:ext uri="{FF2B5EF4-FFF2-40B4-BE49-F238E27FC236}">
                    <a16:creationId xmlns:a16="http://schemas.microsoft.com/office/drawing/2014/main" id="{076D099D-9CD3-40BC-8C0A-2E908F10E058}"/>
                  </a:ext>
                </a:extLst>
              </p:cNvPr>
              <p:cNvSpPr txBox="1"/>
              <p:nvPr/>
            </p:nvSpPr>
            <p:spPr>
              <a:xfrm>
                <a:off x="1233424" y="229671"/>
                <a:ext cx="9282175" cy="60946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3019" tIns="113019" rIns="113019" bIns="113019" numCol="1" spcCol="1270" anchor="ctr" anchorCtr="0">
                <a:noAutofit/>
              </a:bodyPr>
              <a:lstStyle/>
              <a:p>
                <a:pPr marL="0" lvl="0" indent="0" algn="l" defTabSz="800100">
                  <a:lnSpc>
                    <a:spcPct val="100000"/>
                  </a:lnSpc>
                  <a:spcBef>
                    <a:spcPct val="0"/>
                  </a:spcBef>
                  <a:spcAft>
                    <a:spcPct val="35000"/>
                  </a:spcAft>
                  <a:buNone/>
                </a:pPr>
                <a:r>
                  <a:rPr lang="en-US" sz="1800" kern="1200" dirty="0"/>
                  <a:t>Assuming the </a:t>
                </a:r>
                <a:r>
                  <a:rPr lang="en-US" sz="1800" kern="1200" dirty="0">
                    <a:solidFill>
                      <a:srgbClr val="C00000"/>
                    </a:solidFill>
                  </a:rPr>
                  <a:t>graph-based</a:t>
                </a:r>
                <a:r>
                  <a:rPr lang="en-US" sz="1800" kern="1200" dirty="0"/>
                  <a:t> integration system already contains integrated </a:t>
                </a:r>
                <a:r>
                  <a:rPr lang="en-US" sz="1800" kern="1200" dirty="0">
                    <a:solidFill>
                      <a:srgbClr val="C00000"/>
                    </a:solidFill>
                  </a:rPr>
                  <a:t>structured sources</a:t>
                </a:r>
                <a:r>
                  <a:rPr lang="en-US" sz="1800" kern="1200" dirty="0"/>
                  <a:t>.</a:t>
                </a:r>
              </a:p>
            </p:txBody>
          </p:sp>
        </p:grpSp>
      </p:grpSp>
      <p:grpSp>
        <p:nvGrpSpPr>
          <p:cNvPr id="11" name="Group 10">
            <a:extLst>
              <a:ext uri="{FF2B5EF4-FFF2-40B4-BE49-F238E27FC236}">
                <a16:creationId xmlns:a16="http://schemas.microsoft.com/office/drawing/2014/main" id="{71FD5067-FFDC-4D8F-BEE0-CE7483B3D0AE}"/>
              </a:ext>
            </a:extLst>
          </p:cNvPr>
          <p:cNvGrpSpPr/>
          <p:nvPr/>
        </p:nvGrpSpPr>
        <p:grpSpPr>
          <a:xfrm>
            <a:off x="838198" y="3935466"/>
            <a:ext cx="10515600" cy="844703"/>
            <a:chOff x="838198" y="3935466"/>
            <a:chExt cx="10515600" cy="844703"/>
          </a:xfrm>
        </p:grpSpPr>
        <p:sp>
          <p:nvSpPr>
            <p:cNvPr id="56" name="Rectangle: Rounded Corners 55">
              <a:extLst>
                <a:ext uri="{FF2B5EF4-FFF2-40B4-BE49-F238E27FC236}">
                  <a16:creationId xmlns:a16="http://schemas.microsoft.com/office/drawing/2014/main" id="{1A5533CB-CF3B-48A8-95DF-BF0B745551A0}"/>
                </a:ext>
              </a:extLst>
            </p:cNvPr>
            <p:cNvSpPr/>
            <p:nvPr/>
          </p:nvSpPr>
          <p:spPr>
            <a:xfrm>
              <a:off x="838198" y="3935466"/>
              <a:ext cx="10515600" cy="844703"/>
            </a:xfrm>
            <a:prstGeom prst="roundRect">
              <a:avLst>
                <a:gd name="adj" fmla="val 10000"/>
              </a:avLst>
            </a:prstGeom>
          </p:spPr>
          <p:style>
            <a:lnRef idx="0">
              <a:schemeClr val="accent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57" name="Rectangle 56" descr="Statistics">
              <a:extLst>
                <a:ext uri="{FF2B5EF4-FFF2-40B4-BE49-F238E27FC236}">
                  <a16:creationId xmlns:a16="http://schemas.microsoft.com/office/drawing/2014/main" id="{21B782D8-D035-4EC3-B8ED-3D24816C1D82}"/>
                </a:ext>
              </a:extLst>
            </p:cNvPr>
            <p:cNvSpPr/>
            <p:nvPr/>
          </p:nvSpPr>
          <p:spPr>
            <a:xfrm>
              <a:off x="1095792" y="4044288"/>
              <a:ext cx="616862" cy="61686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58" name="Group 57">
              <a:extLst>
                <a:ext uri="{FF2B5EF4-FFF2-40B4-BE49-F238E27FC236}">
                  <a16:creationId xmlns:a16="http://schemas.microsoft.com/office/drawing/2014/main" id="{93D2C224-37B8-4BF1-AE5D-02AA157819C0}"/>
                </a:ext>
              </a:extLst>
            </p:cNvPr>
            <p:cNvGrpSpPr/>
            <p:nvPr/>
          </p:nvGrpSpPr>
          <p:grpSpPr>
            <a:xfrm>
              <a:off x="1987096" y="4044288"/>
              <a:ext cx="9366702" cy="474216"/>
              <a:chOff x="1148897" y="607516"/>
              <a:chExt cx="9366702" cy="1137194"/>
            </a:xfrm>
          </p:grpSpPr>
          <p:sp>
            <p:nvSpPr>
              <p:cNvPr id="59" name="Rectangle 58">
                <a:extLst>
                  <a:ext uri="{FF2B5EF4-FFF2-40B4-BE49-F238E27FC236}">
                    <a16:creationId xmlns:a16="http://schemas.microsoft.com/office/drawing/2014/main" id="{724B8A4C-91DC-4DB5-9FD0-B93374FBB793}"/>
                  </a:ext>
                </a:extLst>
              </p:cNvPr>
              <p:cNvSpPr/>
              <p:nvPr/>
            </p:nvSpPr>
            <p:spPr>
              <a:xfrm>
                <a:off x="1295412" y="607516"/>
                <a:ext cx="9220187" cy="112156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0" name="TextBox 59">
                <a:extLst>
                  <a:ext uri="{FF2B5EF4-FFF2-40B4-BE49-F238E27FC236}">
                    <a16:creationId xmlns:a16="http://schemas.microsoft.com/office/drawing/2014/main" id="{A5496BBE-D3D5-4C4F-8E1F-2F7F375D7B87}"/>
                  </a:ext>
                </a:extLst>
              </p:cNvPr>
              <p:cNvSpPr txBox="1"/>
              <p:nvPr/>
            </p:nvSpPr>
            <p:spPr>
              <a:xfrm>
                <a:off x="1148897" y="974039"/>
                <a:ext cx="9220187" cy="77067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8699" tIns="118699" rIns="118699" bIns="118699" numCol="1" spcCol="1270" anchor="ctr" anchorCtr="0">
                <a:noAutofit/>
              </a:bodyPr>
              <a:lstStyle/>
              <a:p>
                <a:pPr marL="0" lvl="0" indent="0" algn="l" defTabSz="800100">
                  <a:lnSpc>
                    <a:spcPct val="100000"/>
                  </a:lnSpc>
                  <a:spcBef>
                    <a:spcPct val="0"/>
                  </a:spcBef>
                  <a:spcAft>
                    <a:spcPct val="35000"/>
                  </a:spcAft>
                  <a:buNone/>
                </a:pPr>
                <a:r>
                  <a:rPr lang="en-US" sz="1800" kern="1200" dirty="0"/>
                  <a:t>We aim to </a:t>
                </a:r>
                <a:r>
                  <a:rPr lang="en-US" sz="1800" kern="1200" dirty="0">
                    <a:solidFill>
                      <a:srgbClr val="C00000"/>
                    </a:solidFill>
                  </a:rPr>
                  <a:t>extract concepts </a:t>
                </a:r>
                <a:r>
                  <a:rPr lang="en-US" sz="1800" kern="1200" dirty="0">
                    <a:solidFill>
                      <a:schemeClr val="tx1"/>
                    </a:solidFill>
                  </a:rPr>
                  <a:t>from text </a:t>
                </a:r>
                <a:r>
                  <a:rPr lang="en-US" sz="1800" kern="1200" dirty="0"/>
                  <a:t>and </a:t>
                </a:r>
                <a:r>
                  <a:rPr lang="en-US" sz="1800" kern="1200" dirty="0">
                    <a:solidFill>
                      <a:srgbClr val="C00000"/>
                    </a:solidFill>
                  </a:rPr>
                  <a:t>map</a:t>
                </a:r>
                <a:r>
                  <a:rPr lang="en-US" sz="1800" kern="1200" dirty="0"/>
                  <a:t> them with the concepts in the Integrated KG.</a:t>
                </a:r>
              </a:p>
            </p:txBody>
          </p:sp>
        </p:grpSp>
      </p:grpSp>
      <p:grpSp>
        <p:nvGrpSpPr>
          <p:cNvPr id="13" name="Group 12">
            <a:extLst>
              <a:ext uri="{FF2B5EF4-FFF2-40B4-BE49-F238E27FC236}">
                <a16:creationId xmlns:a16="http://schemas.microsoft.com/office/drawing/2014/main" id="{E9361F6E-7945-4906-B004-4D1FED644650}"/>
              </a:ext>
            </a:extLst>
          </p:cNvPr>
          <p:cNvGrpSpPr/>
          <p:nvPr/>
        </p:nvGrpSpPr>
        <p:grpSpPr>
          <a:xfrm>
            <a:off x="838200" y="4960110"/>
            <a:ext cx="10515600" cy="1318769"/>
            <a:chOff x="838200" y="4960110"/>
            <a:chExt cx="10515600" cy="1318769"/>
          </a:xfrm>
        </p:grpSpPr>
        <p:sp>
          <p:nvSpPr>
            <p:cNvPr id="61" name="Rectangle: Rounded Corners 60">
              <a:extLst>
                <a:ext uri="{FF2B5EF4-FFF2-40B4-BE49-F238E27FC236}">
                  <a16:creationId xmlns:a16="http://schemas.microsoft.com/office/drawing/2014/main" id="{7673D0AB-8873-47AC-811B-302CCC8BF8CD}"/>
                </a:ext>
              </a:extLst>
            </p:cNvPr>
            <p:cNvSpPr/>
            <p:nvPr/>
          </p:nvSpPr>
          <p:spPr>
            <a:xfrm>
              <a:off x="838200" y="4960110"/>
              <a:ext cx="10515600" cy="1318769"/>
            </a:xfrm>
            <a:prstGeom prst="roundRect">
              <a:avLst>
                <a:gd name="adj" fmla="val 10000"/>
              </a:avLst>
            </a:prstGeom>
          </p:spPr>
          <p:style>
            <a:lnRef idx="0">
              <a:schemeClr val="accent2">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62" name="Rectangle 61" descr="Light Bulb and Gear">
              <a:extLst>
                <a:ext uri="{FF2B5EF4-FFF2-40B4-BE49-F238E27FC236}">
                  <a16:creationId xmlns:a16="http://schemas.microsoft.com/office/drawing/2014/main" id="{C971FD76-F0EE-462A-8F8A-F01C9CCF35E8}"/>
                </a:ext>
              </a:extLst>
            </p:cNvPr>
            <p:cNvSpPr/>
            <p:nvPr/>
          </p:nvSpPr>
          <p:spPr>
            <a:xfrm>
              <a:off x="1177474" y="5317696"/>
              <a:ext cx="616862" cy="616862"/>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63" name="Group 62">
              <a:extLst>
                <a:ext uri="{FF2B5EF4-FFF2-40B4-BE49-F238E27FC236}">
                  <a16:creationId xmlns:a16="http://schemas.microsoft.com/office/drawing/2014/main" id="{BA756F6F-78A6-4BF6-8350-4A8146D65487}"/>
                </a:ext>
              </a:extLst>
            </p:cNvPr>
            <p:cNvGrpSpPr/>
            <p:nvPr/>
          </p:nvGrpSpPr>
          <p:grpSpPr>
            <a:xfrm>
              <a:off x="2070914" y="5065343"/>
              <a:ext cx="9115248" cy="1121568"/>
              <a:chOff x="1262638" y="1308497"/>
              <a:chExt cx="4764794" cy="1121568"/>
            </a:xfrm>
          </p:grpSpPr>
          <p:sp>
            <p:nvSpPr>
              <p:cNvPr id="64" name="Rectangle 63">
                <a:extLst>
                  <a:ext uri="{FF2B5EF4-FFF2-40B4-BE49-F238E27FC236}">
                    <a16:creationId xmlns:a16="http://schemas.microsoft.com/office/drawing/2014/main" id="{2585A3FD-369C-41BA-9C85-AB81B50DE68C}"/>
                  </a:ext>
                </a:extLst>
              </p:cNvPr>
              <p:cNvSpPr/>
              <p:nvPr/>
            </p:nvSpPr>
            <p:spPr>
              <a:xfrm>
                <a:off x="1295412" y="1308497"/>
                <a:ext cx="4732020" cy="112156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5" name="TextBox 64">
                <a:extLst>
                  <a:ext uri="{FF2B5EF4-FFF2-40B4-BE49-F238E27FC236}">
                    <a16:creationId xmlns:a16="http://schemas.microsoft.com/office/drawing/2014/main" id="{FC6CDE3A-5984-47D4-A68B-BDAD798FECBA}"/>
                  </a:ext>
                </a:extLst>
              </p:cNvPr>
              <p:cNvSpPr txBox="1"/>
              <p:nvPr/>
            </p:nvSpPr>
            <p:spPr>
              <a:xfrm>
                <a:off x="1262638" y="1308497"/>
                <a:ext cx="4732020" cy="112156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18699" tIns="118699" rIns="118699" bIns="118699" numCol="1" spcCol="1270" anchor="ctr" anchorCtr="0">
                <a:noAutofit/>
              </a:bodyPr>
              <a:lstStyle/>
              <a:p>
                <a:pPr marL="0" lvl="0" indent="0" algn="l" defTabSz="800100">
                  <a:lnSpc>
                    <a:spcPct val="100000"/>
                  </a:lnSpc>
                  <a:spcBef>
                    <a:spcPct val="0"/>
                  </a:spcBef>
                  <a:spcAft>
                    <a:spcPct val="35000"/>
                  </a:spcAft>
                  <a:buNone/>
                </a:pPr>
                <a:r>
                  <a:rPr lang="en-US" sz="1800" kern="1200" dirty="0"/>
                  <a:t>Unlike most of the </a:t>
                </a:r>
                <a:r>
                  <a:rPr lang="en-US" sz="1800" kern="1200" dirty="0">
                    <a:solidFill>
                      <a:srgbClr val="C00000"/>
                    </a:solidFill>
                  </a:rPr>
                  <a:t>previous works </a:t>
                </a:r>
                <a:r>
                  <a:rPr lang="en-US" sz="1800" kern="1200" dirty="0"/>
                  <a:t>where they use only the text </a:t>
                </a:r>
                <a:r>
                  <a:rPr lang="en-US" sz="1800" kern="1200" dirty="0">
                    <a:solidFill>
                      <a:srgbClr val="C00000"/>
                    </a:solidFill>
                  </a:rPr>
                  <a:t>instances</a:t>
                </a:r>
                <a:r>
                  <a:rPr lang="en-US" sz="1800" kern="1200" dirty="0"/>
                  <a:t> to construct the knowledge graph, our main </a:t>
                </a:r>
                <a:r>
                  <a:rPr lang="en-US" sz="1800" kern="1200" dirty="0">
                    <a:solidFill>
                      <a:srgbClr val="C00000"/>
                    </a:solidFill>
                  </a:rPr>
                  <a:t>novelty</a:t>
                </a:r>
                <a:r>
                  <a:rPr lang="en-US" sz="1800" kern="1200" dirty="0"/>
                  <a:t> comes from –</a:t>
                </a:r>
              </a:p>
              <a:p>
                <a:pPr algn="ctr" defTabSz="800100">
                  <a:spcBef>
                    <a:spcPct val="0"/>
                  </a:spcBef>
                  <a:spcAft>
                    <a:spcPct val="35000"/>
                  </a:spcAft>
                </a:pPr>
                <a:r>
                  <a:rPr lang="en-US" sz="2400" dirty="0">
                    <a:solidFill>
                      <a:srgbClr val="0070C0"/>
                    </a:solidFill>
                  </a:rPr>
                  <a:t>“Conceptualization of Textual Knowledge”</a:t>
                </a:r>
              </a:p>
            </p:txBody>
          </p:sp>
        </p:grpSp>
      </p:grpSp>
    </p:spTree>
    <p:extLst>
      <p:ext uri="{BB962C8B-B14F-4D97-AF65-F5344CB8AC3E}">
        <p14:creationId xmlns:p14="http://schemas.microsoft.com/office/powerpoint/2010/main" val="190804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329513" y="178188"/>
            <a:ext cx="11532973" cy="714034"/>
          </a:xfrm>
        </p:spPr>
        <p:txBody>
          <a:bodyPr>
            <a:normAutofit/>
          </a:bodyPr>
          <a:lstStyle/>
          <a:p>
            <a:r>
              <a:rPr lang="en-US" dirty="0">
                <a:solidFill>
                  <a:srgbClr val="002060"/>
                </a:solidFill>
                <a:latin typeface="Cambria" panose="02040503050406030204" pitchFamily="18" charset="0"/>
                <a:ea typeface="Cambria" panose="02040503050406030204" pitchFamily="18" charset="0"/>
              </a:rPr>
              <a:t>References</a:t>
            </a:r>
            <a:endParaRPr lang="LID4096"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65280" y="6492875"/>
            <a:ext cx="426720" cy="365125"/>
          </a:xfrm>
        </p:spPr>
        <p:txBody>
          <a:bodyPr/>
          <a:lstStyle/>
          <a:p>
            <a:fld id="{2AAD9BEF-622F-4B1C-A61F-863E667CA1B7}" type="slidenum">
              <a:rPr lang="en-US" b="1" smtClean="0"/>
              <a:t>44</a:t>
            </a:fld>
            <a:endParaRPr lang="en-US" b="1" dirty="0"/>
          </a:p>
        </p:txBody>
      </p:sp>
      <p:graphicFrame>
        <p:nvGraphicFramePr>
          <p:cNvPr id="7" name="Table 7">
            <a:extLst>
              <a:ext uri="{FF2B5EF4-FFF2-40B4-BE49-F238E27FC236}">
                <a16:creationId xmlns:a16="http://schemas.microsoft.com/office/drawing/2014/main" id="{51E371D8-9639-4B97-94B6-008BCF18D603}"/>
              </a:ext>
            </a:extLst>
          </p:cNvPr>
          <p:cNvGraphicFramePr>
            <a:graphicFrameLocks noGrp="1"/>
          </p:cNvGraphicFramePr>
          <p:nvPr>
            <p:extLst>
              <p:ext uri="{D42A27DB-BD31-4B8C-83A1-F6EECF244321}">
                <p14:modId xmlns:p14="http://schemas.microsoft.com/office/powerpoint/2010/main" val="2554972299"/>
              </p:ext>
            </p:extLst>
          </p:nvPr>
        </p:nvGraphicFramePr>
        <p:xfrm>
          <a:off x="494270" y="955389"/>
          <a:ext cx="11368216" cy="5120640"/>
        </p:xfrm>
        <a:graphic>
          <a:graphicData uri="http://schemas.openxmlformats.org/drawingml/2006/table">
            <a:tbl>
              <a:tblPr>
                <a:tableStyleId>{5C22544A-7EE6-4342-B048-85BDC9FD1C3A}</a:tableStyleId>
              </a:tblPr>
              <a:tblGrid>
                <a:gridCol w="507827">
                  <a:extLst>
                    <a:ext uri="{9D8B030D-6E8A-4147-A177-3AD203B41FA5}">
                      <a16:colId xmlns:a16="http://schemas.microsoft.com/office/drawing/2014/main" val="3381202593"/>
                    </a:ext>
                  </a:extLst>
                </a:gridCol>
                <a:gridCol w="10860389">
                  <a:extLst>
                    <a:ext uri="{9D8B030D-6E8A-4147-A177-3AD203B41FA5}">
                      <a16:colId xmlns:a16="http://schemas.microsoft.com/office/drawing/2014/main" val="114464797"/>
                    </a:ext>
                  </a:extLst>
                </a:gridCol>
              </a:tblGrid>
              <a:tr h="370840">
                <a:tc>
                  <a:txBody>
                    <a:bodyPr/>
                    <a:lstStyle/>
                    <a:p>
                      <a:r>
                        <a:rPr lang="en-US" sz="1600" dirty="0">
                          <a:latin typeface="Cambria" panose="02040503050406030204" pitchFamily="18" charset="0"/>
                          <a:ea typeface="Cambria" panose="02040503050406030204" pitchFamily="18" charset="0"/>
                        </a:rPr>
                        <a:t>[1]</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1600" dirty="0">
                          <a:latin typeface="Cambria" panose="02040503050406030204" pitchFamily="18" charset="0"/>
                          <a:ea typeface="Cambria" panose="02040503050406030204" pitchFamily="18" charset="0"/>
                        </a:rPr>
                        <a:t>Nadal </a:t>
                      </a:r>
                      <a:r>
                        <a:rPr lang="en-US" sz="1600" dirty="0" err="1">
                          <a:latin typeface="Cambria" panose="02040503050406030204" pitchFamily="18" charset="0"/>
                          <a:ea typeface="Cambria" panose="02040503050406030204" pitchFamily="18" charset="0"/>
                        </a:rPr>
                        <a:t>Francesch</a:t>
                      </a:r>
                      <a:r>
                        <a:rPr lang="en-US" sz="1600" dirty="0">
                          <a:latin typeface="Cambria" panose="02040503050406030204" pitchFamily="18" charset="0"/>
                          <a:ea typeface="Cambria" panose="02040503050406030204" pitchFamily="18" charset="0"/>
                        </a:rPr>
                        <a:t>, S., Rabbani, K., Romero Moral, Ó., &amp; Nigatu, S. T. (2019). ODIN: A dataspace management system. In Proceedings of the ISWC 2019 Satellite Tracks (Posters &amp; Demonstrations, Industry, and Outrageous Ideas): co-located with 18th International Semantic Web Conference (ISWC 2019): Auckland, New Zealand, October 26-30, 2019 (pp. 185-188). CEUR-WS. org.</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1375571"/>
                  </a:ext>
                </a:extLst>
              </a:tr>
              <a:tr h="370840">
                <a:tc>
                  <a:txBody>
                    <a:bodyPr/>
                    <a:lstStyle/>
                    <a:p>
                      <a:r>
                        <a:rPr lang="en-US" sz="1600" dirty="0">
                          <a:latin typeface="Cambria" panose="02040503050406030204" pitchFamily="18" charset="0"/>
                          <a:ea typeface="Cambria" panose="02040503050406030204" pitchFamily="18" charset="0"/>
                        </a:rPr>
                        <a:t>[2]</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latin typeface="Cambria" panose="02040503050406030204" pitchFamily="18" charset="0"/>
                          <a:ea typeface="Cambria" panose="02040503050406030204" pitchFamily="18" charset="0"/>
                        </a:rPr>
                        <a:t>Agarwal, </a:t>
                      </a:r>
                      <a:r>
                        <a:rPr lang="en-US" sz="1600" dirty="0" err="1">
                          <a:latin typeface="Cambria" panose="02040503050406030204" pitchFamily="18" charset="0"/>
                          <a:ea typeface="Cambria" panose="02040503050406030204" pitchFamily="18" charset="0"/>
                        </a:rPr>
                        <a:t>Oshin</a:t>
                      </a:r>
                      <a:r>
                        <a:rPr lang="en-US" sz="1600" dirty="0">
                          <a:latin typeface="Cambria" panose="02040503050406030204" pitchFamily="18" charset="0"/>
                          <a:ea typeface="Cambria" panose="02040503050406030204" pitchFamily="18" charset="0"/>
                        </a:rPr>
                        <a:t>, et al. "Knowledge graph based synthetic corpus generation for knowledge-enhanced language model pre-training." </a:t>
                      </a:r>
                      <a:r>
                        <a:rPr lang="en-US" sz="1600" dirty="0" err="1">
                          <a:latin typeface="Cambria" panose="02040503050406030204" pitchFamily="18" charset="0"/>
                          <a:ea typeface="Cambria" panose="02040503050406030204" pitchFamily="18" charset="0"/>
                        </a:rPr>
                        <a:t>arXiv</a:t>
                      </a:r>
                      <a:r>
                        <a:rPr lang="en-US" sz="1600" dirty="0">
                          <a:latin typeface="Cambria" panose="02040503050406030204" pitchFamily="18" charset="0"/>
                          <a:ea typeface="Cambria" panose="02040503050406030204" pitchFamily="18" charset="0"/>
                        </a:rPr>
                        <a:t> preprint arXiv:2010.12688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3232508"/>
                  </a:ext>
                </a:extLst>
              </a:tr>
              <a:tr h="370840">
                <a:tc>
                  <a:txBody>
                    <a:bodyPr/>
                    <a:lstStyle/>
                    <a:p>
                      <a:r>
                        <a:rPr lang="en-US" sz="1600" dirty="0">
                          <a:latin typeface="Cambria" panose="02040503050406030204" pitchFamily="18" charset="0"/>
                          <a:ea typeface="Cambria" panose="02040503050406030204" pitchFamily="18" charset="0"/>
                        </a:rPr>
                        <a:t>[3]</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latin typeface="Cambria" panose="02040503050406030204" pitchFamily="18" charset="0"/>
                          <a:ea typeface="Cambria" panose="02040503050406030204" pitchFamily="18" charset="0"/>
                        </a:rPr>
                        <a:t>Zhongyuan</a:t>
                      </a:r>
                      <a:r>
                        <a:rPr lang="en-US" sz="1600" dirty="0">
                          <a:latin typeface="Cambria" panose="02040503050406030204" pitchFamily="18" charset="0"/>
                          <a:ea typeface="Cambria" panose="02040503050406030204" pitchFamily="18" charset="0"/>
                        </a:rPr>
                        <a:t> Wang and </a:t>
                      </a:r>
                      <a:r>
                        <a:rPr lang="en-US" sz="1600" dirty="0" err="1">
                          <a:latin typeface="Cambria" panose="02040503050406030204" pitchFamily="18" charset="0"/>
                          <a:ea typeface="Cambria" panose="02040503050406030204" pitchFamily="18" charset="0"/>
                        </a:rPr>
                        <a:t>Haixun</a:t>
                      </a:r>
                      <a:r>
                        <a:rPr lang="en-US" sz="1600" dirty="0">
                          <a:latin typeface="Cambria" panose="02040503050406030204" pitchFamily="18" charset="0"/>
                          <a:ea typeface="Cambria" panose="02040503050406030204" pitchFamily="18" charset="0"/>
                        </a:rPr>
                        <a:t> Wang, Understanding Short Texts, in the Association for Computational Linguistics (ACL) (Tutorial), August 2016.</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7851105"/>
                  </a:ext>
                </a:extLst>
              </a:tr>
              <a:tr h="370840">
                <a:tc>
                  <a:txBody>
                    <a:bodyPr/>
                    <a:lstStyle/>
                    <a:p>
                      <a:r>
                        <a:rPr lang="en-US" sz="1600" dirty="0">
                          <a:latin typeface="Cambria" panose="02040503050406030204" pitchFamily="18" charset="0"/>
                          <a:ea typeface="Cambria" panose="02040503050406030204" pitchFamily="18" charset="0"/>
                        </a:rPr>
                        <a:t>[4]</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latin typeface="Cambria" panose="02040503050406030204" pitchFamily="18" charset="0"/>
                          <a:ea typeface="Cambria" panose="02040503050406030204" pitchFamily="18" charset="0"/>
                        </a:rPr>
                        <a:t>Marie-Catherine de </a:t>
                      </a:r>
                      <a:r>
                        <a:rPr lang="en-US" sz="1600" dirty="0" err="1">
                          <a:latin typeface="Cambria" panose="02040503050406030204" pitchFamily="18" charset="0"/>
                          <a:ea typeface="Cambria" panose="02040503050406030204" pitchFamily="18" charset="0"/>
                        </a:rPr>
                        <a:t>Marneffe</a:t>
                      </a:r>
                      <a:r>
                        <a:rPr lang="en-US" sz="1600" dirty="0">
                          <a:latin typeface="Cambria" panose="02040503050406030204" pitchFamily="18" charset="0"/>
                          <a:ea typeface="Cambria" panose="02040503050406030204" pitchFamily="18" charset="0"/>
                        </a:rPr>
                        <a:t>, Christopher Manning, Joakim </a:t>
                      </a:r>
                      <a:r>
                        <a:rPr lang="en-US" sz="1600" dirty="0" err="1">
                          <a:latin typeface="Cambria" panose="02040503050406030204" pitchFamily="18" charset="0"/>
                          <a:ea typeface="Cambria" panose="02040503050406030204" pitchFamily="18" charset="0"/>
                        </a:rPr>
                        <a:t>Nivre</a:t>
                      </a:r>
                      <a:r>
                        <a:rPr lang="en-US" sz="1600" dirty="0">
                          <a:latin typeface="Cambria" panose="02040503050406030204" pitchFamily="18" charset="0"/>
                          <a:ea typeface="Cambria" panose="02040503050406030204" pitchFamily="18" charset="0"/>
                        </a:rPr>
                        <a:t>, Daniel Zeman (2021): Universal Dependencies. In: Computational Linguistics, ISSN 1530-9312, vol. 47, no. 2, pp. 255-308.</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9080605"/>
                  </a:ext>
                </a:extLst>
              </a:tr>
              <a:tr h="370840">
                <a:tc>
                  <a:txBody>
                    <a:bodyPr/>
                    <a:lstStyle/>
                    <a:p>
                      <a:r>
                        <a:rPr lang="en-US" sz="1600" dirty="0"/>
                        <a:t>[5]</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err="1">
                          <a:latin typeface="Cambria" panose="02040503050406030204" pitchFamily="18" charset="0"/>
                          <a:ea typeface="Cambria" panose="02040503050406030204" pitchFamily="18" charset="0"/>
                        </a:rPr>
                        <a:t>Maedche</a:t>
                      </a:r>
                      <a:r>
                        <a:rPr lang="en-US" sz="1600" dirty="0">
                          <a:latin typeface="Cambria" panose="02040503050406030204" pitchFamily="18" charset="0"/>
                          <a:ea typeface="Cambria" panose="02040503050406030204" pitchFamily="18" charset="0"/>
                        </a:rPr>
                        <a:t>, Alexander, and Steffen </a:t>
                      </a:r>
                      <a:r>
                        <a:rPr lang="en-US" sz="1600" dirty="0" err="1">
                          <a:latin typeface="Cambria" panose="02040503050406030204" pitchFamily="18" charset="0"/>
                          <a:ea typeface="Cambria" panose="02040503050406030204" pitchFamily="18" charset="0"/>
                        </a:rPr>
                        <a:t>Staab</a:t>
                      </a:r>
                      <a:r>
                        <a:rPr lang="en-US" sz="1600" dirty="0">
                          <a:latin typeface="Cambria" panose="02040503050406030204" pitchFamily="18" charset="0"/>
                          <a:ea typeface="Cambria" panose="02040503050406030204" pitchFamily="18" charset="0"/>
                        </a:rPr>
                        <a:t>. "Mining ontologies from text." International conference on knowledge engineering and knowledge management. Springer, Berlin, Heidelberg, 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0240197"/>
                  </a:ext>
                </a:extLst>
              </a:tr>
              <a:tr h="370840">
                <a:tc>
                  <a:txBody>
                    <a:bodyPr/>
                    <a:lstStyle/>
                    <a:p>
                      <a:r>
                        <a:rPr lang="en-US" sz="1600" dirty="0">
                          <a:latin typeface="Cambria" panose="02040503050406030204" pitchFamily="18" charset="0"/>
                          <a:ea typeface="Cambria" panose="02040503050406030204" pitchFamily="18" charset="0"/>
                        </a:rPr>
                        <a:t>[6]</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latin typeface="Cambria" panose="02040503050406030204" pitchFamily="18" charset="0"/>
                          <a:ea typeface="Cambria" panose="02040503050406030204" pitchFamily="18" charset="0"/>
                        </a:rPr>
                        <a:t>Shamsfard, </a:t>
                      </a:r>
                      <a:r>
                        <a:rPr lang="en-US" sz="1600" dirty="0" err="1">
                          <a:latin typeface="Cambria" panose="02040503050406030204" pitchFamily="18" charset="0"/>
                          <a:ea typeface="Cambria" panose="02040503050406030204" pitchFamily="18" charset="0"/>
                        </a:rPr>
                        <a:t>Mehrnoush</a:t>
                      </a:r>
                      <a:r>
                        <a:rPr lang="en-US" sz="1600" dirty="0">
                          <a:latin typeface="Cambria" panose="02040503050406030204" pitchFamily="18" charset="0"/>
                          <a:ea typeface="Cambria" panose="02040503050406030204" pitchFamily="18" charset="0"/>
                        </a:rPr>
                        <a:t>, and Ahmad </a:t>
                      </a:r>
                      <a:r>
                        <a:rPr lang="en-US" sz="1600" dirty="0" err="1">
                          <a:latin typeface="Cambria" panose="02040503050406030204" pitchFamily="18" charset="0"/>
                          <a:ea typeface="Cambria" panose="02040503050406030204" pitchFamily="18" charset="0"/>
                        </a:rPr>
                        <a:t>Abdollahzadeh</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Barforoush</a:t>
                      </a:r>
                      <a:r>
                        <a:rPr lang="en-US" sz="1600" dirty="0">
                          <a:latin typeface="Cambria" panose="02040503050406030204" pitchFamily="18" charset="0"/>
                          <a:ea typeface="Cambria" panose="02040503050406030204" pitchFamily="18" charset="0"/>
                        </a:rPr>
                        <a:t>. "Learning ontologies from natural language texts." International journal of human-computer studies 60.1 (2004): 17-63.</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4971767"/>
                  </a:ext>
                </a:extLst>
              </a:tr>
              <a:tr h="370840">
                <a:tc>
                  <a:txBody>
                    <a:bodyPr/>
                    <a:lstStyle/>
                    <a:p>
                      <a:r>
                        <a:rPr lang="en-US" sz="1600" dirty="0">
                          <a:latin typeface="Cambria" panose="02040503050406030204" pitchFamily="18" charset="0"/>
                          <a:ea typeface="Cambria" panose="02040503050406030204" pitchFamily="18" charset="0"/>
                        </a:rPr>
                        <a:t>[7]</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err="1">
                          <a:latin typeface="Cambria" panose="02040503050406030204" pitchFamily="18" charset="0"/>
                          <a:ea typeface="Cambria" panose="02040503050406030204" pitchFamily="18" charset="0"/>
                        </a:rPr>
                        <a:t>Buitelaar</a:t>
                      </a:r>
                      <a:r>
                        <a:rPr lang="en-US" sz="1600" dirty="0">
                          <a:latin typeface="Cambria" panose="02040503050406030204" pitchFamily="18" charset="0"/>
                          <a:ea typeface="Cambria" panose="02040503050406030204" pitchFamily="18" charset="0"/>
                        </a:rPr>
                        <a:t>, Paul, Philipp Cimiano, and Bernardo </a:t>
                      </a:r>
                      <a:r>
                        <a:rPr lang="en-US" sz="1600" dirty="0" err="1">
                          <a:latin typeface="Cambria" panose="02040503050406030204" pitchFamily="18" charset="0"/>
                          <a:ea typeface="Cambria" panose="02040503050406030204" pitchFamily="18" charset="0"/>
                        </a:rPr>
                        <a:t>Magnini</a:t>
                      </a:r>
                      <a:r>
                        <a:rPr lang="en-US" sz="1600" dirty="0">
                          <a:latin typeface="Cambria" panose="02040503050406030204" pitchFamily="18" charset="0"/>
                          <a:ea typeface="Cambria" panose="02040503050406030204" pitchFamily="18" charset="0"/>
                        </a:rPr>
                        <a:t>. "Ontology learning from text: An overview." Ontology learning from text: Methods, evaluation and applications 123 (2005).</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052813"/>
                  </a:ext>
                </a:extLst>
              </a:tr>
              <a:tr h="370840">
                <a:tc>
                  <a:txBody>
                    <a:bodyPr/>
                    <a:lstStyle/>
                    <a:p>
                      <a:r>
                        <a:rPr lang="en-US" sz="1600" dirty="0">
                          <a:latin typeface="Cambria" panose="02040503050406030204" pitchFamily="18" charset="0"/>
                          <a:ea typeface="Cambria" panose="02040503050406030204" pitchFamily="18" charset="0"/>
                        </a:rPr>
                        <a:t>[8]</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latin typeface="Cambria" panose="02040503050406030204" pitchFamily="18" charset="0"/>
                          <a:ea typeface="Cambria" panose="02040503050406030204" pitchFamily="18" charset="0"/>
                        </a:rPr>
                        <a:t>Gómez-Pérez, Asunción, and David Manzano-Macho. "An overview of methods and tools for ontology learning from texts." The knowledge engineering review 19.3 (2004): 187-212.</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9746371"/>
                  </a:ext>
                </a:extLst>
              </a:tr>
            </a:tbl>
          </a:graphicData>
        </a:graphic>
      </p:graphicFrame>
    </p:spTree>
    <p:extLst>
      <p:ext uri="{BB962C8B-B14F-4D97-AF65-F5344CB8AC3E}">
        <p14:creationId xmlns:p14="http://schemas.microsoft.com/office/powerpoint/2010/main" val="14095927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329513" y="84404"/>
            <a:ext cx="11532973" cy="903288"/>
          </a:xfrm>
        </p:spPr>
        <p:txBody>
          <a:bodyPr>
            <a:normAutofit/>
          </a:bodyPr>
          <a:lstStyle/>
          <a:p>
            <a:r>
              <a:rPr lang="en-US" dirty="0">
                <a:solidFill>
                  <a:srgbClr val="002060"/>
                </a:solidFill>
                <a:latin typeface="Cambria" panose="02040503050406030204" pitchFamily="18" charset="0"/>
                <a:ea typeface="Cambria" panose="02040503050406030204" pitchFamily="18" charset="0"/>
              </a:rPr>
              <a:t>References</a:t>
            </a:r>
            <a:endParaRPr lang="LID4096"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65280" y="6492875"/>
            <a:ext cx="426720" cy="365125"/>
          </a:xfrm>
        </p:spPr>
        <p:txBody>
          <a:bodyPr/>
          <a:lstStyle/>
          <a:p>
            <a:fld id="{2AAD9BEF-622F-4B1C-A61F-863E667CA1B7}" type="slidenum">
              <a:rPr lang="en-US" b="1" smtClean="0"/>
              <a:t>45</a:t>
            </a:fld>
            <a:endParaRPr lang="en-US" b="1" dirty="0"/>
          </a:p>
        </p:txBody>
      </p:sp>
      <p:graphicFrame>
        <p:nvGraphicFramePr>
          <p:cNvPr id="7" name="Table 7">
            <a:extLst>
              <a:ext uri="{FF2B5EF4-FFF2-40B4-BE49-F238E27FC236}">
                <a16:creationId xmlns:a16="http://schemas.microsoft.com/office/drawing/2014/main" id="{51E371D8-9639-4B97-94B6-008BCF18D603}"/>
              </a:ext>
            </a:extLst>
          </p:cNvPr>
          <p:cNvGraphicFramePr>
            <a:graphicFrameLocks noGrp="1"/>
          </p:cNvGraphicFramePr>
          <p:nvPr>
            <p:extLst>
              <p:ext uri="{D42A27DB-BD31-4B8C-83A1-F6EECF244321}">
                <p14:modId xmlns:p14="http://schemas.microsoft.com/office/powerpoint/2010/main" val="2121595773"/>
              </p:ext>
            </p:extLst>
          </p:nvPr>
        </p:nvGraphicFramePr>
        <p:xfrm>
          <a:off x="481914" y="937020"/>
          <a:ext cx="11182864" cy="5120640"/>
        </p:xfrm>
        <a:graphic>
          <a:graphicData uri="http://schemas.openxmlformats.org/drawingml/2006/table">
            <a:tbl>
              <a:tblPr>
                <a:tableStyleId>{5C22544A-7EE6-4342-B048-85BDC9FD1C3A}</a:tableStyleId>
              </a:tblPr>
              <a:tblGrid>
                <a:gridCol w="580767">
                  <a:extLst>
                    <a:ext uri="{9D8B030D-6E8A-4147-A177-3AD203B41FA5}">
                      <a16:colId xmlns:a16="http://schemas.microsoft.com/office/drawing/2014/main" val="3381202593"/>
                    </a:ext>
                  </a:extLst>
                </a:gridCol>
                <a:gridCol w="10602097">
                  <a:extLst>
                    <a:ext uri="{9D8B030D-6E8A-4147-A177-3AD203B41FA5}">
                      <a16:colId xmlns:a16="http://schemas.microsoft.com/office/drawing/2014/main" val="114464797"/>
                    </a:ext>
                  </a:extLst>
                </a:gridCol>
              </a:tblGrid>
              <a:tr h="370840">
                <a:tc>
                  <a:txBody>
                    <a:bodyPr/>
                    <a:lstStyle/>
                    <a:p>
                      <a:r>
                        <a:rPr lang="en-US" sz="1600" dirty="0">
                          <a:latin typeface="Cambria" panose="02040503050406030204" pitchFamily="18" charset="0"/>
                          <a:ea typeface="Cambria" panose="02040503050406030204" pitchFamily="18" charset="0"/>
                        </a:rPr>
                        <a:t>[9]</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kern="1200" dirty="0" err="1">
                          <a:solidFill>
                            <a:schemeClr val="dk1"/>
                          </a:solidFill>
                          <a:effectLst/>
                          <a:latin typeface="Cambria" panose="02040503050406030204" pitchFamily="18" charset="0"/>
                          <a:ea typeface="Cambria" panose="02040503050406030204" pitchFamily="18" charset="0"/>
                          <a:cs typeface="+mn-cs"/>
                        </a:rPr>
                        <a:t>Alobaidi</a:t>
                      </a:r>
                      <a:r>
                        <a:rPr lang="en-US" sz="1600" b="0" i="0" kern="1200" dirty="0">
                          <a:solidFill>
                            <a:schemeClr val="dk1"/>
                          </a:solidFill>
                          <a:effectLst/>
                          <a:latin typeface="Cambria" panose="02040503050406030204" pitchFamily="18" charset="0"/>
                          <a:ea typeface="Cambria" panose="02040503050406030204" pitchFamily="18" charset="0"/>
                          <a:cs typeface="+mn-cs"/>
                        </a:rPr>
                        <a:t>, </a:t>
                      </a:r>
                      <a:r>
                        <a:rPr lang="en-US" sz="1600" b="0" i="0" kern="1200" dirty="0" err="1">
                          <a:solidFill>
                            <a:schemeClr val="dk1"/>
                          </a:solidFill>
                          <a:effectLst/>
                          <a:latin typeface="Cambria" panose="02040503050406030204" pitchFamily="18" charset="0"/>
                          <a:ea typeface="Cambria" panose="02040503050406030204" pitchFamily="18" charset="0"/>
                          <a:cs typeface="+mn-cs"/>
                        </a:rPr>
                        <a:t>Mazen</a:t>
                      </a:r>
                      <a:r>
                        <a:rPr lang="en-US" sz="1600" b="0" i="0" kern="1200" dirty="0">
                          <a:solidFill>
                            <a:schemeClr val="dk1"/>
                          </a:solidFill>
                          <a:effectLst/>
                          <a:latin typeface="Cambria" panose="02040503050406030204" pitchFamily="18" charset="0"/>
                          <a:ea typeface="Cambria" panose="02040503050406030204" pitchFamily="18" charset="0"/>
                          <a:cs typeface="+mn-cs"/>
                        </a:rPr>
                        <a:t>, Khalid Mahmood Malik, and Susan Sabra. "Linked open data-based framework for automatic biomedical ontology generation." </a:t>
                      </a:r>
                      <a:r>
                        <a:rPr lang="en-US" sz="1600" b="0" i="1" kern="1200" dirty="0">
                          <a:solidFill>
                            <a:schemeClr val="dk1"/>
                          </a:solidFill>
                          <a:effectLst/>
                          <a:latin typeface="Cambria" panose="02040503050406030204" pitchFamily="18" charset="0"/>
                          <a:ea typeface="Cambria" panose="02040503050406030204" pitchFamily="18" charset="0"/>
                          <a:cs typeface="+mn-cs"/>
                        </a:rPr>
                        <a:t>BMC bioinformatics</a:t>
                      </a:r>
                      <a:r>
                        <a:rPr lang="en-US" sz="1600" b="0" i="0" kern="1200" dirty="0">
                          <a:solidFill>
                            <a:schemeClr val="dk1"/>
                          </a:solidFill>
                          <a:effectLst/>
                          <a:latin typeface="Cambria" panose="02040503050406030204" pitchFamily="18" charset="0"/>
                          <a:ea typeface="Cambria" panose="02040503050406030204" pitchFamily="18" charset="0"/>
                          <a:cs typeface="+mn-cs"/>
                        </a:rPr>
                        <a:t> 19.1 (2018): 1-13.</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1375571"/>
                  </a:ext>
                </a:extLst>
              </a:tr>
              <a:tr h="370840">
                <a:tc>
                  <a:txBody>
                    <a:bodyPr/>
                    <a:lstStyle/>
                    <a:p>
                      <a:r>
                        <a:rPr lang="en-US" sz="1600" dirty="0"/>
                        <a:t>[10]</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latin typeface="Cambria" panose="02040503050406030204" pitchFamily="18" charset="0"/>
                          <a:ea typeface="Cambria" panose="02040503050406030204" pitchFamily="18" charset="0"/>
                        </a:rPr>
                        <a:t>Gómez-</a:t>
                      </a:r>
                      <a:r>
                        <a:rPr lang="en-US" sz="1600" dirty="0" err="1">
                          <a:latin typeface="Cambria" panose="02040503050406030204" pitchFamily="18" charset="0"/>
                          <a:ea typeface="Cambria" panose="02040503050406030204" pitchFamily="18" charset="0"/>
                        </a:rPr>
                        <a:t>Suta</a:t>
                      </a:r>
                      <a:r>
                        <a:rPr lang="en-US" sz="1600" dirty="0">
                          <a:latin typeface="Cambria" panose="02040503050406030204" pitchFamily="18" charset="0"/>
                          <a:ea typeface="Cambria" panose="02040503050406030204" pitchFamily="18" charset="0"/>
                        </a:rPr>
                        <a:t>, Manuela, Julián D. </a:t>
                      </a:r>
                      <a:r>
                        <a:rPr lang="en-US" sz="1600" dirty="0" err="1">
                          <a:latin typeface="Cambria" panose="02040503050406030204" pitchFamily="18" charset="0"/>
                          <a:ea typeface="Cambria" panose="02040503050406030204" pitchFamily="18" charset="0"/>
                        </a:rPr>
                        <a:t>Echeverry</a:t>
                      </a:r>
                      <a:r>
                        <a:rPr lang="en-US" sz="1600" dirty="0">
                          <a:latin typeface="Cambria" panose="02040503050406030204" pitchFamily="18" charset="0"/>
                          <a:ea typeface="Cambria" panose="02040503050406030204" pitchFamily="18" charset="0"/>
                        </a:rPr>
                        <a:t>-Correa, and José A. Soto-Mejía. "Semi-automatic extraction and validation of concepts in ontology learning from texts in Spanish." Proceedings of the 10th International Conference on Web Intelligence, Mining and Semantics. 2020.</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3232508"/>
                  </a:ext>
                </a:extLst>
              </a:tr>
              <a:tr h="370840">
                <a:tc>
                  <a:txBody>
                    <a:bodyPr/>
                    <a:lstStyle/>
                    <a:p>
                      <a:r>
                        <a:rPr lang="en-US" sz="1600" dirty="0"/>
                        <a:t>[11]</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latin typeface="Cambria" panose="02040503050406030204" pitchFamily="18" charset="0"/>
                          <a:ea typeface="Cambria" panose="02040503050406030204" pitchFamily="18" charset="0"/>
                        </a:rPr>
                        <a:t>Khadir</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Ahlem</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Chérifa</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Hassina</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Aliane</a:t>
                      </a:r>
                      <a:r>
                        <a:rPr lang="en-US" sz="1600" dirty="0">
                          <a:latin typeface="Cambria" panose="02040503050406030204" pitchFamily="18" charset="0"/>
                          <a:ea typeface="Cambria" panose="02040503050406030204" pitchFamily="18" charset="0"/>
                        </a:rPr>
                        <a:t>, and Ahmed </a:t>
                      </a:r>
                      <a:r>
                        <a:rPr lang="en-US" sz="1600" dirty="0" err="1">
                          <a:latin typeface="Cambria" panose="02040503050406030204" pitchFamily="18" charset="0"/>
                          <a:ea typeface="Cambria" panose="02040503050406030204" pitchFamily="18" charset="0"/>
                        </a:rPr>
                        <a:t>Guessoum</a:t>
                      </a:r>
                      <a:r>
                        <a:rPr lang="en-US" sz="1600" dirty="0">
                          <a:latin typeface="Cambria" panose="02040503050406030204" pitchFamily="18" charset="0"/>
                          <a:ea typeface="Cambria" panose="02040503050406030204" pitchFamily="18" charset="0"/>
                        </a:rPr>
                        <a:t>. "Ontology learning: Grand tour and challenges." Computer Science Review 39 (2021): 100339.</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7851105"/>
                  </a:ext>
                </a:extLst>
              </a:tr>
              <a:tr h="370840">
                <a:tc>
                  <a:txBody>
                    <a:bodyPr/>
                    <a:lstStyle/>
                    <a:p>
                      <a:r>
                        <a:rPr lang="en-US" sz="1600" dirty="0"/>
                        <a:t>[12]</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Cambria" panose="02040503050406030204" pitchFamily="18" charset="0"/>
                          <a:ea typeface="Cambria" panose="02040503050406030204" pitchFamily="18" charset="0"/>
                        </a:rPr>
                        <a:t>Liu, </a:t>
                      </a:r>
                      <a:r>
                        <a:rPr lang="en-US" sz="1600" dirty="0" err="1">
                          <a:latin typeface="Cambria" panose="02040503050406030204" pitchFamily="18" charset="0"/>
                          <a:ea typeface="Cambria" panose="02040503050406030204" pitchFamily="18" charset="0"/>
                        </a:rPr>
                        <a:t>Qiaoling</a:t>
                      </a:r>
                      <a:r>
                        <a:rPr lang="en-US" sz="1600" dirty="0">
                          <a:latin typeface="Cambria" panose="02040503050406030204" pitchFamily="18" charset="0"/>
                          <a:ea typeface="Cambria" panose="02040503050406030204" pitchFamily="18" charset="0"/>
                        </a:rPr>
                        <a:t>, et al. "</a:t>
                      </a:r>
                      <a:r>
                        <a:rPr lang="en-US" sz="1600" dirty="0" err="1">
                          <a:latin typeface="Cambria" panose="02040503050406030204" pitchFamily="18" charset="0"/>
                          <a:ea typeface="Cambria" panose="02040503050406030204" pitchFamily="18" charset="0"/>
                        </a:rPr>
                        <a:t>Catriple</a:t>
                      </a:r>
                      <a:r>
                        <a:rPr lang="en-US" sz="1600" dirty="0">
                          <a:latin typeface="Cambria" panose="02040503050406030204" pitchFamily="18" charset="0"/>
                          <a:ea typeface="Cambria" panose="02040503050406030204" pitchFamily="18" charset="0"/>
                        </a:rPr>
                        <a:t>: Extracting triples from </a:t>
                      </a:r>
                      <a:r>
                        <a:rPr lang="en-US" sz="1600" dirty="0" err="1">
                          <a:latin typeface="Cambria" panose="02040503050406030204" pitchFamily="18" charset="0"/>
                          <a:ea typeface="Cambria" panose="02040503050406030204" pitchFamily="18" charset="0"/>
                        </a:rPr>
                        <a:t>wikipedia</a:t>
                      </a:r>
                      <a:r>
                        <a:rPr lang="en-US" sz="1600" dirty="0">
                          <a:latin typeface="Cambria" panose="02040503050406030204" pitchFamily="18" charset="0"/>
                          <a:ea typeface="Cambria" panose="02040503050406030204" pitchFamily="18" charset="0"/>
                        </a:rPr>
                        <a:t> categories." Asian Semantic Web Conference. Springer, Berlin, Heidelberg, 2008.</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3882204"/>
                  </a:ext>
                </a:extLst>
              </a:tr>
              <a:tr h="370840">
                <a:tc>
                  <a:txBody>
                    <a:bodyPr/>
                    <a:lstStyle/>
                    <a:p>
                      <a:r>
                        <a:rPr lang="en-US" sz="1600" dirty="0"/>
                        <a:t>[13]</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err="1">
                          <a:latin typeface="Cambria" panose="02040503050406030204" pitchFamily="18" charset="0"/>
                          <a:ea typeface="Cambria" panose="02040503050406030204" pitchFamily="18" charset="0"/>
                        </a:rPr>
                        <a:t>Mintz</a:t>
                      </a:r>
                      <a:r>
                        <a:rPr lang="en-US" sz="1600" dirty="0">
                          <a:latin typeface="Cambria" panose="02040503050406030204" pitchFamily="18" charset="0"/>
                          <a:ea typeface="Cambria" panose="02040503050406030204" pitchFamily="18" charset="0"/>
                        </a:rPr>
                        <a:t>, Mike, et al. "Distant supervision for relation extraction without labeled data." Proceedings of the Joint Conference of the 47th Annual Meeting of the ACL and the 4th International Joint Conference on Natural Language Processing of the AFNLP. 2009.</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9080605"/>
                  </a:ext>
                </a:extLst>
              </a:tr>
              <a:tr h="370840">
                <a:tc>
                  <a:txBody>
                    <a:bodyPr/>
                    <a:lstStyle/>
                    <a:p>
                      <a:r>
                        <a:rPr lang="en-US" sz="1600" dirty="0"/>
                        <a:t>[14]</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err="1">
                          <a:latin typeface="Cambria" panose="02040503050406030204" pitchFamily="18" charset="0"/>
                          <a:ea typeface="Cambria" panose="02040503050406030204" pitchFamily="18" charset="0"/>
                        </a:rPr>
                        <a:t>Nakashole</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Ndapandula</a:t>
                      </a:r>
                      <a:r>
                        <a:rPr lang="en-US" sz="1600" dirty="0">
                          <a:latin typeface="Cambria" panose="02040503050406030204" pitchFamily="18" charset="0"/>
                          <a:ea typeface="Cambria" panose="02040503050406030204" pitchFamily="18" charset="0"/>
                        </a:rPr>
                        <a:t>, Martin Theobald, and Gerhard </a:t>
                      </a:r>
                      <a:r>
                        <a:rPr lang="en-US" sz="1600" dirty="0" err="1">
                          <a:latin typeface="Cambria" panose="02040503050406030204" pitchFamily="18" charset="0"/>
                          <a:ea typeface="Cambria" panose="02040503050406030204" pitchFamily="18" charset="0"/>
                        </a:rPr>
                        <a:t>Weikum</a:t>
                      </a:r>
                      <a:r>
                        <a:rPr lang="en-US" sz="1600" dirty="0">
                          <a:latin typeface="Cambria" panose="02040503050406030204" pitchFamily="18" charset="0"/>
                          <a:ea typeface="Cambria" panose="02040503050406030204" pitchFamily="18" charset="0"/>
                        </a:rPr>
                        <a:t>. "Scalable knowledge harvesting with high precision and high recall." Proceedings of the fourth ACM international conference on Web search and data mining. 2011.</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6048165"/>
                  </a:ext>
                </a:extLst>
              </a:tr>
              <a:tr h="370840">
                <a:tc>
                  <a:txBody>
                    <a:bodyPr/>
                    <a:lstStyle/>
                    <a:p>
                      <a:r>
                        <a:rPr lang="en-US" sz="1600" dirty="0"/>
                        <a:t>[15]</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latin typeface="Cambria" panose="02040503050406030204" pitchFamily="18" charset="0"/>
                          <a:ea typeface="Cambria" panose="02040503050406030204" pitchFamily="18" charset="0"/>
                        </a:rPr>
                        <a:t>Yahya, Mohamed, et al. "</a:t>
                      </a:r>
                      <a:r>
                        <a:rPr lang="en-US" sz="1600" dirty="0" err="1">
                          <a:latin typeface="Cambria" panose="02040503050406030204" pitchFamily="18" charset="0"/>
                          <a:ea typeface="Cambria" panose="02040503050406030204" pitchFamily="18" charset="0"/>
                        </a:rPr>
                        <a:t>Renoun</a:t>
                      </a:r>
                      <a:r>
                        <a:rPr lang="en-US" sz="1600" dirty="0">
                          <a:latin typeface="Cambria" panose="02040503050406030204" pitchFamily="18" charset="0"/>
                          <a:ea typeface="Cambria" panose="02040503050406030204" pitchFamily="18" charset="0"/>
                        </a:rPr>
                        <a:t>: Fact extraction for nominal attributes." Proceedings of the 2014 conference on empirical methods in natural language processing (EMNLP). 2014.</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052813"/>
                  </a:ext>
                </a:extLst>
              </a:tr>
              <a:tr h="370840">
                <a:tc>
                  <a:txBody>
                    <a:bodyPr/>
                    <a:lstStyle/>
                    <a:p>
                      <a:r>
                        <a:rPr lang="en-US" sz="1600" dirty="0"/>
                        <a:t>[16]</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latin typeface="Cambria" panose="02040503050406030204" pitchFamily="18" charset="0"/>
                          <a:ea typeface="Cambria" panose="02040503050406030204" pitchFamily="18" charset="0"/>
                        </a:rPr>
                        <a:t>Gillani </a:t>
                      </a:r>
                      <a:r>
                        <a:rPr lang="en-US" sz="1600" dirty="0" err="1">
                          <a:latin typeface="Cambria" panose="02040503050406030204" pitchFamily="18" charset="0"/>
                          <a:ea typeface="Cambria" panose="02040503050406030204" pitchFamily="18" charset="0"/>
                        </a:rPr>
                        <a:t>Andleeb</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Saira</a:t>
                      </a:r>
                      <a:r>
                        <a:rPr lang="en-US" sz="1600" dirty="0">
                          <a:latin typeface="Cambria" panose="02040503050406030204" pitchFamily="18" charset="0"/>
                          <a:ea typeface="Cambria" panose="02040503050406030204" pitchFamily="18" charset="0"/>
                        </a:rPr>
                        <a:t>. From text mining to knowledge mining: An integrated framework of concept extraction and categorization for domain ontology. Diss. </a:t>
                      </a:r>
                      <a:r>
                        <a:rPr lang="en-US" sz="1600" dirty="0" err="1">
                          <a:latin typeface="Cambria" panose="02040503050406030204" pitchFamily="18" charset="0"/>
                          <a:ea typeface="Cambria" panose="02040503050406030204" pitchFamily="18" charset="0"/>
                        </a:rPr>
                        <a:t>Budapesti</a:t>
                      </a:r>
                      <a:r>
                        <a:rPr lang="en-US" sz="1600" dirty="0">
                          <a:latin typeface="Cambria" panose="02040503050406030204" pitchFamily="18" charset="0"/>
                          <a:ea typeface="Cambria" panose="02040503050406030204" pitchFamily="18" charset="0"/>
                        </a:rPr>
                        <a:t> Corvinus </a:t>
                      </a:r>
                      <a:r>
                        <a:rPr lang="en-US" sz="1600" dirty="0" err="1">
                          <a:latin typeface="Cambria" panose="02040503050406030204" pitchFamily="18" charset="0"/>
                          <a:ea typeface="Cambria" panose="02040503050406030204" pitchFamily="18" charset="0"/>
                        </a:rPr>
                        <a:t>Egyetem</a:t>
                      </a:r>
                      <a:r>
                        <a:rPr lang="en-US" sz="1600" dirty="0">
                          <a:latin typeface="Cambria" panose="02040503050406030204" pitchFamily="18" charset="0"/>
                          <a:ea typeface="Cambria" panose="02040503050406030204" pitchFamily="18" charset="0"/>
                        </a:rPr>
                        <a:t>, 2015.</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9746371"/>
                  </a:ext>
                </a:extLst>
              </a:tr>
            </a:tbl>
          </a:graphicData>
        </a:graphic>
      </p:graphicFrame>
    </p:spTree>
    <p:extLst>
      <p:ext uri="{BB962C8B-B14F-4D97-AF65-F5344CB8AC3E}">
        <p14:creationId xmlns:p14="http://schemas.microsoft.com/office/powerpoint/2010/main" val="1504162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329513" y="17973"/>
            <a:ext cx="11532973" cy="693243"/>
          </a:xfrm>
        </p:spPr>
        <p:txBody>
          <a:bodyPr>
            <a:normAutofit/>
          </a:bodyPr>
          <a:lstStyle/>
          <a:p>
            <a:r>
              <a:rPr lang="en-US" dirty="0">
                <a:solidFill>
                  <a:srgbClr val="002060"/>
                </a:solidFill>
                <a:latin typeface="Cambria" panose="02040503050406030204" pitchFamily="18" charset="0"/>
                <a:ea typeface="Cambria" panose="02040503050406030204" pitchFamily="18" charset="0"/>
              </a:rPr>
              <a:t>References</a:t>
            </a:r>
            <a:endParaRPr lang="LID4096"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65280" y="6492875"/>
            <a:ext cx="426720" cy="365125"/>
          </a:xfrm>
        </p:spPr>
        <p:txBody>
          <a:bodyPr/>
          <a:lstStyle/>
          <a:p>
            <a:fld id="{2AAD9BEF-622F-4B1C-A61F-863E667CA1B7}" type="slidenum">
              <a:rPr lang="en-US" b="1" smtClean="0"/>
              <a:t>46</a:t>
            </a:fld>
            <a:endParaRPr lang="en-US" b="1" dirty="0"/>
          </a:p>
        </p:txBody>
      </p:sp>
      <p:graphicFrame>
        <p:nvGraphicFramePr>
          <p:cNvPr id="7" name="Table 7">
            <a:extLst>
              <a:ext uri="{FF2B5EF4-FFF2-40B4-BE49-F238E27FC236}">
                <a16:creationId xmlns:a16="http://schemas.microsoft.com/office/drawing/2014/main" id="{51E371D8-9639-4B97-94B6-008BCF18D603}"/>
              </a:ext>
            </a:extLst>
          </p:cNvPr>
          <p:cNvGraphicFramePr>
            <a:graphicFrameLocks noGrp="1"/>
          </p:cNvGraphicFramePr>
          <p:nvPr>
            <p:extLst>
              <p:ext uri="{D42A27DB-BD31-4B8C-83A1-F6EECF244321}">
                <p14:modId xmlns:p14="http://schemas.microsoft.com/office/powerpoint/2010/main" val="261599418"/>
              </p:ext>
            </p:extLst>
          </p:nvPr>
        </p:nvGraphicFramePr>
        <p:xfrm>
          <a:off x="481914" y="735443"/>
          <a:ext cx="11182864" cy="5455920"/>
        </p:xfrm>
        <a:graphic>
          <a:graphicData uri="http://schemas.openxmlformats.org/drawingml/2006/table">
            <a:tbl>
              <a:tblPr>
                <a:tableStyleId>{5C22544A-7EE6-4342-B048-85BDC9FD1C3A}</a:tableStyleId>
              </a:tblPr>
              <a:tblGrid>
                <a:gridCol w="580767">
                  <a:extLst>
                    <a:ext uri="{9D8B030D-6E8A-4147-A177-3AD203B41FA5}">
                      <a16:colId xmlns:a16="http://schemas.microsoft.com/office/drawing/2014/main" val="3381202593"/>
                    </a:ext>
                  </a:extLst>
                </a:gridCol>
                <a:gridCol w="10602097">
                  <a:extLst>
                    <a:ext uri="{9D8B030D-6E8A-4147-A177-3AD203B41FA5}">
                      <a16:colId xmlns:a16="http://schemas.microsoft.com/office/drawing/2014/main" val="114464797"/>
                    </a:ext>
                  </a:extLst>
                </a:gridCol>
              </a:tblGrid>
              <a:tr h="370840">
                <a:tc>
                  <a:txBody>
                    <a:bodyPr/>
                    <a:lstStyle/>
                    <a:p>
                      <a:r>
                        <a:rPr lang="en-US" sz="1600" dirty="0"/>
                        <a:t>[17]</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err="1">
                          <a:latin typeface="Cambria" panose="02040503050406030204" pitchFamily="18" charset="0"/>
                          <a:ea typeface="Cambria" panose="02040503050406030204" pitchFamily="18" charset="0"/>
                        </a:rPr>
                        <a:t>Madaan</a:t>
                      </a:r>
                      <a:r>
                        <a:rPr lang="en-US" sz="1600" dirty="0">
                          <a:latin typeface="Cambria" panose="02040503050406030204" pitchFamily="18" charset="0"/>
                          <a:ea typeface="Cambria" panose="02040503050406030204" pitchFamily="18" charset="0"/>
                        </a:rPr>
                        <a:t>, Aman, et al. "Numerical relation extraction with minimal supervision." Proceedings of the AAAI Conference on Artificial Intelligence. Vol. 30. No. 1. 2016.</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4273813"/>
                  </a:ext>
                </a:extLst>
              </a:tr>
              <a:tr h="370840">
                <a:tc>
                  <a:txBody>
                    <a:bodyPr/>
                    <a:lstStyle/>
                    <a:p>
                      <a:r>
                        <a:rPr lang="en-US" sz="1600" dirty="0"/>
                        <a:t>[18]</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latin typeface="Cambria" panose="02040503050406030204" pitchFamily="18" charset="0"/>
                          <a:ea typeface="Cambria" panose="02040503050406030204" pitchFamily="18" charset="0"/>
                        </a:rPr>
                        <a:t>El-</a:t>
                      </a:r>
                      <a:r>
                        <a:rPr lang="en-US" sz="1600" dirty="0" err="1">
                          <a:latin typeface="Cambria" panose="02040503050406030204" pitchFamily="18" charset="0"/>
                          <a:ea typeface="Cambria" panose="02040503050406030204" pitchFamily="18" charset="0"/>
                        </a:rPr>
                        <a:t>Kilany</a:t>
                      </a:r>
                      <a:r>
                        <a:rPr lang="en-US" sz="1600" dirty="0">
                          <a:latin typeface="Cambria" panose="02040503050406030204" pitchFamily="18" charset="0"/>
                          <a:ea typeface="Cambria" panose="02040503050406030204" pitchFamily="18" charset="0"/>
                        </a:rPr>
                        <a:t>, Ayman, </a:t>
                      </a:r>
                      <a:r>
                        <a:rPr lang="en-US" sz="1600" dirty="0" err="1">
                          <a:latin typeface="Cambria" panose="02040503050406030204" pitchFamily="18" charset="0"/>
                          <a:ea typeface="Cambria" panose="02040503050406030204" pitchFamily="18" charset="0"/>
                        </a:rPr>
                        <a:t>Neamat</a:t>
                      </a:r>
                      <a:r>
                        <a:rPr lang="en-US" sz="1600" dirty="0">
                          <a:latin typeface="Cambria" panose="02040503050406030204" pitchFamily="18" charset="0"/>
                          <a:ea typeface="Cambria" panose="02040503050406030204" pitchFamily="18" charset="0"/>
                        </a:rPr>
                        <a:t> El Tazi, and Ehab Ezzat. "Building Relation Extraction Templates via Unsupervised Learning." IDEAS. 2017.</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1375571"/>
                  </a:ext>
                </a:extLst>
              </a:tr>
              <a:tr h="370840">
                <a:tc>
                  <a:txBody>
                    <a:bodyPr/>
                    <a:lstStyle/>
                    <a:p>
                      <a:r>
                        <a:rPr lang="en-US" sz="1600" dirty="0"/>
                        <a:t>[19]</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latin typeface="Cambria" panose="02040503050406030204" pitchFamily="18" charset="0"/>
                          <a:ea typeface="Cambria" panose="02040503050406030204" pitchFamily="18" charset="0"/>
                        </a:rPr>
                        <a:t>Kaushik, Neha, and </a:t>
                      </a:r>
                      <a:r>
                        <a:rPr lang="en-US" sz="1600" dirty="0" err="1">
                          <a:latin typeface="Cambria" panose="02040503050406030204" pitchFamily="18" charset="0"/>
                          <a:ea typeface="Cambria" panose="02040503050406030204" pitchFamily="18" charset="0"/>
                        </a:rPr>
                        <a:t>Niladri</a:t>
                      </a:r>
                      <a:r>
                        <a:rPr lang="en-US" sz="1600" dirty="0">
                          <a:latin typeface="Cambria" panose="02040503050406030204" pitchFamily="18" charset="0"/>
                          <a:ea typeface="Cambria" panose="02040503050406030204" pitchFamily="18" charset="0"/>
                        </a:rPr>
                        <a:t> Chatterjee. "Automatic relationship extraction from agricultural text for ontology construction." Information processing in agriculture 5.1 (2018): 60-73.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3232508"/>
                  </a:ext>
                </a:extLst>
              </a:tr>
              <a:tr h="370840">
                <a:tc>
                  <a:txBody>
                    <a:bodyPr/>
                    <a:lstStyle/>
                    <a:p>
                      <a:r>
                        <a:rPr lang="en-US" sz="1600" dirty="0"/>
                        <a:t>[20]</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latin typeface="Cambria" panose="02040503050406030204" pitchFamily="18" charset="0"/>
                          <a:ea typeface="Cambria" panose="02040503050406030204" pitchFamily="18" charset="0"/>
                        </a:rPr>
                        <a:t>Qiu</a:t>
                      </a:r>
                      <a:r>
                        <a:rPr lang="en-US" sz="1600" dirty="0">
                          <a:latin typeface="Cambria" panose="02040503050406030204" pitchFamily="18" charset="0"/>
                          <a:ea typeface="Cambria" panose="02040503050406030204" pitchFamily="18" charset="0"/>
                        </a:rPr>
                        <a:t>, Jing, et al. "Automatic non-taxonomic relation extraction from big data in smart city." IEEE Access 6 (2018): 74854-74864.</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7851105"/>
                  </a:ext>
                </a:extLst>
              </a:tr>
              <a:tr h="370840">
                <a:tc>
                  <a:txBody>
                    <a:bodyPr/>
                    <a:lstStyle/>
                    <a:p>
                      <a:r>
                        <a:rPr lang="en-US" sz="1600" dirty="0"/>
                        <a:t>[21]</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Cambria" panose="02040503050406030204" pitchFamily="18" charset="0"/>
                          <a:ea typeface="Cambria" panose="02040503050406030204" pitchFamily="18" charset="0"/>
                        </a:rPr>
                        <a:t>Al-</a:t>
                      </a:r>
                      <a:r>
                        <a:rPr lang="en-US" sz="1600" dirty="0" err="1">
                          <a:latin typeface="Cambria" panose="02040503050406030204" pitchFamily="18" charset="0"/>
                          <a:ea typeface="Cambria" panose="02040503050406030204" pitchFamily="18" charset="0"/>
                        </a:rPr>
                        <a:t>Aswadi</a:t>
                      </a:r>
                      <a:r>
                        <a:rPr lang="en-US" sz="1600" dirty="0">
                          <a:latin typeface="Cambria" panose="02040503050406030204" pitchFamily="18" charset="0"/>
                          <a:ea typeface="Cambria" panose="02040503050406030204" pitchFamily="18" charset="0"/>
                        </a:rPr>
                        <a:t>, Fatima N. "Extracting Semantic Concepts and Relations from Scientific Publications by Using Deep Learning." Innovative Systems for Intelligent Health Informatics: Data Science, Health Informatics, Intelligent Systems, Smart Computing (2020): 374.</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3882204"/>
                  </a:ext>
                </a:extLst>
              </a:tr>
              <a:tr h="370840">
                <a:tc>
                  <a:txBody>
                    <a:bodyPr/>
                    <a:lstStyle/>
                    <a:p>
                      <a:r>
                        <a:rPr lang="en-US" sz="1600" dirty="0"/>
                        <a:t>[22]</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latin typeface="Cambria" panose="02040503050406030204" pitchFamily="18" charset="0"/>
                          <a:ea typeface="Cambria" panose="02040503050406030204" pitchFamily="18" charset="0"/>
                        </a:rPr>
                        <a:t>Williams, Dean, and Alexandra </a:t>
                      </a:r>
                      <a:r>
                        <a:rPr lang="en-US" sz="1600" dirty="0" err="1">
                          <a:latin typeface="Cambria" panose="02040503050406030204" pitchFamily="18" charset="0"/>
                          <a:ea typeface="Cambria" panose="02040503050406030204" pitchFamily="18" charset="0"/>
                        </a:rPr>
                        <a:t>Poulovassilis</a:t>
                      </a:r>
                      <a:r>
                        <a:rPr lang="en-US" sz="1600" dirty="0">
                          <a:latin typeface="Cambria" panose="02040503050406030204" pitchFamily="18" charset="0"/>
                          <a:ea typeface="Cambria" panose="02040503050406030204" pitchFamily="18" charset="0"/>
                        </a:rPr>
                        <a:t>. "Combining data integration with natural language technology for the semantic web." Workshop on Human Language Technology for the Semantic Web and Web Services at ISWC. Vol. 3. 2003.</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9080605"/>
                  </a:ext>
                </a:extLst>
              </a:tr>
              <a:tr h="370840">
                <a:tc>
                  <a:txBody>
                    <a:bodyPr/>
                    <a:lstStyle/>
                    <a:p>
                      <a:r>
                        <a:rPr lang="en-US" sz="1600" dirty="0"/>
                        <a:t>[23]</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err="1">
                          <a:latin typeface="Cambria" panose="02040503050406030204" pitchFamily="18" charset="0"/>
                          <a:ea typeface="Cambria" panose="02040503050406030204" pitchFamily="18" charset="0"/>
                        </a:rPr>
                        <a:t>Buitelaar</a:t>
                      </a:r>
                      <a:r>
                        <a:rPr lang="en-US" sz="1600" dirty="0">
                          <a:latin typeface="Cambria" panose="02040503050406030204" pitchFamily="18" charset="0"/>
                          <a:ea typeface="Cambria" panose="02040503050406030204" pitchFamily="18" charset="0"/>
                        </a:rPr>
                        <a:t>, Paul, et al. "Ontology-based information extraction and integration from heterogeneous data sources." International Journal of Human-Computer Studies 66.11 (2008): 759-788.</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6048165"/>
                  </a:ext>
                </a:extLst>
              </a:tr>
              <a:tr h="370840">
                <a:tc>
                  <a:txBody>
                    <a:bodyPr/>
                    <a:lstStyle/>
                    <a:p>
                      <a:r>
                        <a:rPr lang="en-US" sz="1600" dirty="0"/>
                        <a:t>[24]</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err="1">
                          <a:latin typeface="Cambria" panose="02040503050406030204" pitchFamily="18" charset="0"/>
                          <a:ea typeface="Cambria" panose="02040503050406030204" pitchFamily="18" charset="0"/>
                        </a:rPr>
                        <a:t>Alqarni</a:t>
                      </a:r>
                      <a:r>
                        <a:rPr lang="en-US" sz="1600" dirty="0">
                          <a:latin typeface="Cambria" panose="02040503050406030204" pitchFamily="18" charset="0"/>
                          <a:ea typeface="Cambria" panose="02040503050406030204" pitchFamily="18" charset="0"/>
                        </a:rPr>
                        <a:t>, Ahmad Abdullah, and Eric </a:t>
                      </a:r>
                      <a:r>
                        <a:rPr lang="en-US" sz="1600" dirty="0" err="1">
                          <a:latin typeface="Cambria" panose="02040503050406030204" pitchFamily="18" charset="0"/>
                          <a:ea typeface="Cambria" panose="02040503050406030204" pitchFamily="18" charset="0"/>
                        </a:rPr>
                        <a:t>Pardede</a:t>
                      </a:r>
                      <a:r>
                        <a:rPr lang="en-US" sz="1600" dirty="0">
                          <a:latin typeface="Cambria" panose="02040503050406030204" pitchFamily="18" charset="0"/>
                          <a:ea typeface="Cambria" panose="02040503050406030204" pitchFamily="18" charset="0"/>
                        </a:rPr>
                        <a:t>. "Integration of data warehouse and unstructured business documents." 2012 15th International Conference on Network-Based Information Systems. IEEE, 2012.</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052813"/>
                  </a:ext>
                </a:extLst>
              </a:tr>
              <a:tr h="370840">
                <a:tc>
                  <a:txBody>
                    <a:bodyPr/>
                    <a:lstStyle/>
                    <a:p>
                      <a:r>
                        <a:rPr lang="en-US" sz="1600" dirty="0"/>
                        <a:t>[25]</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err="1">
                          <a:latin typeface="Cambria" panose="02040503050406030204" pitchFamily="18" charset="0"/>
                          <a:ea typeface="Cambria" panose="02040503050406030204" pitchFamily="18" charset="0"/>
                        </a:rPr>
                        <a:t>Augenstein</a:t>
                      </a:r>
                      <a:r>
                        <a:rPr lang="en-US" sz="1600" dirty="0">
                          <a:latin typeface="Cambria" panose="02040503050406030204" pitchFamily="18" charset="0"/>
                          <a:ea typeface="Cambria" panose="02040503050406030204" pitchFamily="18" charset="0"/>
                        </a:rPr>
                        <a:t>, Isabelle, Sebastian </a:t>
                      </a:r>
                      <a:r>
                        <a:rPr lang="en-US" sz="1600" dirty="0" err="1">
                          <a:latin typeface="Cambria" panose="02040503050406030204" pitchFamily="18" charset="0"/>
                          <a:ea typeface="Cambria" panose="02040503050406030204" pitchFamily="18" charset="0"/>
                        </a:rPr>
                        <a:t>Padó</a:t>
                      </a:r>
                      <a:r>
                        <a:rPr lang="en-US" sz="1600" dirty="0">
                          <a:latin typeface="Cambria" panose="02040503050406030204" pitchFamily="18" charset="0"/>
                          <a:ea typeface="Cambria" panose="02040503050406030204" pitchFamily="18" charset="0"/>
                        </a:rPr>
                        <a:t>, and Sebastian Rudolph. "</a:t>
                      </a:r>
                      <a:r>
                        <a:rPr lang="en-US" sz="1600" dirty="0" err="1">
                          <a:latin typeface="Cambria" panose="02040503050406030204" pitchFamily="18" charset="0"/>
                          <a:ea typeface="Cambria" panose="02040503050406030204" pitchFamily="18" charset="0"/>
                        </a:rPr>
                        <a:t>Lodifier</a:t>
                      </a:r>
                      <a:r>
                        <a:rPr lang="en-US" sz="1600" dirty="0">
                          <a:latin typeface="Cambria" panose="02040503050406030204" pitchFamily="18" charset="0"/>
                          <a:ea typeface="Cambria" panose="02040503050406030204" pitchFamily="18" charset="0"/>
                        </a:rPr>
                        <a:t>: Generating linked data from unstructured text." Extended Semantic Web Conference. Springer, Berlin, Heidelberg, 2012.</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5810275"/>
                  </a:ext>
                </a:extLst>
              </a:tr>
            </a:tbl>
          </a:graphicData>
        </a:graphic>
      </p:graphicFrame>
    </p:spTree>
    <p:extLst>
      <p:ext uri="{BB962C8B-B14F-4D97-AF65-F5344CB8AC3E}">
        <p14:creationId xmlns:p14="http://schemas.microsoft.com/office/powerpoint/2010/main" val="2013269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329513" y="14066"/>
            <a:ext cx="11532973" cy="903288"/>
          </a:xfrm>
        </p:spPr>
        <p:txBody>
          <a:bodyPr>
            <a:normAutofit/>
          </a:bodyPr>
          <a:lstStyle/>
          <a:p>
            <a:r>
              <a:rPr lang="en-US" dirty="0">
                <a:solidFill>
                  <a:srgbClr val="002060"/>
                </a:solidFill>
                <a:latin typeface="Cambria" panose="02040503050406030204" pitchFamily="18" charset="0"/>
                <a:ea typeface="Cambria" panose="02040503050406030204" pitchFamily="18" charset="0"/>
              </a:rPr>
              <a:t>References</a:t>
            </a:r>
            <a:endParaRPr lang="LID4096"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65280" y="6492875"/>
            <a:ext cx="426720" cy="365125"/>
          </a:xfrm>
        </p:spPr>
        <p:txBody>
          <a:bodyPr/>
          <a:lstStyle/>
          <a:p>
            <a:fld id="{2AAD9BEF-622F-4B1C-A61F-863E667CA1B7}" type="slidenum">
              <a:rPr lang="en-US" b="1" smtClean="0"/>
              <a:t>47</a:t>
            </a:fld>
            <a:endParaRPr lang="en-US" b="1" dirty="0"/>
          </a:p>
        </p:txBody>
      </p:sp>
      <p:graphicFrame>
        <p:nvGraphicFramePr>
          <p:cNvPr id="7" name="Table 7">
            <a:extLst>
              <a:ext uri="{FF2B5EF4-FFF2-40B4-BE49-F238E27FC236}">
                <a16:creationId xmlns:a16="http://schemas.microsoft.com/office/drawing/2014/main" id="{51E371D8-9639-4B97-94B6-008BCF18D603}"/>
              </a:ext>
            </a:extLst>
          </p:cNvPr>
          <p:cNvGraphicFramePr>
            <a:graphicFrameLocks noGrp="1"/>
          </p:cNvGraphicFramePr>
          <p:nvPr>
            <p:extLst>
              <p:ext uri="{D42A27DB-BD31-4B8C-83A1-F6EECF244321}">
                <p14:modId xmlns:p14="http://schemas.microsoft.com/office/powerpoint/2010/main" val="816054939"/>
              </p:ext>
            </p:extLst>
          </p:nvPr>
        </p:nvGraphicFramePr>
        <p:xfrm>
          <a:off x="481914" y="918323"/>
          <a:ext cx="11182864" cy="5212080"/>
        </p:xfrm>
        <a:graphic>
          <a:graphicData uri="http://schemas.openxmlformats.org/drawingml/2006/table">
            <a:tbl>
              <a:tblPr>
                <a:tableStyleId>{5C22544A-7EE6-4342-B048-85BDC9FD1C3A}</a:tableStyleId>
              </a:tblPr>
              <a:tblGrid>
                <a:gridCol w="580767">
                  <a:extLst>
                    <a:ext uri="{9D8B030D-6E8A-4147-A177-3AD203B41FA5}">
                      <a16:colId xmlns:a16="http://schemas.microsoft.com/office/drawing/2014/main" val="3381202593"/>
                    </a:ext>
                  </a:extLst>
                </a:gridCol>
                <a:gridCol w="10602097">
                  <a:extLst>
                    <a:ext uri="{9D8B030D-6E8A-4147-A177-3AD203B41FA5}">
                      <a16:colId xmlns:a16="http://schemas.microsoft.com/office/drawing/2014/main" val="114464797"/>
                    </a:ext>
                  </a:extLst>
                </a:gridCol>
              </a:tblGrid>
              <a:tr h="370840">
                <a:tc>
                  <a:txBody>
                    <a:bodyPr/>
                    <a:lstStyle/>
                    <a:p>
                      <a:r>
                        <a:rPr lang="en-US" sz="1600" dirty="0"/>
                        <a:t>[26]</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latin typeface="Cambria" panose="02040503050406030204" pitchFamily="18" charset="0"/>
                          <a:ea typeface="Cambria" panose="02040503050406030204" pitchFamily="18" charset="0"/>
                        </a:rPr>
                        <a:t>Golshan, Behzad, et al. "Data integration: After the teenage years." Proceedings of the 36th ACM SIGMOD-SIGACT-SIGAI symposium on principles of database systems. 2017.</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4273813"/>
                  </a:ext>
                </a:extLst>
              </a:tr>
              <a:tr h="370840">
                <a:tc>
                  <a:txBody>
                    <a:bodyPr/>
                    <a:lstStyle/>
                    <a:p>
                      <a:r>
                        <a:rPr lang="en-US" sz="1600" dirty="0"/>
                        <a:t>[27]</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err="1">
                          <a:latin typeface="Cambria" panose="02040503050406030204" pitchFamily="18" charset="0"/>
                          <a:ea typeface="Cambria" panose="02040503050406030204" pitchFamily="18" charset="0"/>
                        </a:rPr>
                        <a:t>Bouaziz</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Senda</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Ahlem</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Nabli</a:t>
                      </a:r>
                      <a:r>
                        <a:rPr lang="en-US" sz="1600" dirty="0">
                          <a:latin typeface="Cambria" panose="02040503050406030204" pitchFamily="18" charset="0"/>
                          <a:ea typeface="Cambria" panose="02040503050406030204" pitchFamily="18" charset="0"/>
                        </a:rPr>
                        <a:t>, and </a:t>
                      </a:r>
                      <a:r>
                        <a:rPr lang="en-US" sz="1600" dirty="0" err="1">
                          <a:latin typeface="Cambria" panose="02040503050406030204" pitchFamily="18" charset="0"/>
                          <a:ea typeface="Cambria" panose="02040503050406030204" pitchFamily="18" charset="0"/>
                        </a:rPr>
                        <a:t>Faiez</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Gargouri</a:t>
                      </a:r>
                      <a:r>
                        <a:rPr lang="en-US" sz="1600" dirty="0">
                          <a:latin typeface="Cambria" panose="02040503050406030204" pitchFamily="18" charset="0"/>
                          <a:ea typeface="Cambria" panose="02040503050406030204" pitchFamily="18" charset="0"/>
                        </a:rPr>
                        <a:t>. "Design a data warehouse schema from document-oriented database." Procedia Computer Science 159 (2019): 221-230.</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1375571"/>
                  </a:ext>
                </a:extLst>
              </a:tr>
              <a:tr h="370840">
                <a:tc>
                  <a:txBody>
                    <a:bodyPr/>
                    <a:lstStyle/>
                    <a:p>
                      <a:r>
                        <a:rPr lang="en-US" sz="1600" dirty="0"/>
                        <a:t>[28]</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latin typeface="Cambria" panose="02040503050406030204" pitchFamily="18" charset="0"/>
                          <a:ea typeface="Cambria" panose="02040503050406030204" pitchFamily="18" charset="0"/>
                        </a:rPr>
                        <a:t>Tadesse, Shumet, et al. "ARDI: Automatic Generation of RDFS Models from Heterogeneous Data Sources." 2019 IEEE 23rd International Enterprise Distributed Object Computing Conference (EDOC). IEEE, 2019.</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93232508"/>
                  </a:ext>
                </a:extLst>
              </a:tr>
              <a:tr h="370840">
                <a:tc>
                  <a:txBody>
                    <a:bodyPr/>
                    <a:lstStyle/>
                    <a:p>
                      <a:r>
                        <a:rPr lang="en-US" sz="1600" dirty="0"/>
                        <a:t>[29]</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latin typeface="Cambria" panose="02040503050406030204" pitchFamily="18" charset="0"/>
                          <a:ea typeface="Cambria" panose="02040503050406030204" pitchFamily="18" charset="0"/>
                        </a:rPr>
                        <a:t>Jovanovic, Petar, et al. "Quarry: a user-centered big data integration platform." Information Systems Frontiers 23.1 (2021): 9-33.</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7851105"/>
                  </a:ext>
                </a:extLst>
              </a:tr>
              <a:tr h="370840">
                <a:tc>
                  <a:txBody>
                    <a:bodyPr/>
                    <a:lstStyle/>
                    <a:p>
                      <a:r>
                        <a:rPr lang="en-US" sz="1600" dirty="0"/>
                        <a:t>[30]</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latin typeface="Cambria" panose="02040503050406030204" pitchFamily="18" charset="0"/>
                          <a:ea typeface="Cambria" panose="02040503050406030204" pitchFamily="18" charset="0"/>
                        </a:rPr>
                        <a:t>Nadal, </a:t>
                      </a:r>
                      <a:r>
                        <a:rPr lang="en-US" sz="1600" dirty="0" err="1">
                          <a:latin typeface="Cambria" panose="02040503050406030204" pitchFamily="18" charset="0"/>
                          <a:ea typeface="Cambria" panose="02040503050406030204" pitchFamily="18" charset="0"/>
                        </a:rPr>
                        <a:t>Sergi</a:t>
                      </a:r>
                      <a:r>
                        <a:rPr lang="en-US" sz="1600" dirty="0">
                          <a:latin typeface="Cambria" panose="02040503050406030204" pitchFamily="18" charset="0"/>
                          <a:ea typeface="Cambria" panose="02040503050406030204" pitchFamily="18" charset="0"/>
                        </a:rPr>
                        <a:t>, et al. "Graph-driven Federated Data Management." IEEE Transactions on Knowledge and Data Engineering (2021).</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3882204"/>
                  </a:ext>
                </a:extLst>
              </a:tr>
              <a:tr h="370840">
                <a:tc>
                  <a:txBody>
                    <a:bodyPr/>
                    <a:lstStyle/>
                    <a:p>
                      <a:r>
                        <a:rPr lang="en-US" sz="1600" dirty="0"/>
                        <a:t>[31]</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err="1">
                          <a:latin typeface="Cambria" panose="02040503050406030204" pitchFamily="18" charset="0"/>
                          <a:ea typeface="Cambria" panose="02040503050406030204" pitchFamily="18" charset="0"/>
                        </a:rPr>
                        <a:t>Anadiotis</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Angelos</a:t>
                      </a:r>
                      <a:r>
                        <a:rPr lang="en-US" sz="1600" dirty="0">
                          <a:latin typeface="Cambria" panose="02040503050406030204" pitchFamily="18" charset="0"/>
                          <a:ea typeface="Cambria" panose="02040503050406030204" pitchFamily="18" charset="0"/>
                        </a:rPr>
                        <a:t> Christos, et al. "Graph integration of structured, </a:t>
                      </a:r>
                      <a:r>
                        <a:rPr lang="en-US" sz="1600" dirty="0" err="1">
                          <a:latin typeface="Cambria" panose="02040503050406030204" pitchFamily="18" charset="0"/>
                          <a:ea typeface="Cambria" panose="02040503050406030204" pitchFamily="18" charset="0"/>
                        </a:rPr>
                        <a:t>semistructured</a:t>
                      </a:r>
                      <a:r>
                        <a:rPr lang="en-US" sz="1600" dirty="0">
                          <a:latin typeface="Cambria" panose="02040503050406030204" pitchFamily="18" charset="0"/>
                          <a:ea typeface="Cambria" panose="02040503050406030204" pitchFamily="18" charset="0"/>
                        </a:rPr>
                        <a:t> and unstructured data for data journalism." Information Systems 104 (2022): 101846.</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9080605"/>
                  </a:ext>
                </a:extLst>
              </a:tr>
              <a:tr h="370840">
                <a:tc>
                  <a:txBody>
                    <a:bodyPr/>
                    <a:lstStyle/>
                    <a:p>
                      <a:r>
                        <a:rPr lang="en-US" sz="1600" dirty="0"/>
                        <a:t>[32]</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err="1">
                          <a:latin typeface="Cambria" panose="02040503050406030204" pitchFamily="18" charset="0"/>
                          <a:ea typeface="Cambria" panose="02040503050406030204" pitchFamily="18" charset="0"/>
                        </a:rPr>
                        <a:t>Kertkeidkachorn</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Natthawut</a:t>
                      </a:r>
                      <a:r>
                        <a:rPr lang="en-US" sz="1600" dirty="0">
                          <a:latin typeface="Cambria" panose="02040503050406030204" pitchFamily="18" charset="0"/>
                          <a:ea typeface="Cambria" panose="02040503050406030204" pitchFamily="18" charset="0"/>
                        </a:rPr>
                        <a:t>, and Ryutaro </a:t>
                      </a:r>
                      <a:r>
                        <a:rPr lang="en-US" sz="1600" dirty="0" err="1">
                          <a:latin typeface="Cambria" panose="02040503050406030204" pitchFamily="18" charset="0"/>
                          <a:ea typeface="Cambria" panose="02040503050406030204" pitchFamily="18" charset="0"/>
                        </a:rPr>
                        <a:t>Ichise</a:t>
                      </a:r>
                      <a:r>
                        <a:rPr lang="en-US" sz="1600" dirty="0">
                          <a:latin typeface="Cambria" panose="02040503050406030204" pitchFamily="18" charset="0"/>
                          <a:ea typeface="Cambria" panose="02040503050406030204" pitchFamily="18" charset="0"/>
                        </a:rPr>
                        <a:t>. "An automatic knowledge graph creation framework from natural language text." IEICE TRANSACTIONS on Information and Systems 101.1 (2018): 90-98.</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052813"/>
                  </a:ext>
                </a:extLst>
              </a:tr>
              <a:tr h="370840">
                <a:tc>
                  <a:txBody>
                    <a:bodyPr/>
                    <a:lstStyle/>
                    <a:p>
                      <a:r>
                        <a:rPr lang="en-US" sz="1600" dirty="0"/>
                        <a:t>[33]</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err="1">
                          <a:latin typeface="Cambria" panose="02040503050406030204" pitchFamily="18" charset="0"/>
                          <a:ea typeface="Cambria" panose="02040503050406030204" pitchFamily="18" charset="0"/>
                        </a:rPr>
                        <a:t>Pujara</a:t>
                      </a:r>
                      <a:r>
                        <a:rPr lang="en-US" sz="1600" dirty="0">
                          <a:latin typeface="Cambria" panose="02040503050406030204" pitchFamily="18" charset="0"/>
                          <a:ea typeface="Cambria" panose="02040503050406030204" pitchFamily="18" charset="0"/>
                        </a:rPr>
                        <a:t>, Jay, and Sameer Singh. "Mining knowledge graphs from text." Proceedings of the Eleventh ACM International Conference on Web Search and Data Mining. 2018.</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5810275"/>
                  </a:ext>
                </a:extLst>
              </a:tr>
              <a:tr h="370840">
                <a:tc>
                  <a:txBody>
                    <a:bodyPr/>
                    <a:lstStyle/>
                    <a:p>
                      <a:r>
                        <a:rPr lang="en-US" sz="1600" dirty="0"/>
                        <a:t>[34]</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latin typeface="Cambria" panose="02040503050406030204" pitchFamily="18" charset="0"/>
                          <a:ea typeface="Cambria" panose="02040503050406030204" pitchFamily="18" charset="0"/>
                        </a:rPr>
                        <a:t>Martinez-Rodriguez, Jose L., Ivan Lopez-Arevalo, and Ana B. Rios-Alvarado. "</a:t>
                      </a:r>
                      <a:r>
                        <a:rPr lang="en-US" sz="1600" dirty="0" err="1">
                          <a:latin typeface="Cambria" panose="02040503050406030204" pitchFamily="18" charset="0"/>
                          <a:ea typeface="Cambria" panose="02040503050406030204" pitchFamily="18" charset="0"/>
                        </a:rPr>
                        <a:t>Openie</a:t>
                      </a:r>
                      <a:r>
                        <a:rPr lang="en-US" sz="1600" dirty="0">
                          <a:latin typeface="Cambria" panose="02040503050406030204" pitchFamily="18" charset="0"/>
                          <a:ea typeface="Cambria" panose="02040503050406030204" pitchFamily="18" charset="0"/>
                        </a:rPr>
                        <a:t>-based approach for knowledge graph construction from text." Expert Systems with Applications 113 (2018): 339-355.</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981715"/>
                  </a:ext>
                </a:extLst>
              </a:tr>
            </a:tbl>
          </a:graphicData>
        </a:graphic>
      </p:graphicFrame>
    </p:spTree>
    <p:extLst>
      <p:ext uri="{BB962C8B-B14F-4D97-AF65-F5344CB8AC3E}">
        <p14:creationId xmlns:p14="http://schemas.microsoft.com/office/powerpoint/2010/main" val="75298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329513" y="225079"/>
            <a:ext cx="11532973" cy="763581"/>
          </a:xfrm>
        </p:spPr>
        <p:txBody>
          <a:bodyPr>
            <a:normAutofit/>
          </a:bodyPr>
          <a:lstStyle/>
          <a:p>
            <a:r>
              <a:rPr lang="en-US" dirty="0">
                <a:solidFill>
                  <a:srgbClr val="002060"/>
                </a:solidFill>
                <a:latin typeface="Cambria" panose="02040503050406030204" pitchFamily="18" charset="0"/>
                <a:ea typeface="Cambria" panose="02040503050406030204" pitchFamily="18" charset="0"/>
              </a:rPr>
              <a:t>References</a:t>
            </a:r>
            <a:endParaRPr lang="LID4096"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765280" y="6492875"/>
            <a:ext cx="426720" cy="365125"/>
          </a:xfrm>
        </p:spPr>
        <p:txBody>
          <a:bodyPr/>
          <a:lstStyle/>
          <a:p>
            <a:fld id="{2AAD9BEF-622F-4B1C-A61F-863E667CA1B7}" type="slidenum">
              <a:rPr lang="en-US" b="1" smtClean="0"/>
              <a:t>48</a:t>
            </a:fld>
            <a:endParaRPr lang="en-US" b="1" dirty="0"/>
          </a:p>
        </p:txBody>
      </p:sp>
      <p:graphicFrame>
        <p:nvGraphicFramePr>
          <p:cNvPr id="7" name="Table 7">
            <a:extLst>
              <a:ext uri="{FF2B5EF4-FFF2-40B4-BE49-F238E27FC236}">
                <a16:creationId xmlns:a16="http://schemas.microsoft.com/office/drawing/2014/main" id="{51E371D8-9639-4B97-94B6-008BCF18D603}"/>
              </a:ext>
            </a:extLst>
          </p:cNvPr>
          <p:cNvGraphicFramePr>
            <a:graphicFrameLocks noGrp="1"/>
          </p:cNvGraphicFramePr>
          <p:nvPr>
            <p:extLst>
              <p:ext uri="{D42A27DB-BD31-4B8C-83A1-F6EECF244321}">
                <p14:modId xmlns:p14="http://schemas.microsoft.com/office/powerpoint/2010/main" val="5679887"/>
              </p:ext>
            </p:extLst>
          </p:nvPr>
        </p:nvGraphicFramePr>
        <p:xfrm>
          <a:off x="481914" y="1047276"/>
          <a:ext cx="11182864" cy="1529080"/>
        </p:xfrm>
        <a:graphic>
          <a:graphicData uri="http://schemas.openxmlformats.org/drawingml/2006/table">
            <a:tbl>
              <a:tblPr>
                <a:tableStyleId>{5C22544A-7EE6-4342-B048-85BDC9FD1C3A}</a:tableStyleId>
              </a:tblPr>
              <a:tblGrid>
                <a:gridCol w="580767">
                  <a:extLst>
                    <a:ext uri="{9D8B030D-6E8A-4147-A177-3AD203B41FA5}">
                      <a16:colId xmlns:a16="http://schemas.microsoft.com/office/drawing/2014/main" val="3381202593"/>
                    </a:ext>
                  </a:extLst>
                </a:gridCol>
                <a:gridCol w="10602097">
                  <a:extLst>
                    <a:ext uri="{9D8B030D-6E8A-4147-A177-3AD203B41FA5}">
                      <a16:colId xmlns:a16="http://schemas.microsoft.com/office/drawing/2014/main" val="114464797"/>
                    </a:ext>
                  </a:extLst>
                </a:gridCol>
              </a:tblGrid>
              <a:tr h="370840">
                <a:tc>
                  <a:txBody>
                    <a:bodyPr/>
                    <a:lstStyle/>
                    <a:p>
                      <a:r>
                        <a:rPr lang="en-US" sz="1600" dirty="0"/>
                        <a:t>[35]</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latin typeface="Cambria" panose="02040503050406030204" pitchFamily="18" charset="0"/>
                          <a:ea typeface="Cambria" panose="02040503050406030204" pitchFamily="18" charset="0"/>
                        </a:rPr>
                        <a:t>Clancy, Ryan, et al. "Knowledge Graph Construction from Unstructured Text with Applications to Fact Verification and Beyond." Proceedings of the Second Workshop on Fact Extraction and </a:t>
                      </a:r>
                      <a:r>
                        <a:rPr lang="en-US" sz="1600" dirty="0" err="1">
                          <a:latin typeface="Cambria" panose="02040503050406030204" pitchFamily="18" charset="0"/>
                          <a:ea typeface="Cambria" panose="02040503050406030204" pitchFamily="18" charset="0"/>
                        </a:rPr>
                        <a:t>VERification</a:t>
                      </a:r>
                      <a:r>
                        <a:rPr lang="en-US" sz="1600" dirty="0">
                          <a:latin typeface="Cambria" panose="02040503050406030204" pitchFamily="18" charset="0"/>
                          <a:ea typeface="Cambria" panose="02040503050406030204" pitchFamily="18" charset="0"/>
                        </a:rPr>
                        <a:t> (FEVER), Hong Kong, China. 2019.</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481371"/>
                  </a:ext>
                </a:extLst>
              </a:tr>
              <a:tr h="370840">
                <a:tc>
                  <a:txBody>
                    <a:bodyPr/>
                    <a:lstStyle/>
                    <a:p>
                      <a:r>
                        <a:rPr lang="en-US" sz="1600" dirty="0"/>
                        <a:t>[36]</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latin typeface="Cambria" panose="02040503050406030204" pitchFamily="18" charset="0"/>
                          <a:ea typeface="Cambria" panose="02040503050406030204" pitchFamily="18" charset="0"/>
                        </a:rPr>
                        <a:t>Mao, </a:t>
                      </a:r>
                      <a:r>
                        <a:rPr lang="en-US" sz="1600" dirty="0" err="1">
                          <a:latin typeface="Cambria" panose="02040503050406030204" pitchFamily="18" charset="0"/>
                          <a:ea typeface="Cambria" panose="02040503050406030204" pitchFamily="18" charset="0"/>
                        </a:rPr>
                        <a:t>Jiayuan</a:t>
                      </a:r>
                      <a:r>
                        <a:rPr lang="en-US" sz="1600" dirty="0">
                          <a:latin typeface="Cambria" panose="02040503050406030204" pitchFamily="18" charset="0"/>
                          <a:ea typeface="Cambria" panose="02040503050406030204" pitchFamily="18" charset="0"/>
                        </a:rPr>
                        <a:t>, et al. "Bootstrapping knowledge graphs from images and text." Frontiers in neurorobotics 13 (2019): 93.</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2052813"/>
                  </a:ext>
                </a:extLst>
              </a:tr>
              <a:tr h="370840">
                <a:tc>
                  <a:txBody>
                    <a:bodyPr/>
                    <a:lstStyle/>
                    <a:p>
                      <a:r>
                        <a:rPr lang="en-US" sz="1600" dirty="0"/>
                        <a:t>[37]</a:t>
                      </a:r>
                      <a:endParaRPr lang="LID4096"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latin typeface="Cambria" panose="02040503050406030204" pitchFamily="18" charset="0"/>
                          <a:ea typeface="Cambria" panose="02040503050406030204" pitchFamily="18" charset="0"/>
                        </a:rPr>
                        <a:t>Jiang, Meng, and </a:t>
                      </a:r>
                      <a:r>
                        <a:rPr lang="en-US" sz="1600" dirty="0" err="1">
                          <a:latin typeface="Cambria" panose="02040503050406030204" pitchFamily="18" charset="0"/>
                          <a:ea typeface="Cambria" panose="02040503050406030204" pitchFamily="18" charset="0"/>
                        </a:rPr>
                        <a:t>Jingbo</a:t>
                      </a:r>
                      <a:r>
                        <a:rPr lang="en-US" sz="1600" dirty="0">
                          <a:latin typeface="Cambria" panose="02040503050406030204" pitchFamily="18" charset="0"/>
                          <a:ea typeface="Cambria" panose="02040503050406030204" pitchFamily="18" charset="0"/>
                        </a:rPr>
                        <a:t> Shang. "Scientific Text Mining and Knowledge Graphs." Proceedings of the 26th ACM SIGKDD International Conference on Knowledge Discovery &amp; Data Mining. 2020.</a:t>
                      </a:r>
                      <a:endParaRPr lang="LID4096" sz="1600"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981715"/>
                  </a:ext>
                </a:extLst>
              </a:tr>
            </a:tbl>
          </a:graphicData>
        </a:graphic>
      </p:graphicFrame>
    </p:spTree>
    <p:extLst>
      <p:ext uri="{BB962C8B-B14F-4D97-AF65-F5344CB8AC3E}">
        <p14:creationId xmlns:p14="http://schemas.microsoft.com/office/powerpoint/2010/main" val="2939642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2096813" y="2770015"/>
            <a:ext cx="7998373" cy="1317970"/>
          </a:xfrm>
        </p:spPr>
        <p:txBody>
          <a:bodyPr>
            <a:normAutofit/>
          </a:bodyPr>
          <a:lstStyle/>
          <a:p>
            <a:pPr algn="ctr"/>
            <a:r>
              <a:rPr lang="en-US" sz="6000" dirty="0">
                <a:solidFill>
                  <a:srgbClr val="002060"/>
                </a:solidFill>
                <a:latin typeface="Cambria" panose="02040503050406030204" pitchFamily="18" charset="0"/>
                <a:ea typeface="Cambria" panose="02040503050406030204" pitchFamily="18" charset="0"/>
              </a:rPr>
              <a:t>Thank You!</a:t>
            </a:r>
            <a:endParaRPr lang="LID4096" sz="6000" dirty="0">
              <a:solidFill>
                <a:srgbClr val="FFC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03161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22484F-44A2-4DD0-8A93-0431F86D643F}"/>
              </a:ext>
            </a:extLst>
          </p:cNvPr>
          <p:cNvPicPr>
            <a:picLocks noChangeAspect="1"/>
          </p:cNvPicPr>
          <p:nvPr/>
        </p:nvPicPr>
        <p:blipFill>
          <a:blip r:embed="rId3"/>
          <a:stretch>
            <a:fillRect/>
          </a:stretch>
        </p:blipFill>
        <p:spPr>
          <a:xfrm>
            <a:off x="4929268" y="918401"/>
            <a:ext cx="3628291" cy="4390846"/>
          </a:xfrm>
          <a:prstGeom prst="rect">
            <a:avLst/>
          </a:prstGeom>
        </p:spPr>
      </p:pic>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898510" y="6492875"/>
            <a:ext cx="293490" cy="365125"/>
          </a:xfrm>
        </p:spPr>
        <p:txBody>
          <a:bodyPr/>
          <a:lstStyle/>
          <a:p>
            <a:fld id="{2AAD9BEF-622F-4B1C-A61F-863E667CA1B7}" type="slidenum">
              <a:rPr lang="en-US" b="1" smtClean="0"/>
              <a:t>5</a:t>
            </a:fld>
            <a:endParaRPr lang="en-US" b="1" dirty="0"/>
          </a:p>
        </p:txBody>
      </p:sp>
      <p:sp useBgFill="1">
        <p:nvSpPr>
          <p:cNvPr id="9" name="Rectangle 8">
            <a:extLst>
              <a:ext uri="{FF2B5EF4-FFF2-40B4-BE49-F238E27FC236}">
                <a16:creationId xmlns:a16="http://schemas.microsoft.com/office/drawing/2014/main" id="{ECAC2E03-2523-4032-9259-27786E3A5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12AD1D9-47D5-469F-BC2D-DA9D86CDA1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Content Placeholder 2">
            <a:extLst>
              <a:ext uri="{FF2B5EF4-FFF2-40B4-BE49-F238E27FC236}">
                <a16:creationId xmlns:a16="http://schemas.microsoft.com/office/drawing/2014/main" id="{A2AA8FB6-4D38-475E-86BD-BBF7A6F22776}"/>
              </a:ext>
            </a:extLst>
          </p:cNvPr>
          <p:cNvSpPr>
            <a:spLocks noGrp="1"/>
          </p:cNvSpPr>
          <p:nvPr>
            <p:ph idx="1"/>
          </p:nvPr>
        </p:nvSpPr>
        <p:spPr>
          <a:xfrm>
            <a:off x="733427" y="2194101"/>
            <a:ext cx="3686174" cy="3973337"/>
          </a:xfrm>
        </p:spPr>
        <p:txBody>
          <a:bodyPr>
            <a:normAutofit/>
          </a:bodyPr>
          <a:lstStyle/>
          <a:p>
            <a:r>
              <a:rPr lang="en-US" sz="2000" dirty="0">
                <a:solidFill>
                  <a:schemeClr val="accent5">
                    <a:lumMod val="75000"/>
                  </a:schemeClr>
                </a:solidFill>
                <a:latin typeface="Cambria" panose="02040503050406030204" pitchFamily="18" charset="0"/>
                <a:ea typeface="Cambria" panose="02040503050406030204" pitchFamily="18" charset="0"/>
              </a:rPr>
              <a:t>Knowledge without Concepts.</a:t>
            </a:r>
          </a:p>
          <a:p>
            <a:endParaRPr lang="en-US" sz="2000" dirty="0">
              <a:solidFill>
                <a:schemeClr val="accent5">
                  <a:lumMod val="75000"/>
                </a:schemeClr>
              </a:solidFill>
              <a:latin typeface="Cambria" panose="02040503050406030204" pitchFamily="18" charset="0"/>
              <a:ea typeface="Cambria" panose="02040503050406030204" pitchFamily="18" charset="0"/>
            </a:endParaRPr>
          </a:p>
          <a:p>
            <a:r>
              <a:rPr lang="en-US" sz="2000" dirty="0">
                <a:solidFill>
                  <a:schemeClr val="accent5">
                    <a:lumMod val="75000"/>
                  </a:schemeClr>
                </a:solidFill>
                <a:latin typeface="Cambria" panose="02040503050406030204" pitchFamily="18" charset="0"/>
                <a:ea typeface="Cambria" panose="02040503050406030204" pitchFamily="18" charset="0"/>
              </a:rPr>
              <a:t>Knowledge with Concepts.</a:t>
            </a:r>
          </a:p>
          <a:p>
            <a:endParaRPr lang="en-US" sz="2000" dirty="0">
              <a:solidFill>
                <a:schemeClr val="accent5">
                  <a:lumMod val="75000"/>
                </a:schemeClr>
              </a:solidFill>
              <a:latin typeface="Cambria" panose="02040503050406030204" pitchFamily="18" charset="0"/>
              <a:ea typeface="Cambria" panose="02040503050406030204" pitchFamily="18" charset="0"/>
            </a:endParaRPr>
          </a:p>
          <a:p>
            <a:r>
              <a:rPr lang="en-US" sz="2000" dirty="0">
                <a:solidFill>
                  <a:schemeClr val="accent5">
                    <a:lumMod val="75000"/>
                  </a:schemeClr>
                </a:solidFill>
                <a:latin typeface="Cambria" panose="02040503050406030204" pitchFamily="18" charset="0"/>
                <a:ea typeface="Cambria" panose="02040503050406030204" pitchFamily="18" charset="0"/>
              </a:rPr>
              <a:t>Our aim is to map Textual instance into semantic Concept categories.</a:t>
            </a:r>
          </a:p>
          <a:p>
            <a:endParaRPr lang="en-US" sz="2000" dirty="0">
              <a:solidFill>
                <a:schemeClr val="accent5">
                  <a:lumMod val="75000"/>
                </a:schemeClr>
              </a:solidFill>
              <a:latin typeface="Cambria" panose="02040503050406030204" pitchFamily="18" charset="0"/>
              <a:ea typeface="Cambria" panose="02040503050406030204" pitchFamily="18" charset="0"/>
            </a:endParaRPr>
          </a:p>
          <a:p>
            <a:r>
              <a:rPr lang="en-US" sz="2000" dirty="0">
                <a:solidFill>
                  <a:schemeClr val="accent5">
                    <a:lumMod val="75000"/>
                  </a:schemeClr>
                </a:solidFill>
                <a:latin typeface="Cambria" panose="02040503050406030204" pitchFamily="18" charset="0"/>
                <a:ea typeface="Cambria" panose="02040503050406030204" pitchFamily="18" charset="0"/>
              </a:rPr>
              <a:t>In the form of Knowledge Graphs (KG’s).</a:t>
            </a:r>
          </a:p>
        </p:txBody>
      </p:sp>
      <p:sp>
        <p:nvSpPr>
          <p:cNvPr id="12" name="Title 1">
            <a:extLst>
              <a:ext uri="{FF2B5EF4-FFF2-40B4-BE49-F238E27FC236}">
                <a16:creationId xmlns:a16="http://schemas.microsoft.com/office/drawing/2014/main" id="{992D904F-E9A9-4A34-A05E-E68E16EB76F6}"/>
              </a:ext>
            </a:extLst>
          </p:cNvPr>
          <p:cNvSpPr>
            <a:spLocks noGrp="1"/>
          </p:cNvSpPr>
          <p:nvPr>
            <p:ph type="title"/>
          </p:nvPr>
        </p:nvSpPr>
        <p:spPr>
          <a:xfrm>
            <a:off x="527696" y="323849"/>
            <a:ext cx="3891905" cy="1322888"/>
          </a:xfrm>
        </p:spPr>
        <p:txBody>
          <a:bodyPr>
            <a:normAutofit/>
          </a:bodyPr>
          <a:lstStyle/>
          <a:p>
            <a:r>
              <a:rPr lang="en-US" sz="3300" dirty="0">
                <a:solidFill>
                  <a:schemeClr val="accent5">
                    <a:lumMod val="50000"/>
                  </a:schemeClr>
                </a:solidFill>
                <a:latin typeface="Cambria" panose="02040503050406030204" pitchFamily="18" charset="0"/>
                <a:ea typeface="Cambria" panose="02040503050406030204" pitchFamily="18" charset="0"/>
              </a:rPr>
              <a:t>Motivation: </a:t>
            </a:r>
            <a:r>
              <a:rPr lang="en-US" sz="3300" dirty="0">
                <a:solidFill>
                  <a:srgbClr val="C00000"/>
                </a:solidFill>
                <a:latin typeface="Cambria" panose="02040503050406030204" pitchFamily="18" charset="0"/>
                <a:ea typeface="Cambria" panose="02040503050406030204" pitchFamily="18" charset="0"/>
              </a:rPr>
              <a:t>Why Conceptualization?</a:t>
            </a:r>
            <a:endParaRPr lang="LID4096" sz="3300" dirty="0">
              <a:solidFill>
                <a:srgbClr val="C00000"/>
              </a:solidFill>
              <a:latin typeface="Cambria" panose="02040503050406030204" pitchFamily="18" charset="0"/>
              <a:ea typeface="Cambria" panose="02040503050406030204" pitchFamily="18" charset="0"/>
            </a:endParaRPr>
          </a:p>
        </p:txBody>
      </p:sp>
      <p:sp>
        <p:nvSpPr>
          <p:cNvPr id="18" name="TextBox 17">
            <a:extLst>
              <a:ext uri="{FF2B5EF4-FFF2-40B4-BE49-F238E27FC236}">
                <a16:creationId xmlns:a16="http://schemas.microsoft.com/office/drawing/2014/main" id="{9E3A9DBD-B7E1-4734-BCDB-3A232116703B}"/>
              </a:ext>
            </a:extLst>
          </p:cNvPr>
          <p:cNvSpPr txBox="1"/>
          <p:nvPr/>
        </p:nvSpPr>
        <p:spPr>
          <a:xfrm>
            <a:off x="4634909" y="6227648"/>
            <a:ext cx="6096000" cy="523220"/>
          </a:xfrm>
          <a:prstGeom prst="rect">
            <a:avLst/>
          </a:prstGeom>
          <a:noFill/>
        </p:spPr>
        <p:txBody>
          <a:bodyPr wrap="square">
            <a:spAutoFit/>
          </a:bodyPr>
          <a:lstStyle/>
          <a:p>
            <a:pPr algn="r"/>
            <a:r>
              <a:rPr lang="en-US" sz="1400" dirty="0">
                <a:solidFill>
                  <a:schemeClr val="tx1">
                    <a:lumMod val="50000"/>
                    <a:lumOff val="50000"/>
                  </a:schemeClr>
                </a:solidFill>
              </a:rPr>
              <a:t>“Concepts are the glue that holds our mental world together”</a:t>
            </a:r>
          </a:p>
          <a:p>
            <a:pPr algn="r"/>
            <a:r>
              <a:rPr lang="en-US" sz="1400" dirty="0">
                <a:solidFill>
                  <a:schemeClr val="tx1">
                    <a:lumMod val="50000"/>
                    <a:lumOff val="50000"/>
                  </a:schemeClr>
                </a:solidFill>
              </a:rPr>
              <a:t>̶  Gregory Murphy</a:t>
            </a:r>
            <a:endParaRPr lang="LID4096" sz="1400" dirty="0">
              <a:solidFill>
                <a:schemeClr val="tx1">
                  <a:lumMod val="50000"/>
                  <a:lumOff val="50000"/>
                </a:schemeClr>
              </a:solidFill>
            </a:endParaRPr>
          </a:p>
        </p:txBody>
      </p:sp>
      <p:pic>
        <p:nvPicPr>
          <p:cNvPr id="3" name="Picture 2">
            <a:extLst>
              <a:ext uri="{FF2B5EF4-FFF2-40B4-BE49-F238E27FC236}">
                <a16:creationId xmlns:a16="http://schemas.microsoft.com/office/drawing/2014/main" id="{A010574F-2572-40D7-9B15-04916501664F}"/>
              </a:ext>
            </a:extLst>
          </p:cNvPr>
          <p:cNvPicPr>
            <a:picLocks noChangeAspect="1"/>
          </p:cNvPicPr>
          <p:nvPr/>
        </p:nvPicPr>
        <p:blipFill>
          <a:blip r:embed="rId4"/>
          <a:stretch>
            <a:fillRect/>
          </a:stretch>
        </p:blipFill>
        <p:spPr>
          <a:xfrm>
            <a:off x="7756839" y="2773157"/>
            <a:ext cx="4141671" cy="2536090"/>
          </a:xfrm>
          <a:prstGeom prst="rect">
            <a:avLst/>
          </a:prstGeom>
        </p:spPr>
      </p:pic>
      <p:pic>
        <p:nvPicPr>
          <p:cNvPr id="14" name="Picture 13">
            <a:extLst>
              <a:ext uri="{FF2B5EF4-FFF2-40B4-BE49-F238E27FC236}">
                <a16:creationId xmlns:a16="http://schemas.microsoft.com/office/drawing/2014/main" id="{D8844755-22DE-4B2D-AAAB-61A2F7E7EBEF}"/>
              </a:ext>
            </a:extLst>
          </p:cNvPr>
          <p:cNvPicPr>
            <a:picLocks noChangeAspect="1"/>
          </p:cNvPicPr>
          <p:nvPr/>
        </p:nvPicPr>
        <p:blipFill>
          <a:blip r:embed="rId5"/>
          <a:stretch>
            <a:fillRect/>
          </a:stretch>
        </p:blipFill>
        <p:spPr>
          <a:xfrm>
            <a:off x="6417783" y="2194101"/>
            <a:ext cx="4204043" cy="2911299"/>
          </a:xfrm>
          <a:prstGeom prst="rect">
            <a:avLst/>
          </a:prstGeom>
        </p:spPr>
      </p:pic>
    </p:spTree>
    <p:extLst>
      <p:ext uri="{BB962C8B-B14F-4D97-AF65-F5344CB8AC3E}">
        <p14:creationId xmlns:p14="http://schemas.microsoft.com/office/powerpoint/2010/main" val="351486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par>
                                <p:cTn id="10" presetID="1" presetClass="entr" presetSubtype="0" fill="hold"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1">
                                            <p:txEl>
                                              <p:pRg st="0" end="0"/>
                                            </p:txEl>
                                          </p:spTgt>
                                        </p:tgtEl>
                                        <p:attrNameLst>
                                          <p:attrName>ppt_c</p:attrName>
                                        </p:attrNameLst>
                                      </p:cBhvr>
                                      <p:to>
                                        <a:srgbClr val="B0BCCC"/>
                                      </p:to>
                                    </p:animClr>
                                  </p:sub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par>
                                <p:cTn id="24" presetID="2" presetClass="entr" presetSubtype="4" fill="hold" nodeType="withEffect">
                                  <p:stCondLst>
                                    <p:cond delay="0"/>
                                  </p:stCondLst>
                                  <p:childTnLst>
                                    <p:set>
                                      <p:cBhvr>
                                        <p:cTn id="25" dur="1" fill="hold">
                                          <p:stCondLst>
                                            <p:cond delay="0"/>
                                          </p:stCondLst>
                                        </p:cTn>
                                        <p:tgtEl>
                                          <p:spTgt spid="11">
                                            <p:txEl>
                                              <p:pRg st="2" end="2"/>
                                            </p:txEl>
                                          </p:spTgt>
                                        </p:tgtEl>
                                        <p:attrNameLst>
                                          <p:attrName>style.visibility</p:attrName>
                                        </p:attrNameLst>
                                      </p:cBhvr>
                                      <p:to>
                                        <p:strVal val="visible"/>
                                      </p:to>
                                    </p:set>
                                    <p:anim calcmode="lin" valueType="num">
                                      <p:cBhvr additive="base">
                                        <p:cTn id="26"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anim calcmode="lin" valueType="num">
                                      <p:cBhvr additive="base">
                                        <p:cTn id="32"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1">
                                            <p:txEl>
                                              <p:pRg st="6" end="6"/>
                                            </p:txEl>
                                          </p:spTgt>
                                        </p:tgtEl>
                                        <p:attrNameLst>
                                          <p:attrName>style.visibility</p:attrName>
                                        </p:attrNameLst>
                                      </p:cBhvr>
                                      <p:to>
                                        <p:strVal val="visible"/>
                                      </p:to>
                                    </p:set>
                                    <p:anim calcmode="lin" valueType="num">
                                      <p:cBhvr additive="base">
                                        <p:cTn id="38"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1E2D387-F3B1-4F83-BAD1-84C5BAF8AC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52333" y="1884213"/>
            <a:ext cx="6987931" cy="4303094"/>
          </a:xfrm>
          <a:prstGeom prst="rect">
            <a:avLst/>
          </a:prstGeom>
        </p:spPr>
      </p:pic>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898510" y="6492875"/>
            <a:ext cx="293490" cy="365125"/>
          </a:xfrm>
        </p:spPr>
        <p:txBody>
          <a:bodyPr/>
          <a:lstStyle/>
          <a:p>
            <a:fld id="{2AAD9BEF-622F-4B1C-A61F-863E667CA1B7}" type="slidenum">
              <a:rPr lang="en-US" b="1" smtClean="0"/>
              <a:t>6</a:t>
            </a:fld>
            <a:endParaRPr lang="en-US" b="1" dirty="0"/>
          </a:p>
        </p:txBody>
      </p:sp>
      <p:sp useBgFill="1">
        <p:nvSpPr>
          <p:cNvPr id="9" name="Rectangle 8">
            <a:extLst>
              <a:ext uri="{FF2B5EF4-FFF2-40B4-BE49-F238E27FC236}">
                <a16:creationId xmlns:a16="http://schemas.microsoft.com/office/drawing/2014/main" id="{ECAC2E03-2523-4032-9259-27786E3A5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12AD1D9-47D5-469F-BC2D-DA9D86CDA1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Content Placeholder 2">
            <a:extLst>
              <a:ext uri="{FF2B5EF4-FFF2-40B4-BE49-F238E27FC236}">
                <a16:creationId xmlns:a16="http://schemas.microsoft.com/office/drawing/2014/main" id="{A2AA8FB6-4D38-475E-86BD-BBF7A6F22776}"/>
              </a:ext>
            </a:extLst>
          </p:cNvPr>
          <p:cNvSpPr>
            <a:spLocks noGrp="1"/>
          </p:cNvSpPr>
          <p:nvPr>
            <p:ph idx="1"/>
          </p:nvPr>
        </p:nvSpPr>
        <p:spPr>
          <a:xfrm>
            <a:off x="612626" y="2025649"/>
            <a:ext cx="3686174" cy="3973337"/>
          </a:xfrm>
        </p:spPr>
        <p:txBody>
          <a:bodyPr>
            <a:normAutofit/>
          </a:bodyPr>
          <a:lstStyle/>
          <a:p>
            <a:r>
              <a:rPr lang="en-US" sz="2000" dirty="0">
                <a:solidFill>
                  <a:schemeClr val="accent5">
                    <a:lumMod val="75000"/>
                  </a:schemeClr>
                </a:solidFill>
                <a:latin typeface="Cambria" panose="02040503050406030204" pitchFamily="18" charset="0"/>
                <a:ea typeface="Cambria" panose="02040503050406030204" pitchFamily="18" charset="0"/>
              </a:rPr>
              <a:t>Knowledge Graphs are </a:t>
            </a:r>
            <a:br>
              <a:rPr lang="en-US" sz="2000" dirty="0">
                <a:solidFill>
                  <a:schemeClr val="accent5">
                    <a:lumMod val="75000"/>
                  </a:schemeClr>
                </a:solidFill>
                <a:latin typeface="Cambria" panose="02040503050406030204" pitchFamily="18" charset="0"/>
                <a:ea typeface="Cambria" panose="02040503050406030204" pitchFamily="18" charset="0"/>
              </a:rPr>
            </a:br>
            <a:r>
              <a:rPr lang="en-US" sz="2000" dirty="0">
                <a:solidFill>
                  <a:srgbClr val="C00000"/>
                </a:solidFill>
                <a:latin typeface="Cambria" panose="02040503050406030204" pitchFamily="18" charset="0"/>
                <a:ea typeface="Cambria" panose="02040503050406030204" pitchFamily="18" charset="0"/>
              </a:rPr>
              <a:t>self-descriptive</a:t>
            </a:r>
            <a:r>
              <a:rPr lang="en-US" sz="2000" dirty="0">
                <a:solidFill>
                  <a:schemeClr val="accent5">
                    <a:lumMod val="75000"/>
                  </a:schemeClr>
                </a:solidFill>
                <a:latin typeface="Cambria" panose="02040503050406030204" pitchFamily="18" charset="0"/>
                <a:ea typeface="Cambria" panose="02040503050406030204" pitchFamily="18" charset="0"/>
              </a:rPr>
              <a:t>.</a:t>
            </a:r>
          </a:p>
          <a:p>
            <a:endParaRPr lang="en-US" sz="2000" dirty="0">
              <a:solidFill>
                <a:schemeClr val="accent5">
                  <a:lumMod val="75000"/>
                </a:schemeClr>
              </a:solidFill>
              <a:latin typeface="Cambria" panose="02040503050406030204" pitchFamily="18" charset="0"/>
              <a:ea typeface="Cambria" panose="02040503050406030204" pitchFamily="18" charset="0"/>
            </a:endParaRPr>
          </a:p>
          <a:p>
            <a:r>
              <a:rPr lang="en-US" sz="2000" dirty="0">
                <a:solidFill>
                  <a:schemeClr val="accent5">
                    <a:lumMod val="75000"/>
                  </a:schemeClr>
                </a:solidFill>
                <a:latin typeface="Cambria" panose="02040503050406030204" pitchFamily="18" charset="0"/>
                <a:ea typeface="Cambria" panose="02040503050406030204" pitchFamily="18" charset="0"/>
              </a:rPr>
              <a:t>They provide:</a:t>
            </a:r>
          </a:p>
          <a:p>
            <a:pPr lvl="1"/>
            <a:r>
              <a:rPr lang="en-US" sz="1800" dirty="0">
                <a:solidFill>
                  <a:schemeClr val="accent5">
                    <a:lumMod val="75000"/>
                  </a:schemeClr>
                </a:solidFill>
                <a:latin typeface="Cambria" panose="02040503050406030204" pitchFamily="18" charset="0"/>
                <a:ea typeface="Cambria" panose="02040503050406030204" pitchFamily="18" charset="0"/>
              </a:rPr>
              <a:t>Context.</a:t>
            </a:r>
          </a:p>
          <a:p>
            <a:pPr lvl="1"/>
            <a:r>
              <a:rPr lang="en-US" sz="1800" dirty="0">
                <a:solidFill>
                  <a:schemeClr val="accent5">
                    <a:lumMod val="75000"/>
                  </a:schemeClr>
                </a:solidFill>
                <a:latin typeface="Cambria" panose="02040503050406030204" pitchFamily="18" charset="0"/>
                <a:ea typeface="Cambria" panose="02040503050406030204" pitchFamily="18" charset="0"/>
              </a:rPr>
              <a:t>Explainability.</a:t>
            </a:r>
          </a:p>
          <a:p>
            <a:pPr lvl="1"/>
            <a:r>
              <a:rPr lang="en-US" sz="1800" dirty="0">
                <a:solidFill>
                  <a:schemeClr val="accent5">
                    <a:lumMod val="75000"/>
                  </a:schemeClr>
                </a:solidFill>
                <a:latin typeface="Cambria" panose="02040503050406030204" pitchFamily="18" charset="0"/>
                <a:ea typeface="Cambria" panose="02040503050406030204" pitchFamily="18" charset="0"/>
              </a:rPr>
              <a:t>Efficiency.</a:t>
            </a:r>
          </a:p>
          <a:p>
            <a:pPr lvl="1"/>
            <a:endParaRPr lang="en-US" sz="1800" dirty="0">
              <a:solidFill>
                <a:schemeClr val="accent5">
                  <a:lumMod val="75000"/>
                </a:schemeClr>
              </a:solidFill>
              <a:latin typeface="Cambria" panose="02040503050406030204" pitchFamily="18" charset="0"/>
              <a:ea typeface="Cambria" panose="02040503050406030204" pitchFamily="18" charset="0"/>
            </a:endParaRPr>
          </a:p>
          <a:p>
            <a:r>
              <a:rPr lang="en-US" sz="2000" dirty="0">
                <a:solidFill>
                  <a:schemeClr val="accent5">
                    <a:lumMod val="75000"/>
                  </a:schemeClr>
                </a:solidFill>
                <a:latin typeface="Cambria" panose="02040503050406030204" pitchFamily="18" charset="0"/>
                <a:ea typeface="Cambria" panose="02040503050406030204" pitchFamily="18" charset="0"/>
              </a:rPr>
              <a:t>Knowledge Graph facilitates </a:t>
            </a:r>
            <a:r>
              <a:rPr lang="en-US" sz="2000" dirty="0">
                <a:solidFill>
                  <a:srgbClr val="C00000"/>
                </a:solidFill>
                <a:latin typeface="Cambria" panose="02040503050406030204" pitchFamily="18" charset="0"/>
                <a:ea typeface="Cambria" panose="02040503050406030204" pitchFamily="18" charset="0"/>
              </a:rPr>
              <a:t>Conceptualization</a:t>
            </a:r>
            <a:r>
              <a:rPr lang="en-US" sz="2000" dirty="0">
                <a:solidFill>
                  <a:schemeClr val="accent5">
                    <a:lumMod val="75000"/>
                  </a:schemeClr>
                </a:solidFill>
                <a:latin typeface="Cambria" panose="02040503050406030204" pitchFamily="18" charset="0"/>
                <a:ea typeface="Cambria" panose="02040503050406030204" pitchFamily="18" charset="0"/>
              </a:rPr>
              <a:t>.</a:t>
            </a:r>
          </a:p>
        </p:txBody>
      </p:sp>
      <p:sp>
        <p:nvSpPr>
          <p:cNvPr id="12" name="Title 1">
            <a:extLst>
              <a:ext uri="{FF2B5EF4-FFF2-40B4-BE49-F238E27FC236}">
                <a16:creationId xmlns:a16="http://schemas.microsoft.com/office/drawing/2014/main" id="{992D904F-E9A9-4A34-A05E-E68E16EB76F6}"/>
              </a:ext>
            </a:extLst>
          </p:cNvPr>
          <p:cNvSpPr>
            <a:spLocks noGrp="1"/>
          </p:cNvSpPr>
          <p:nvPr>
            <p:ph type="title"/>
          </p:nvPr>
        </p:nvSpPr>
        <p:spPr>
          <a:xfrm>
            <a:off x="527696" y="323849"/>
            <a:ext cx="3891905" cy="1322888"/>
          </a:xfrm>
        </p:spPr>
        <p:txBody>
          <a:bodyPr>
            <a:normAutofit/>
          </a:bodyPr>
          <a:lstStyle/>
          <a:p>
            <a:r>
              <a:rPr lang="en-US" sz="3300" dirty="0">
                <a:solidFill>
                  <a:schemeClr val="accent5">
                    <a:lumMod val="50000"/>
                  </a:schemeClr>
                </a:solidFill>
                <a:latin typeface="Cambria" panose="02040503050406030204" pitchFamily="18" charset="0"/>
                <a:ea typeface="Cambria" panose="02040503050406030204" pitchFamily="18" charset="0"/>
              </a:rPr>
              <a:t>Motivation: </a:t>
            </a:r>
            <a:r>
              <a:rPr lang="en-US" sz="3300" dirty="0">
                <a:solidFill>
                  <a:srgbClr val="C00000"/>
                </a:solidFill>
                <a:latin typeface="Cambria" panose="02040503050406030204" pitchFamily="18" charset="0"/>
                <a:ea typeface="Cambria" panose="02040503050406030204" pitchFamily="18" charset="0"/>
              </a:rPr>
              <a:t>Why Knowledge Graph?</a:t>
            </a:r>
            <a:endParaRPr lang="LID4096" sz="3300" dirty="0">
              <a:solidFill>
                <a:srgbClr val="C00000"/>
              </a:solidFill>
              <a:latin typeface="Cambria" panose="02040503050406030204" pitchFamily="18" charset="0"/>
              <a:ea typeface="Cambria" panose="02040503050406030204" pitchFamily="18" charset="0"/>
            </a:endParaRPr>
          </a:p>
        </p:txBody>
      </p:sp>
      <p:sp>
        <p:nvSpPr>
          <p:cNvPr id="18" name="TextBox 17">
            <a:extLst>
              <a:ext uri="{FF2B5EF4-FFF2-40B4-BE49-F238E27FC236}">
                <a16:creationId xmlns:a16="http://schemas.microsoft.com/office/drawing/2014/main" id="{9E3A9DBD-B7E1-4734-BCDB-3A232116703B}"/>
              </a:ext>
            </a:extLst>
          </p:cNvPr>
          <p:cNvSpPr txBox="1"/>
          <p:nvPr/>
        </p:nvSpPr>
        <p:spPr>
          <a:xfrm>
            <a:off x="4634909" y="6227648"/>
            <a:ext cx="6096000" cy="523220"/>
          </a:xfrm>
          <a:prstGeom prst="rect">
            <a:avLst/>
          </a:prstGeom>
          <a:noFill/>
        </p:spPr>
        <p:txBody>
          <a:bodyPr wrap="square">
            <a:spAutoFit/>
          </a:bodyPr>
          <a:lstStyle/>
          <a:p>
            <a:pPr algn="r"/>
            <a:r>
              <a:rPr lang="en-US" sz="1400" dirty="0">
                <a:solidFill>
                  <a:schemeClr val="tx1">
                    <a:lumMod val="50000"/>
                    <a:lumOff val="50000"/>
                  </a:schemeClr>
                </a:solidFill>
              </a:rPr>
              <a:t>“Words are for meaning. Once you get the meaning, you can forget the words.”</a:t>
            </a:r>
          </a:p>
          <a:p>
            <a:pPr algn="r"/>
            <a:r>
              <a:rPr lang="en-US" sz="1400" dirty="0">
                <a:solidFill>
                  <a:schemeClr val="tx1">
                    <a:lumMod val="50000"/>
                    <a:lumOff val="50000"/>
                  </a:schemeClr>
                </a:solidFill>
              </a:rPr>
              <a:t>-- Zhuangzi</a:t>
            </a:r>
            <a:endParaRPr lang="LID4096" sz="1400" dirty="0">
              <a:solidFill>
                <a:schemeClr val="tx1">
                  <a:lumMod val="50000"/>
                  <a:lumOff val="50000"/>
                </a:schemeClr>
              </a:solidFill>
            </a:endParaRPr>
          </a:p>
        </p:txBody>
      </p:sp>
      <p:pic>
        <p:nvPicPr>
          <p:cNvPr id="24" name="Picture 23">
            <a:extLst>
              <a:ext uri="{FF2B5EF4-FFF2-40B4-BE49-F238E27FC236}">
                <a16:creationId xmlns:a16="http://schemas.microsoft.com/office/drawing/2014/main" id="{250DC77B-69B0-4255-9B33-D345C4E78F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72699" y="121455"/>
            <a:ext cx="3378621" cy="3499526"/>
          </a:xfrm>
          <a:prstGeom prst="rect">
            <a:avLst/>
          </a:prstGeom>
        </p:spPr>
      </p:pic>
    </p:spTree>
    <p:extLst>
      <p:ext uri="{BB962C8B-B14F-4D97-AF65-F5344CB8AC3E}">
        <p14:creationId xmlns:p14="http://schemas.microsoft.com/office/powerpoint/2010/main" val="330934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2" presetClass="entr" presetSubtype="4" fill="hold"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 calcmode="lin" valueType="num">
                                      <p:cBhvr additive="base">
                                        <p:cTn id="1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
                                            <p:txEl>
                                              <p:pRg st="2" end="2"/>
                                            </p:txEl>
                                          </p:spTgt>
                                        </p:tgtEl>
                                        <p:attrNameLst>
                                          <p:attrName>style.visibility</p:attrName>
                                        </p:attrNameLst>
                                      </p:cBhvr>
                                      <p:to>
                                        <p:strVal val="visible"/>
                                      </p:to>
                                    </p:set>
                                    <p:anim calcmode="lin" valueType="num">
                                      <p:cBhvr additive="base">
                                        <p:cTn id="18"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 calcmode="lin" valueType="num">
                                      <p:cBhvr additive="base">
                                        <p:cTn id="22"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1">
                                            <p:txEl>
                                              <p:pRg st="4" end="4"/>
                                            </p:txEl>
                                          </p:spTgt>
                                        </p:tgtEl>
                                        <p:attrNameLst>
                                          <p:attrName>style.visibility</p:attrName>
                                        </p:attrNameLst>
                                      </p:cBhvr>
                                      <p:to>
                                        <p:strVal val="visible"/>
                                      </p:to>
                                    </p:set>
                                    <p:anim calcmode="lin" valueType="num">
                                      <p:cBhvr additive="base">
                                        <p:cTn id="26"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1">
                                            <p:txEl>
                                              <p:pRg st="5" end="5"/>
                                            </p:txEl>
                                          </p:spTgt>
                                        </p:tgtEl>
                                        <p:attrNameLst>
                                          <p:attrName>style.visibility</p:attrName>
                                        </p:attrNameLst>
                                      </p:cBhvr>
                                      <p:to>
                                        <p:strVal val="visible"/>
                                      </p:to>
                                    </p:set>
                                    <p:anim calcmode="lin" valueType="num">
                                      <p:cBhvr additive="base">
                                        <p:cTn id="30"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
                                            <p:txEl>
                                              <p:pRg st="7" end="7"/>
                                            </p:txEl>
                                          </p:spTgt>
                                        </p:tgtEl>
                                        <p:attrNameLst>
                                          <p:attrName>style.visibility</p:attrName>
                                        </p:attrNameLst>
                                      </p:cBhvr>
                                      <p:to>
                                        <p:strVal val="visible"/>
                                      </p:to>
                                    </p:set>
                                    <p:anim calcmode="lin" valueType="num">
                                      <p:cBhvr additive="base">
                                        <p:cTn id="36"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AC2E03-2523-4032-9259-27786E3A5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12AD1D9-47D5-469F-BC2D-DA9D86CDA1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Content Placeholder 2">
            <a:extLst>
              <a:ext uri="{FF2B5EF4-FFF2-40B4-BE49-F238E27FC236}">
                <a16:creationId xmlns:a16="http://schemas.microsoft.com/office/drawing/2014/main" id="{A2AA8FB6-4D38-475E-86BD-BBF7A6F22776}"/>
              </a:ext>
            </a:extLst>
          </p:cNvPr>
          <p:cNvSpPr>
            <a:spLocks noGrp="1"/>
          </p:cNvSpPr>
          <p:nvPr>
            <p:ph idx="1"/>
          </p:nvPr>
        </p:nvSpPr>
        <p:spPr>
          <a:xfrm>
            <a:off x="612626" y="1435722"/>
            <a:ext cx="4193836" cy="4894739"/>
          </a:xfrm>
        </p:spPr>
        <p:txBody>
          <a:bodyPr>
            <a:normAutofit/>
          </a:bodyPr>
          <a:lstStyle/>
          <a:p>
            <a:pPr>
              <a:buClr>
                <a:srgbClr val="0B78BD"/>
              </a:buClr>
            </a:pPr>
            <a:r>
              <a:rPr lang="en-US" sz="1800" dirty="0">
                <a:solidFill>
                  <a:srgbClr val="C00000"/>
                </a:solidFill>
                <a:latin typeface="Cambria" panose="02040503050406030204" pitchFamily="18" charset="0"/>
                <a:ea typeface="Cambria" panose="02040503050406030204" pitchFamily="18" charset="0"/>
              </a:rPr>
              <a:t>Google</a:t>
            </a:r>
            <a:r>
              <a:rPr lang="en-US" sz="1800" dirty="0">
                <a:solidFill>
                  <a:schemeClr val="accent5">
                    <a:lumMod val="75000"/>
                  </a:schemeClr>
                </a:solidFill>
                <a:latin typeface="Cambria" panose="02040503050406030204" pitchFamily="18" charset="0"/>
                <a:ea typeface="Cambria" panose="02040503050406030204" pitchFamily="18" charset="0"/>
              </a:rPr>
              <a:t> Knowledge Graph</a:t>
            </a:r>
          </a:p>
          <a:p>
            <a:pPr lvl="1">
              <a:buClr>
                <a:srgbClr val="0B78BD"/>
              </a:buClr>
            </a:pPr>
            <a:r>
              <a:rPr lang="en-US" sz="1800" dirty="0">
                <a:solidFill>
                  <a:schemeClr val="accent5">
                    <a:lumMod val="75000"/>
                  </a:schemeClr>
                </a:solidFill>
                <a:latin typeface="Cambria" panose="02040503050406030204" pitchFamily="18" charset="0"/>
                <a:ea typeface="Cambria" panose="02040503050406030204" pitchFamily="18" charset="0"/>
              </a:rPr>
              <a:t>Google Knowledge Vault</a:t>
            </a:r>
          </a:p>
          <a:p>
            <a:pPr>
              <a:buClr>
                <a:srgbClr val="0B78BD"/>
              </a:buClr>
            </a:pPr>
            <a:r>
              <a:rPr lang="en-US" sz="1800" dirty="0">
                <a:solidFill>
                  <a:srgbClr val="C00000"/>
                </a:solidFill>
                <a:latin typeface="Cambria" panose="02040503050406030204" pitchFamily="18" charset="0"/>
                <a:ea typeface="Cambria" panose="02040503050406030204" pitchFamily="18" charset="0"/>
              </a:rPr>
              <a:t>Amazon</a:t>
            </a:r>
            <a:r>
              <a:rPr lang="en-US" sz="1800" dirty="0">
                <a:solidFill>
                  <a:schemeClr val="accent5">
                    <a:lumMod val="75000"/>
                  </a:schemeClr>
                </a:solidFill>
                <a:latin typeface="Cambria" panose="02040503050406030204" pitchFamily="18" charset="0"/>
                <a:ea typeface="Cambria" panose="02040503050406030204" pitchFamily="18" charset="0"/>
              </a:rPr>
              <a:t> Product Graph</a:t>
            </a:r>
          </a:p>
          <a:p>
            <a:pPr>
              <a:buClr>
                <a:srgbClr val="0B78BD"/>
              </a:buClr>
            </a:pPr>
            <a:r>
              <a:rPr lang="en-US" sz="1800" dirty="0">
                <a:solidFill>
                  <a:srgbClr val="C00000"/>
                </a:solidFill>
                <a:latin typeface="Cambria" panose="02040503050406030204" pitchFamily="18" charset="0"/>
                <a:ea typeface="Cambria" panose="02040503050406030204" pitchFamily="18" charset="0"/>
              </a:rPr>
              <a:t>Facebook</a:t>
            </a:r>
            <a:r>
              <a:rPr lang="en-US" sz="1800" dirty="0">
                <a:solidFill>
                  <a:schemeClr val="accent5">
                    <a:lumMod val="75000"/>
                  </a:schemeClr>
                </a:solidFill>
                <a:latin typeface="Cambria" panose="02040503050406030204" pitchFamily="18" charset="0"/>
                <a:ea typeface="Cambria" panose="02040503050406030204" pitchFamily="18" charset="0"/>
              </a:rPr>
              <a:t> Graph API</a:t>
            </a:r>
          </a:p>
          <a:p>
            <a:pPr>
              <a:buClr>
                <a:srgbClr val="0B78BD"/>
              </a:buClr>
            </a:pPr>
            <a:r>
              <a:rPr lang="en-US" sz="1800" dirty="0">
                <a:solidFill>
                  <a:srgbClr val="C00000"/>
                </a:solidFill>
                <a:latin typeface="Cambria" panose="02040503050406030204" pitchFamily="18" charset="0"/>
                <a:ea typeface="Cambria" panose="02040503050406030204" pitchFamily="18" charset="0"/>
              </a:rPr>
              <a:t>IBM</a:t>
            </a:r>
            <a:r>
              <a:rPr lang="en-US" sz="1800" dirty="0">
                <a:solidFill>
                  <a:schemeClr val="accent5">
                    <a:lumMod val="75000"/>
                  </a:schemeClr>
                </a:solidFill>
                <a:latin typeface="Cambria" panose="02040503050406030204" pitchFamily="18" charset="0"/>
                <a:ea typeface="Cambria" panose="02040503050406030204" pitchFamily="18" charset="0"/>
              </a:rPr>
              <a:t> Watson</a:t>
            </a:r>
          </a:p>
          <a:p>
            <a:pPr>
              <a:buClr>
                <a:srgbClr val="0B78BD"/>
              </a:buClr>
            </a:pPr>
            <a:r>
              <a:rPr lang="en-US" sz="1800" dirty="0">
                <a:solidFill>
                  <a:srgbClr val="C00000"/>
                </a:solidFill>
                <a:latin typeface="Cambria" panose="02040503050406030204" pitchFamily="18" charset="0"/>
                <a:ea typeface="Cambria" panose="02040503050406030204" pitchFamily="18" charset="0"/>
              </a:rPr>
              <a:t>Microsoft’s</a:t>
            </a:r>
          </a:p>
          <a:p>
            <a:pPr lvl="1"/>
            <a:r>
              <a:rPr lang="en-US" sz="1800" dirty="0" err="1">
                <a:solidFill>
                  <a:schemeClr val="accent5">
                    <a:lumMod val="75000"/>
                  </a:schemeClr>
                </a:solidFill>
                <a:latin typeface="Cambria" panose="02040503050406030204" pitchFamily="18" charset="0"/>
                <a:ea typeface="Cambria" panose="02040503050406030204" pitchFamily="18" charset="0"/>
              </a:rPr>
              <a:t>Probase</a:t>
            </a:r>
            <a:endParaRPr lang="en-US" sz="1800" dirty="0">
              <a:solidFill>
                <a:schemeClr val="accent5">
                  <a:lumMod val="75000"/>
                </a:schemeClr>
              </a:solidFill>
              <a:latin typeface="Cambria" panose="02040503050406030204" pitchFamily="18" charset="0"/>
              <a:ea typeface="Cambria" panose="02040503050406030204" pitchFamily="18" charset="0"/>
            </a:endParaRPr>
          </a:p>
          <a:p>
            <a:pPr lvl="1"/>
            <a:r>
              <a:rPr lang="en-US" sz="1800" dirty="0">
                <a:solidFill>
                  <a:schemeClr val="accent5">
                    <a:lumMod val="75000"/>
                  </a:schemeClr>
                </a:solidFill>
                <a:latin typeface="Cambria" panose="02040503050406030204" pitchFamily="18" charset="0"/>
                <a:ea typeface="Cambria" panose="02040503050406030204" pitchFamily="18" charset="0"/>
              </a:rPr>
              <a:t>Satori</a:t>
            </a:r>
          </a:p>
          <a:p>
            <a:pPr lvl="1"/>
            <a:r>
              <a:rPr lang="en-US" sz="1800" dirty="0">
                <a:solidFill>
                  <a:schemeClr val="accent5">
                    <a:lumMod val="75000"/>
                  </a:schemeClr>
                </a:solidFill>
                <a:latin typeface="Cambria" panose="02040503050406030204" pitchFamily="18" charset="0"/>
                <a:ea typeface="Cambria" panose="02040503050406030204" pitchFamily="18" charset="0"/>
              </a:rPr>
              <a:t>Project Hanover/</a:t>
            </a:r>
            <a:r>
              <a:rPr lang="en-US" sz="1800" dirty="0" err="1">
                <a:solidFill>
                  <a:schemeClr val="accent5">
                    <a:lumMod val="75000"/>
                  </a:schemeClr>
                </a:solidFill>
                <a:latin typeface="Cambria" panose="02040503050406030204" pitchFamily="18" charset="0"/>
                <a:ea typeface="Cambria" panose="02040503050406030204" pitchFamily="18" charset="0"/>
              </a:rPr>
              <a:t>Literome</a:t>
            </a:r>
            <a:endParaRPr lang="en-US" sz="1800" dirty="0">
              <a:solidFill>
                <a:schemeClr val="accent5">
                  <a:lumMod val="75000"/>
                </a:schemeClr>
              </a:solidFill>
              <a:latin typeface="Cambria" panose="02040503050406030204" pitchFamily="18" charset="0"/>
              <a:ea typeface="Cambria" panose="02040503050406030204" pitchFamily="18" charset="0"/>
            </a:endParaRPr>
          </a:p>
          <a:p>
            <a:pPr>
              <a:buClr>
                <a:srgbClr val="0B78BD"/>
              </a:buClr>
            </a:pPr>
            <a:r>
              <a:rPr lang="en-US" sz="1800" dirty="0">
                <a:solidFill>
                  <a:srgbClr val="C00000"/>
                </a:solidFill>
                <a:latin typeface="Cambria" panose="02040503050406030204" pitchFamily="18" charset="0"/>
                <a:ea typeface="Cambria" panose="02040503050406030204" pitchFamily="18" charset="0"/>
              </a:rPr>
              <a:t>LinkedIn</a:t>
            </a:r>
            <a:r>
              <a:rPr lang="en-US" sz="1800" dirty="0">
                <a:solidFill>
                  <a:schemeClr val="accent5">
                    <a:lumMod val="75000"/>
                  </a:schemeClr>
                </a:solidFill>
                <a:latin typeface="Cambria" panose="02040503050406030204" pitchFamily="18" charset="0"/>
                <a:ea typeface="Cambria" panose="02040503050406030204" pitchFamily="18" charset="0"/>
              </a:rPr>
              <a:t> Knowledge Graph</a:t>
            </a:r>
          </a:p>
          <a:p>
            <a:r>
              <a:rPr lang="en-US" sz="1800" dirty="0">
                <a:solidFill>
                  <a:schemeClr val="accent5">
                    <a:lumMod val="75000"/>
                  </a:schemeClr>
                </a:solidFill>
                <a:latin typeface="Cambria" panose="02040503050406030204" pitchFamily="18" charset="0"/>
                <a:ea typeface="Cambria" panose="02040503050406030204" pitchFamily="18" charset="0"/>
              </a:rPr>
              <a:t>Yandex Object Answer</a:t>
            </a:r>
          </a:p>
          <a:p>
            <a:r>
              <a:rPr lang="en-US" sz="1800" dirty="0" err="1">
                <a:solidFill>
                  <a:schemeClr val="accent5">
                    <a:lumMod val="75000"/>
                  </a:schemeClr>
                </a:solidFill>
                <a:latin typeface="Cambria" panose="02040503050406030204" pitchFamily="18" charset="0"/>
                <a:ea typeface="Cambria" panose="02040503050406030204" pitchFamily="18" charset="0"/>
              </a:rPr>
              <a:t>Diffbot</a:t>
            </a:r>
            <a:r>
              <a:rPr lang="en-US" sz="1800" dirty="0">
                <a:solidFill>
                  <a:schemeClr val="accent5">
                    <a:lumMod val="75000"/>
                  </a:schemeClr>
                </a:solidFill>
                <a:latin typeface="Cambria" panose="02040503050406030204" pitchFamily="18" charset="0"/>
                <a:ea typeface="Cambria" panose="02040503050406030204" pitchFamily="18" charset="0"/>
              </a:rPr>
              <a:t>, </a:t>
            </a:r>
            <a:r>
              <a:rPr lang="en-US" sz="1800" dirty="0" err="1">
                <a:solidFill>
                  <a:schemeClr val="accent5">
                    <a:lumMod val="75000"/>
                  </a:schemeClr>
                </a:solidFill>
                <a:latin typeface="Cambria" panose="02040503050406030204" pitchFamily="18" charset="0"/>
                <a:ea typeface="Cambria" panose="02040503050406030204" pitchFamily="18" charset="0"/>
              </a:rPr>
              <a:t>GraphIQ</a:t>
            </a:r>
            <a:r>
              <a:rPr lang="en-US" sz="1800" dirty="0">
                <a:solidFill>
                  <a:schemeClr val="accent5">
                    <a:lumMod val="75000"/>
                  </a:schemeClr>
                </a:solidFill>
                <a:latin typeface="Cambria" panose="02040503050406030204" pitchFamily="18" charset="0"/>
                <a:ea typeface="Cambria" panose="02040503050406030204" pitchFamily="18" charset="0"/>
              </a:rPr>
              <a:t>, </a:t>
            </a:r>
            <a:r>
              <a:rPr lang="en-US" sz="1800" dirty="0" err="1">
                <a:solidFill>
                  <a:schemeClr val="accent5">
                    <a:lumMod val="75000"/>
                  </a:schemeClr>
                </a:solidFill>
                <a:latin typeface="Cambria" panose="02040503050406030204" pitchFamily="18" charset="0"/>
                <a:ea typeface="Cambria" panose="02040503050406030204" pitchFamily="18" charset="0"/>
              </a:rPr>
              <a:t>Maana</a:t>
            </a:r>
            <a:r>
              <a:rPr lang="en-US" sz="1800" dirty="0">
                <a:solidFill>
                  <a:schemeClr val="accent5">
                    <a:lumMod val="75000"/>
                  </a:schemeClr>
                </a:solidFill>
                <a:latin typeface="Cambria" panose="02040503050406030204" pitchFamily="18" charset="0"/>
                <a:ea typeface="Cambria" panose="02040503050406030204" pitchFamily="18" charset="0"/>
              </a:rPr>
              <a:t>, </a:t>
            </a:r>
            <a:r>
              <a:rPr lang="en-US" sz="1800" dirty="0" err="1">
                <a:solidFill>
                  <a:schemeClr val="accent5">
                    <a:lumMod val="75000"/>
                  </a:schemeClr>
                </a:solidFill>
                <a:latin typeface="Cambria" panose="02040503050406030204" pitchFamily="18" charset="0"/>
                <a:ea typeface="Cambria" panose="02040503050406030204" pitchFamily="18" charset="0"/>
              </a:rPr>
              <a:t>ParseHub</a:t>
            </a:r>
            <a:r>
              <a:rPr lang="en-US" sz="1800" dirty="0">
                <a:solidFill>
                  <a:schemeClr val="accent5">
                    <a:lumMod val="75000"/>
                  </a:schemeClr>
                </a:solidFill>
                <a:latin typeface="Cambria" panose="02040503050406030204" pitchFamily="18" charset="0"/>
                <a:ea typeface="Cambria" panose="02040503050406030204" pitchFamily="18" charset="0"/>
              </a:rPr>
              <a:t>, Reactor Labs, </a:t>
            </a:r>
            <a:r>
              <a:rPr lang="en-US" sz="1800" dirty="0" err="1">
                <a:solidFill>
                  <a:schemeClr val="accent5">
                    <a:lumMod val="75000"/>
                  </a:schemeClr>
                </a:solidFill>
                <a:latin typeface="Cambria" panose="02040503050406030204" pitchFamily="18" charset="0"/>
                <a:ea typeface="Cambria" panose="02040503050406030204" pitchFamily="18" charset="0"/>
              </a:rPr>
              <a:t>SpazioDati</a:t>
            </a:r>
            <a:endParaRPr lang="en-US" sz="1800" dirty="0">
              <a:solidFill>
                <a:schemeClr val="accent5">
                  <a:lumMod val="75000"/>
                </a:schemeClr>
              </a:solidFill>
              <a:latin typeface="Cambria" panose="02040503050406030204" pitchFamily="18" charset="0"/>
              <a:ea typeface="Cambria" panose="02040503050406030204" pitchFamily="18" charset="0"/>
            </a:endParaRPr>
          </a:p>
        </p:txBody>
      </p:sp>
      <p:sp>
        <p:nvSpPr>
          <p:cNvPr id="12" name="Title 1">
            <a:extLst>
              <a:ext uri="{FF2B5EF4-FFF2-40B4-BE49-F238E27FC236}">
                <a16:creationId xmlns:a16="http://schemas.microsoft.com/office/drawing/2014/main" id="{992D904F-E9A9-4A34-A05E-E68E16EB76F6}"/>
              </a:ext>
            </a:extLst>
          </p:cNvPr>
          <p:cNvSpPr>
            <a:spLocks noGrp="1"/>
          </p:cNvSpPr>
          <p:nvPr>
            <p:ph type="title"/>
          </p:nvPr>
        </p:nvSpPr>
        <p:spPr>
          <a:xfrm>
            <a:off x="375297" y="112835"/>
            <a:ext cx="3891905" cy="1322888"/>
          </a:xfrm>
        </p:spPr>
        <p:txBody>
          <a:bodyPr>
            <a:normAutofit/>
          </a:bodyPr>
          <a:lstStyle/>
          <a:p>
            <a:r>
              <a:rPr lang="en-US" sz="3300" dirty="0">
                <a:solidFill>
                  <a:schemeClr val="accent5">
                    <a:lumMod val="50000"/>
                  </a:schemeClr>
                </a:solidFill>
                <a:latin typeface="Cambria" panose="02040503050406030204" pitchFamily="18" charset="0"/>
                <a:ea typeface="Cambria" panose="02040503050406030204" pitchFamily="18" charset="0"/>
              </a:rPr>
              <a:t>Knowledge Graphs and </a:t>
            </a:r>
            <a:r>
              <a:rPr lang="en-US" sz="3300" dirty="0">
                <a:solidFill>
                  <a:srgbClr val="C00000"/>
                </a:solidFill>
                <a:latin typeface="Cambria" panose="02040503050406030204" pitchFamily="18" charset="0"/>
                <a:ea typeface="Cambria" panose="02040503050406030204" pitchFamily="18" charset="0"/>
              </a:rPr>
              <a:t>Industry</a:t>
            </a:r>
            <a:endParaRPr lang="LID4096" sz="3300" dirty="0">
              <a:solidFill>
                <a:srgbClr val="C00000"/>
              </a:solidFill>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D89F9093-7851-4237-8767-6FC0A422563A}"/>
              </a:ext>
            </a:extLst>
          </p:cNvPr>
          <p:cNvPicPr>
            <a:picLocks noChangeAspect="1"/>
          </p:cNvPicPr>
          <p:nvPr/>
        </p:nvPicPr>
        <p:blipFill>
          <a:blip r:embed="rId3"/>
          <a:stretch>
            <a:fillRect/>
          </a:stretch>
        </p:blipFill>
        <p:spPr>
          <a:xfrm>
            <a:off x="6032450" y="211015"/>
            <a:ext cx="5393263" cy="5998986"/>
          </a:xfrm>
          <a:prstGeom prst="rect">
            <a:avLst/>
          </a:prstGeom>
        </p:spPr>
      </p:pic>
      <p:sp>
        <p:nvSpPr>
          <p:cNvPr id="13" name="Footer Placeholder 12">
            <a:extLst>
              <a:ext uri="{FF2B5EF4-FFF2-40B4-BE49-F238E27FC236}">
                <a16:creationId xmlns:a16="http://schemas.microsoft.com/office/drawing/2014/main" id="{774EBAD1-C682-478B-94F1-6E06A22D1E20}"/>
              </a:ext>
            </a:extLst>
          </p:cNvPr>
          <p:cNvSpPr>
            <a:spLocks noGrp="1"/>
          </p:cNvSpPr>
          <p:nvPr>
            <p:ph type="ftr" sz="quarter" idx="11"/>
          </p:nvPr>
        </p:nvSpPr>
        <p:spPr>
          <a:xfrm>
            <a:off x="5750561" y="6492875"/>
            <a:ext cx="4946804" cy="365125"/>
          </a:xfrm>
        </p:spPr>
        <p:txBody>
          <a:bodyPr/>
          <a:lstStyle/>
          <a:p>
            <a:pPr algn="r"/>
            <a:r>
              <a:rPr lang="fi-FI" b="1" dirty="0">
                <a:solidFill>
                  <a:srgbClr val="002060"/>
                </a:solidFill>
              </a:rPr>
              <a:t>Image Source</a:t>
            </a:r>
            <a:r>
              <a:rPr lang="fi-FI" dirty="0">
                <a:solidFill>
                  <a:srgbClr val="002060"/>
                </a:solidFill>
              </a:rPr>
              <a:t>: </a:t>
            </a:r>
            <a:r>
              <a:rPr lang="fi-FI" u="sng" dirty="0">
                <a:solidFill>
                  <a:srgbClr val="002060"/>
                </a:solidFill>
              </a:rPr>
              <a:t>https://kgtutorial.github.io/</a:t>
            </a:r>
            <a:endParaRPr lang="en-US" u="sng" dirty="0">
              <a:solidFill>
                <a:srgbClr val="002060"/>
              </a:solidFill>
            </a:endParaRPr>
          </a:p>
        </p:txBody>
      </p:sp>
      <p:pic>
        <p:nvPicPr>
          <p:cNvPr id="5" name="Picture 4">
            <a:extLst>
              <a:ext uri="{FF2B5EF4-FFF2-40B4-BE49-F238E27FC236}">
                <a16:creationId xmlns:a16="http://schemas.microsoft.com/office/drawing/2014/main" id="{8F9BD143-E1FE-450E-8FC6-2051DBF8CFF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91366" y="112835"/>
            <a:ext cx="7493912" cy="6745165"/>
          </a:xfrm>
          <a:prstGeom prst="rect">
            <a:avLst/>
          </a:prstGeom>
        </p:spPr>
      </p:pic>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887481" y="6301534"/>
            <a:ext cx="293490" cy="365125"/>
          </a:xfrm>
        </p:spPr>
        <p:txBody>
          <a:bodyPr/>
          <a:lstStyle/>
          <a:p>
            <a:fld id="{2AAD9BEF-622F-4B1C-A61F-863E667CA1B7}" type="slidenum">
              <a:rPr lang="en-US" b="1" smtClean="0"/>
              <a:t>7</a:t>
            </a:fld>
            <a:endParaRPr lang="en-US" b="1" dirty="0"/>
          </a:p>
        </p:txBody>
      </p:sp>
    </p:spTree>
    <p:extLst>
      <p:ext uri="{BB962C8B-B14F-4D97-AF65-F5344CB8AC3E}">
        <p14:creationId xmlns:p14="http://schemas.microsoft.com/office/powerpoint/2010/main" val="60243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3892860" y="2770015"/>
            <a:ext cx="4406279" cy="1317970"/>
          </a:xfrm>
        </p:spPr>
        <p:txBody>
          <a:bodyPr>
            <a:normAutofit fontScale="90000"/>
          </a:bodyPr>
          <a:lstStyle/>
          <a:p>
            <a:pPr algn="ctr"/>
            <a:r>
              <a:rPr lang="en-US" sz="6000" dirty="0">
                <a:solidFill>
                  <a:srgbClr val="002060"/>
                </a:solidFill>
                <a:latin typeface="Cambria" panose="02040503050406030204" pitchFamily="18" charset="0"/>
                <a:ea typeface="Cambria" panose="02040503050406030204" pitchFamily="18" charset="0"/>
              </a:rPr>
              <a:t>Preliminaries</a:t>
            </a:r>
            <a:endParaRPr lang="LID4096" sz="6000" dirty="0">
              <a:solidFill>
                <a:srgbClr val="002060"/>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898510" y="6492875"/>
            <a:ext cx="293490" cy="365125"/>
          </a:xfrm>
        </p:spPr>
        <p:txBody>
          <a:bodyPr/>
          <a:lstStyle/>
          <a:p>
            <a:fld id="{2AAD9BEF-622F-4B1C-A61F-863E667CA1B7}" type="slidenum">
              <a:rPr lang="en-US" b="1" smtClean="0"/>
              <a:t>8</a:t>
            </a:fld>
            <a:endParaRPr lang="en-US" b="1" dirty="0"/>
          </a:p>
        </p:txBody>
      </p:sp>
    </p:spTree>
    <p:extLst>
      <p:ext uri="{BB962C8B-B14F-4D97-AF65-F5344CB8AC3E}">
        <p14:creationId xmlns:p14="http://schemas.microsoft.com/office/powerpoint/2010/main" val="620577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A18348-DBFC-4765-AE58-92EE26901381}"/>
              </a:ext>
            </a:extLst>
          </p:cNvPr>
          <p:cNvSpPr>
            <a:spLocks noGrp="1"/>
          </p:cNvSpPr>
          <p:nvPr>
            <p:ph type="title"/>
          </p:nvPr>
        </p:nvSpPr>
        <p:spPr>
          <a:xfrm>
            <a:off x="186559" y="220667"/>
            <a:ext cx="7832026" cy="497064"/>
          </a:xfrm>
        </p:spPr>
        <p:txBody>
          <a:bodyPr vert="horz" lIns="91440" tIns="45720" rIns="91440" bIns="45720" rtlCol="0" anchor="b">
            <a:noAutofit/>
          </a:bodyPr>
          <a:lstStyle/>
          <a:p>
            <a:r>
              <a:rPr lang="en-US" dirty="0">
                <a:solidFill>
                  <a:srgbClr val="002060"/>
                </a:solidFill>
                <a:latin typeface="Cambria" panose="02040503050406030204" pitchFamily="18" charset="0"/>
                <a:ea typeface="Cambria" panose="02040503050406030204" pitchFamily="18" charset="0"/>
                <a:cs typeface="+mj-cs"/>
              </a:rPr>
              <a:t>Example (Structured Data Integration)</a:t>
            </a:r>
          </a:p>
        </p:txBody>
      </p:sp>
      <p:cxnSp>
        <p:nvCxnSpPr>
          <p:cNvPr id="51" name="Straight Connector 5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5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75C47F06-613B-42A6-9DD9-C5275199CE80}"/>
              </a:ext>
            </a:extLst>
          </p:cNvPr>
          <p:cNvSpPr>
            <a:spLocks noGrp="1"/>
          </p:cNvSpPr>
          <p:nvPr>
            <p:ph type="sldNum" sz="quarter" idx="12"/>
          </p:nvPr>
        </p:nvSpPr>
        <p:spPr>
          <a:xfrm>
            <a:off x="11846378" y="6551963"/>
            <a:ext cx="345621" cy="306038"/>
          </a:xfrm>
        </p:spPr>
        <p:txBody>
          <a:bodyPr vert="horz" lIns="91440" tIns="45720" rIns="91440" bIns="45720" rtlCol="0">
            <a:normAutofit/>
          </a:bodyPr>
          <a:lstStyle/>
          <a:p>
            <a:pPr>
              <a:spcAft>
                <a:spcPts val="600"/>
              </a:spcAft>
            </a:pPr>
            <a:fld id="{2AAD9BEF-622F-4B1C-A61F-863E667CA1B7}" type="slidenum">
              <a:rPr lang="en-US" b="1">
                <a:solidFill>
                  <a:schemeClr val="tx1">
                    <a:alpha val="60000"/>
                  </a:schemeClr>
                </a:solidFill>
                <a:latin typeface="+mn-lt"/>
                <a:cs typeface="+mn-cs"/>
              </a:rPr>
              <a:pPr>
                <a:spcAft>
                  <a:spcPts val="600"/>
                </a:spcAft>
              </a:pPr>
              <a:t>9</a:t>
            </a:fld>
            <a:endParaRPr lang="en-US" b="1" dirty="0">
              <a:solidFill>
                <a:schemeClr val="tx1">
                  <a:alpha val="60000"/>
                </a:schemeClr>
              </a:solidFill>
              <a:latin typeface="+mn-lt"/>
              <a:cs typeface="+mn-cs"/>
            </a:endParaRPr>
          </a:p>
        </p:txBody>
      </p:sp>
      <p:grpSp>
        <p:nvGrpSpPr>
          <p:cNvPr id="17" name="Group 16">
            <a:extLst>
              <a:ext uri="{FF2B5EF4-FFF2-40B4-BE49-F238E27FC236}">
                <a16:creationId xmlns:a16="http://schemas.microsoft.com/office/drawing/2014/main" id="{BCAB5C53-9F86-4B45-8F7F-FA0BDBF548B1}"/>
              </a:ext>
            </a:extLst>
          </p:cNvPr>
          <p:cNvGrpSpPr/>
          <p:nvPr/>
        </p:nvGrpSpPr>
        <p:grpSpPr>
          <a:xfrm>
            <a:off x="8198773" y="378373"/>
            <a:ext cx="3548433" cy="4628827"/>
            <a:chOff x="4440773" y="678142"/>
            <a:chExt cx="3217510" cy="4242007"/>
          </a:xfrm>
        </p:grpSpPr>
        <p:pic>
          <p:nvPicPr>
            <p:cNvPr id="18" name="Picture 17">
              <a:extLst>
                <a:ext uri="{FF2B5EF4-FFF2-40B4-BE49-F238E27FC236}">
                  <a16:creationId xmlns:a16="http://schemas.microsoft.com/office/drawing/2014/main" id="{D51E812A-F0BD-4796-B079-7835B06951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33716" y="951810"/>
              <a:ext cx="3124567" cy="3968339"/>
            </a:xfrm>
            <a:prstGeom prst="rect">
              <a:avLst/>
            </a:prstGeom>
            <a:ln w="12700">
              <a:solidFill>
                <a:srgbClr val="0B78BD"/>
              </a:solidFill>
            </a:ln>
          </p:spPr>
        </p:pic>
        <p:sp>
          <p:nvSpPr>
            <p:cNvPr id="21" name="TextBox 20">
              <a:extLst>
                <a:ext uri="{FF2B5EF4-FFF2-40B4-BE49-F238E27FC236}">
                  <a16:creationId xmlns:a16="http://schemas.microsoft.com/office/drawing/2014/main" id="{BC2D38FC-6EB5-495C-AACA-038C4F88F995}"/>
                </a:ext>
              </a:extLst>
            </p:cNvPr>
            <p:cNvSpPr txBox="1"/>
            <p:nvPr/>
          </p:nvSpPr>
          <p:spPr>
            <a:xfrm>
              <a:off x="4440773" y="678142"/>
              <a:ext cx="2442198" cy="264037"/>
            </a:xfrm>
            <a:prstGeom prst="rect">
              <a:avLst/>
            </a:prstGeom>
            <a:noFill/>
            <a:ln w="12700">
              <a:solidFill>
                <a:srgbClr val="0B78BD"/>
              </a:solidFill>
            </a:ln>
          </p:spPr>
          <p:txBody>
            <a:bodyPr wrap="none" rtlCol="0">
              <a:normAutofit/>
            </a:bodyPr>
            <a:lstStyle/>
            <a:p>
              <a:pPr>
                <a:lnSpc>
                  <a:spcPct val="90000"/>
                </a:lnSpc>
                <a:spcAft>
                  <a:spcPts val="600"/>
                </a:spcAft>
              </a:pPr>
              <a:r>
                <a:rPr lang="en-US" sz="1400" dirty="0">
                  <a:solidFill>
                    <a:srgbClr val="0070C0"/>
                  </a:solidFill>
                </a:rPr>
                <a:t>JSON: Phase Information </a:t>
              </a:r>
              <a:endParaRPr lang="LID4096" sz="1400" dirty="0">
                <a:solidFill>
                  <a:srgbClr val="0070C0"/>
                </a:solidFill>
              </a:endParaRPr>
            </a:p>
          </p:txBody>
        </p:sp>
      </p:grpSp>
      <p:graphicFrame>
        <p:nvGraphicFramePr>
          <p:cNvPr id="27" name="Table 5">
            <a:extLst>
              <a:ext uri="{FF2B5EF4-FFF2-40B4-BE49-F238E27FC236}">
                <a16:creationId xmlns:a16="http://schemas.microsoft.com/office/drawing/2014/main" id="{388C3167-CC73-4641-B3E6-CED95BD82C23}"/>
              </a:ext>
            </a:extLst>
          </p:cNvPr>
          <p:cNvGraphicFramePr>
            <a:graphicFrameLocks noGrp="1"/>
          </p:cNvGraphicFramePr>
          <p:nvPr>
            <p:extLst>
              <p:ext uri="{D42A27DB-BD31-4B8C-83A1-F6EECF244321}">
                <p14:modId xmlns:p14="http://schemas.microsoft.com/office/powerpoint/2010/main" val="668211466"/>
              </p:ext>
            </p:extLst>
          </p:nvPr>
        </p:nvGraphicFramePr>
        <p:xfrm>
          <a:off x="280499" y="3462607"/>
          <a:ext cx="2753538" cy="1226488"/>
        </p:xfrm>
        <a:graphic>
          <a:graphicData uri="http://schemas.openxmlformats.org/drawingml/2006/table">
            <a:tbl>
              <a:tblPr firstRow="1" bandRow="1" bandCol="1">
                <a:tableStyleId>{2D5ABB26-0587-4C30-8999-92F81FD0307C}</a:tableStyleId>
              </a:tblPr>
              <a:tblGrid>
                <a:gridCol w="1447527">
                  <a:extLst>
                    <a:ext uri="{9D8B030D-6E8A-4147-A177-3AD203B41FA5}">
                      <a16:colId xmlns:a16="http://schemas.microsoft.com/office/drawing/2014/main" val="390310955"/>
                    </a:ext>
                  </a:extLst>
                </a:gridCol>
                <a:gridCol w="1306011">
                  <a:extLst>
                    <a:ext uri="{9D8B030D-6E8A-4147-A177-3AD203B41FA5}">
                      <a16:colId xmlns:a16="http://schemas.microsoft.com/office/drawing/2014/main" val="817297326"/>
                    </a:ext>
                  </a:extLst>
                </a:gridCol>
              </a:tblGrid>
              <a:tr h="306622">
                <a:tc>
                  <a:txBody>
                    <a:bodyPr/>
                    <a:lstStyle/>
                    <a:p>
                      <a:r>
                        <a:rPr lang="en-US" sz="1400" b="1" dirty="0" err="1"/>
                        <a:t>Disease_Name</a:t>
                      </a:r>
                      <a:endParaRPr lang="LID4096"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400" b="1" dirty="0"/>
                        <a:t>Phase_Name</a:t>
                      </a:r>
                      <a:endParaRPr lang="LID4096"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258191319"/>
                  </a:ext>
                </a:extLst>
              </a:tr>
              <a:tr h="306622">
                <a:tc>
                  <a:txBody>
                    <a:bodyPr/>
                    <a:lstStyle/>
                    <a:p>
                      <a:r>
                        <a:rPr lang="en-US" sz="1400" b="0" i="0" kern="1200" dirty="0">
                          <a:solidFill>
                            <a:schemeClr val="tx1"/>
                          </a:solidFill>
                          <a:effectLst/>
                          <a:latin typeface="+mn-lt"/>
                          <a:ea typeface="+mn-ea"/>
                          <a:cs typeface="+mn-cs"/>
                        </a:rPr>
                        <a:t>Chagas</a:t>
                      </a:r>
                      <a:endParaRPr lang="LID4096"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kern="1200" dirty="0">
                          <a:solidFill>
                            <a:schemeClr val="tx1"/>
                          </a:solidFill>
                          <a:effectLst/>
                          <a:latin typeface="+mn-lt"/>
                          <a:ea typeface="+mn-ea"/>
                          <a:cs typeface="+mn-cs"/>
                        </a:rPr>
                        <a:t>acute phase</a:t>
                      </a:r>
                      <a:endParaRPr lang="LID4096"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1757665"/>
                  </a:ext>
                </a:extLst>
              </a:tr>
              <a:tr h="306622">
                <a:tc>
                  <a:txBody>
                    <a:bodyPr/>
                    <a:lstStyle/>
                    <a:p>
                      <a:r>
                        <a:rPr lang="en-US" sz="1400" b="0" i="0" kern="1200" dirty="0">
                          <a:solidFill>
                            <a:schemeClr val="tx1"/>
                          </a:solidFill>
                          <a:effectLst/>
                          <a:latin typeface="+mn-lt"/>
                          <a:ea typeface="+mn-ea"/>
                          <a:cs typeface="+mn-cs"/>
                        </a:rPr>
                        <a:t>Chagas</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kern="1200" dirty="0">
                          <a:solidFill>
                            <a:schemeClr val="tx1"/>
                          </a:solidFill>
                          <a:effectLst/>
                          <a:latin typeface="+mn-lt"/>
                          <a:ea typeface="+mn-ea"/>
                          <a:cs typeface="+mn-cs"/>
                        </a:rPr>
                        <a:t>chronic phase</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689220"/>
                  </a:ext>
                </a:extLst>
              </a:tr>
              <a:tr h="306622">
                <a:tc>
                  <a:txBody>
                    <a:bodyPr/>
                    <a:lstStyle/>
                    <a:p>
                      <a:r>
                        <a:rPr lang="en-US" sz="1400" b="0" i="0" kern="1200" dirty="0">
                          <a:solidFill>
                            <a:schemeClr val="tx1"/>
                          </a:solidFill>
                          <a:effectLst/>
                          <a:latin typeface="+mn-lt"/>
                          <a:ea typeface="+mn-ea"/>
                          <a:cs typeface="+mn-cs"/>
                        </a:rPr>
                        <a:t>Chagas</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final stage</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2306498"/>
                  </a:ext>
                </a:extLst>
              </a:tr>
            </a:tbl>
          </a:graphicData>
        </a:graphic>
      </p:graphicFrame>
      <p:sp>
        <p:nvSpPr>
          <p:cNvPr id="28" name="TextBox 27">
            <a:extLst>
              <a:ext uri="{FF2B5EF4-FFF2-40B4-BE49-F238E27FC236}">
                <a16:creationId xmlns:a16="http://schemas.microsoft.com/office/drawing/2014/main" id="{7EA7BC19-1153-4D70-B0DC-2490093ADC8F}"/>
              </a:ext>
            </a:extLst>
          </p:cNvPr>
          <p:cNvSpPr txBox="1"/>
          <p:nvPr/>
        </p:nvSpPr>
        <p:spPr>
          <a:xfrm>
            <a:off x="275611" y="3127065"/>
            <a:ext cx="2434148" cy="307777"/>
          </a:xfrm>
          <a:prstGeom prst="rect">
            <a:avLst/>
          </a:prstGeom>
          <a:noFill/>
          <a:ln>
            <a:solidFill>
              <a:srgbClr val="0B78BD"/>
            </a:solidFill>
          </a:ln>
        </p:spPr>
        <p:txBody>
          <a:bodyPr wrap="square" rtlCol="0">
            <a:spAutoFit/>
          </a:bodyPr>
          <a:lstStyle/>
          <a:p>
            <a:r>
              <a:rPr lang="en-US" sz="1400" dirty="0">
                <a:solidFill>
                  <a:srgbClr val="0070C0"/>
                </a:solidFill>
              </a:rPr>
              <a:t>DB Table: </a:t>
            </a:r>
            <a:r>
              <a:rPr lang="en-US" sz="1400" dirty="0" err="1">
                <a:solidFill>
                  <a:srgbClr val="0070C0"/>
                </a:solidFill>
              </a:rPr>
              <a:t>Disease_Has_Phase</a:t>
            </a:r>
            <a:endParaRPr lang="LID4096" sz="1400" dirty="0">
              <a:solidFill>
                <a:srgbClr val="0070C0"/>
              </a:solidFill>
            </a:endParaRPr>
          </a:p>
        </p:txBody>
      </p:sp>
      <p:graphicFrame>
        <p:nvGraphicFramePr>
          <p:cNvPr id="29" name="Table 5">
            <a:extLst>
              <a:ext uri="{FF2B5EF4-FFF2-40B4-BE49-F238E27FC236}">
                <a16:creationId xmlns:a16="http://schemas.microsoft.com/office/drawing/2014/main" id="{D4BDF543-340B-40D8-B99D-A4E6416DD220}"/>
              </a:ext>
            </a:extLst>
          </p:cNvPr>
          <p:cNvGraphicFramePr>
            <a:graphicFrameLocks noGrp="1"/>
          </p:cNvGraphicFramePr>
          <p:nvPr>
            <p:extLst>
              <p:ext uri="{D42A27DB-BD31-4B8C-83A1-F6EECF244321}">
                <p14:modId xmlns:p14="http://schemas.microsoft.com/office/powerpoint/2010/main" val="3573698120"/>
              </p:ext>
            </p:extLst>
          </p:nvPr>
        </p:nvGraphicFramePr>
        <p:xfrm>
          <a:off x="3564169" y="1169162"/>
          <a:ext cx="3858192" cy="2286000"/>
        </p:xfrm>
        <a:graphic>
          <a:graphicData uri="http://schemas.openxmlformats.org/drawingml/2006/table">
            <a:tbl>
              <a:tblPr firstRow="1" bandRow="1" bandCol="1">
                <a:tableStyleId>{2D5ABB26-0587-4C30-8999-92F81FD0307C}</a:tableStyleId>
              </a:tblPr>
              <a:tblGrid>
                <a:gridCol w="1034315">
                  <a:extLst>
                    <a:ext uri="{9D8B030D-6E8A-4147-A177-3AD203B41FA5}">
                      <a16:colId xmlns:a16="http://schemas.microsoft.com/office/drawing/2014/main" val="390310955"/>
                    </a:ext>
                  </a:extLst>
                </a:gridCol>
                <a:gridCol w="1480145">
                  <a:extLst>
                    <a:ext uri="{9D8B030D-6E8A-4147-A177-3AD203B41FA5}">
                      <a16:colId xmlns:a16="http://schemas.microsoft.com/office/drawing/2014/main" val="3225549468"/>
                    </a:ext>
                  </a:extLst>
                </a:gridCol>
                <a:gridCol w="1343732">
                  <a:extLst>
                    <a:ext uri="{9D8B030D-6E8A-4147-A177-3AD203B41FA5}">
                      <a16:colId xmlns:a16="http://schemas.microsoft.com/office/drawing/2014/main" val="1077787411"/>
                    </a:ext>
                  </a:extLst>
                </a:gridCol>
              </a:tblGrid>
              <a:tr h="534646">
                <a:tc>
                  <a:txBody>
                    <a:bodyPr/>
                    <a:lstStyle/>
                    <a:p>
                      <a:r>
                        <a:rPr lang="en-US" sz="1400" b="1" dirty="0"/>
                        <a:t>Phase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1400" b="1" dirty="0"/>
                        <a:t>Risk Type</a:t>
                      </a:r>
                      <a:endParaRPr lang="LID4096"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1400" b="1" dirty="0"/>
                        <a:t>Affected Percentage (%)</a:t>
                      </a:r>
                      <a:endParaRPr lang="LID4096"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258191319"/>
                  </a:ext>
                </a:extLst>
              </a:tr>
              <a:tr h="337826">
                <a:tc>
                  <a:txBody>
                    <a:bodyPr/>
                    <a:lstStyle/>
                    <a:p>
                      <a:r>
                        <a:rPr lang="en-US" sz="1400" b="0" i="0" kern="1200" dirty="0">
                          <a:solidFill>
                            <a:schemeClr val="tx1"/>
                          </a:solidFill>
                          <a:effectLst/>
                          <a:latin typeface="+mn-lt"/>
                          <a:ea typeface="+mn-ea"/>
                          <a:cs typeface="+mn-cs"/>
                        </a:rPr>
                        <a:t>acute</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asymptomatic</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70 – 80</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1757665"/>
                  </a:ext>
                </a:extLst>
              </a:tr>
              <a:tr h="337826">
                <a:tc>
                  <a:txBody>
                    <a:bodyPr/>
                    <a:lstStyle/>
                    <a:p>
                      <a:r>
                        <a:rPr lang="en-US" sz="1400" b="0" i="0" kern="1200" dirty="0">
                          <a:solidFill>
                            <a:schemeClr val="tx1"/>
                          </a:solidFill>
                          <a:effectLst/>
                          <a:latin typeface="+mn-lt"/>
                          <a:ea typeface="+mn-ea"/>
                          <a:cs typeface="+mn-cs"/>
                        </a:rPr>
                        <a:t>acute</a:t>
                      </a:r>
                      <a:endParaRPr lang="LID4096"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solidFill>
                            <a:schemeClr val="tx1"/>
                          </a:solidFill>
                        </a:rPr>
                        <a:t>symptomatic</a:t>
                      </a:r>
                      <a:endParaRPr lang="LID4096"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tx1"/>
                          </a:solidFill>
                        </a:rPr>
                        <a:t>20 – 28</a:t>
                      </a:r>
                      <a:endParaRPr lang="LID4096"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494251"/>
                  </a:ext>
                </a:extLst>
              </a:tr>
              <a:tr h="3378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acute</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kern="1200" dirty="0">
                          <a:solidFill>
                            <a:schemeClr val="tx1"/>
                          </a:solidFill>
                          <a:effectLst/>
                          <a:latin typeface="+mn-lt"/>
                          <a:ea typeface="+mn-ea"/>
                          <a:cs typeface="+mn-cs"/>
                        </a:rPr>
                        <a:t>sign of romagna</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2</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5499419"/>
                  </a:ext>
                </a:extLst>
              </a:tr>
              <a:tr h="400050">
                <a:tc>
                  <a:txBody>
                    <a:bodyPr/>
                    <a:lstStyle/>
                    <a:p>
                      <a:r>
                        <a:rPr lang="en-US" sz="1400" b="0" i="0" kern="1200" dirty="0">
                          <a:solidFill>
                            <a:schemeClr val="tx1"/>
                          </a:solidFill>
                          <a:effectLst/>
                          <a:latin typeface="+mn-lt"/>
                          <a:ea typeface="+mn-ea"/>
                          <a:cs typeface="+mn-cs"/>
                        </a:rPr>
                        <a:t>chronic</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kern="1200" dirty="0">
                          <a:solidFill>
                            <a:schemeClr val="tx1"/>
                          </a:solidFill>
                          <a:effectLst/>
                          <a:latin typeface="+mn-lt"/>
                          <a:ea typeface="+mn-ea"/>
                          <a:cs typeface="+mn-cs"/>
                        </a:rPr>
                        <a:t>cardiac disorders</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30</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7689220"/>
                  </a:ext>
                </a:extLst>
              </a:tr>
              <a:tr h="337826">
                <a:tc>
                  <a:txBody>
                    <a:bodyPr/>
                    <a:lstStyle/>
                    <a:p>
                      <a:r>
                        <a:rPr lang="en-US" sz="1400" b="0" i="0" kern="1200" dirty="0">
                          <a:solidFill>
                            <a:schemeClr val="tx1"/>
                          </a:solidFill>
                          <a:effectLst/>
                          <a:latin typeface="+mn-lt"/>
                          <a:ea typeface="+mn-ea"/>
                          <a:cs typeface="+mn-cs"/>
                        </a:rPr>
                        <a:t>chronic</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kern="1200" dirty="0">
                          <a:solidFill>
                            <a:schemeClr val="tx1"/>
                          </a:solidFill>
                          <a:effectLst/>
                          <a:latin typeface="+mn-lt"/>
                          <a:ea typeface="+mn-ea"/>
                          <a:cs typeface="+mn-cs"/>
                        </a:rPr>
                        <a:t>motor disorders</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10</a:t>
                      </a:r>
                      <a:endParaRPr lang="LID4096"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2306498"/>
                  </a:ext>
                </a:extLst>
              </a:tr>
            </a:tbl>
          </a:graphicData>
        </a:graphic>
      </p:graphicFrame>
      <p:sp>
        <p:nvSpPr>
          <p:cNvPr id="30" name="TextBox 29">
            <a:extLst>
              <a:ext uri="{FF2B5EF4-FFF2-40B4-BE49-F238E27FC236}">
                <a16:creationId xmlns:a16="http://schemas.microsoft.com/office/drawing/2014/main" id="{7D4AFD2A-AB73-4327-BB0A-DCDE338F54D9}"/>
              </a:ext>
            </a:extLst>
          </p:cNvPr>
          <p:cNvSpPr txBox="1"/>
          <p:nvPr/>
        </p:nvSpPr>
        <p:spPr>
          <a:xfrm>
            <a:off x="3564170" y="841920"/>
            <a:ext cx="1766114" cy="307777"/>
          </a:xfrm>
          <a:prstGeom prst="rect">
            <a:avLst/>
          </a:prstGeom>
          <a:noFill/>
          <a:ln>
            <a:solidFill>
              <a:srgbClr val="0B78BD"/>
            </a:solidFill>
          </a:ln>
        </p:spPr>
        <p:txBody>
          <a:bodyPr wrap="square" rtlCol="0">
            <a:spAutoFit/>
          </a:bodyPr>
          <a:lstStyle/>
          <a:p>
            <a:r>
              <a:rPr lang="en-US" sz="1400" dirty="0">
                <a:solidFill>
                  <a:srgbClr val="0070C0"/>
                </a:solidFill>
              </a:rPr>
              <a:t>CSV: Associated Risk</a:t>
            </a:r>
            <a:endParaRPr lang="LID4096" sz="1400" dirty="0">
              <a:solidFill>
                <a:srgbClr val="0070C0"/>
              </a:solidFill>
            </a:endParaRPr>
          </a:p>
        </p:txBody>
      </p:sp>
      <p:cxnSp>
        <p:nvCxnSpPr>
          <p:cNvPr id="11" name="Straight Arrow Connector 10">
            <a:extLst>
              <a:ext uri="{FF2B5EF4-FFF2-40B4-BE49-F238E27FC236}">
                <a16:creationId xmlns:a16="http://schemas.microsoft.com/office/drawing/2014/main" id="{60280A74-FD71-4214-A6D1-870CD1568694}"/>
              </a:ext>
            </a:extLst>
          </p:cNvPr>
          <p:cNvCxnSpPr>
            <a:cxnSpLocks/>
            <a:stCxn id="27" idx="3"/>
            <a:endCxn id="34" idx="1"/>
          </p:cNvCxnSpPr>
          <p:nvPr/>
        </p:nvCxnSpPr>
        <p:spPr>
          <a:xfrm>
            <a:off x="3034037" y="4075851"/>
            <a:ext cx="9069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6158BCF-F291-47DC-B90D-606255AFE1F0}"/>
              </a:ext>
            </a:extLst>
          </p:cNvPr>
          <p:cNvCxnSpPr>
            <a:cxnSpLocks/>
            <a:endCxn id="34" idx="3"/>
          </p:cNvCxnSpPr>
          <p:nvPr/>
        </p:nvCxnSpPr>
        <p:spPr>
          <a:xfrm flipH="1">
            <a:off x="4529577" y="4075851"/>
            <a:ext cx="375328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4" name="Graphic 33" descr="Badge Follow with solid fill">
            <a:extLst>
              <a:ext uri="{FF2B5EF4-FFF2-40B4-BE49-F238E27FC236}">
                <a16:creationId xmlns:a16="http://schemas.microsoft.com/office/drawing/2014/main" id="{80DFB368-4CB0-49F2-AEB9-8243DDE070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40997" y="3781561"/>
            <a:ext cx="588580" cy="588580"/>
          </a:xfrm>
          <a:prstGeom prst="rect">
            <a:avLst/>
          </a:prstGeom>
        </p:spPr>
      </p:pic>
      <p:cxnSp>
        <p:nvCxnSpPr>
          <p:cNvPr id="58" name="Straight Arrow Connector 57">
            <a:extLst>
              <a:ext uri="{FF2B5EF4-FFF2-40B4-BE49-F238E27FC236}">
                <a16:creationId xmlns:a16="http://schemas.microsoft.com/office/drawing/2014/main" id="{915871EC-3F90-403B-A190-29E6F87FFAEF}"/>
              </a:ext>
            </a:extLst>
          </p:cNvPr>
          <p:cNvCxnSpPr>
            <a:endCxn id="34" idx="0"/>
          </p:cNvCxnSpPr>
          <p:nvPr/>
        </p:nvCxnSpPr>
        <p:spPr>
          <a:xfrm>
            <a:off x="4235287" y="3455162"/>
            <a:ext cx="0" cy="3263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78C5EB2-73ED-431A-91D5-8FE29A8815E4}"/>
              </a:ext>
            </a:extLst>
          </p:cNvPr>
          <p:cNvCxnSpPr>
            <a:cxnSpLocks/>
          </p:cNvCxnSpPr>
          <p:nvPr/>
        </p:nvCxnSpPr>
        <p:spPr>
          <a:xfrm>
            <a:off x="4235287" y="4349121"/>
            <a:ext cx="382" cy="4519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1F6A735F-5463-4218-A627-B4C6A4C6447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3563182" y="4890838"/>
            <a:ext cx="1344210" cy="1500628"/>
          </a:xfrm>
          <a:prstGeom prst="rect">
            <a:avLst/>
          </a:prstGeom>
          <a:ln w="28575">
            <a:solidFill>
              <a:srgbClr val="00B050"/>
            </a:solidFill>
          </a:ln>
        </p:spPr>
      </p:pic>
    </p:spTree>
    <p:extLst>
      <p:ext uri="{BB962C8B-B14F-4D97-AF65-F5344CB8AC3E}">
        <p14:creationId xmlns:p14="http://schemas.microsoft.com/office/powerpoint/2010/main" val="193338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down)">
                                      <p:cBhvr>
                                        <p:cTn id="10" dur="500"/>
                                        <p:tgtEl>
                                          <p:spTgt spid="58"/>
                                        </p:tgtEl>
                                      </p:cBhvr>
                                    </p:animEffect>
                                  </p:childTnLst>
                                </p:cTn>
                              </p:par>
                              <p:par>
                                <p:cTn id="11" presetID="22" presetClass="entr" presetSubtype="4"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down)">
                                      <p:cBhvr>
                                        <p:cTn id="13" dur="500"/>
                                        <p:tgtEl>
                                          <p:spTgt spid="34"/>
                                        </p:tgtEl>
                                      </p:cBhvr>
                                    </p:animEffect>
                                  </p:childTnLst>
                                </p:cTn>
                              </p:par>
                              <p:par>
                                <p:cTn id="14" presetID="22" presetClass="entr" presetSubtype="4"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down)">
                                      <p:cBhvr>
                                        <p:cTn id="19" dur="500"/>
                                        <p:tgtEl>
                                          <p:spTgt spid="62"/>
                                        </p:tgtEl>
                                      </p:cBhvr>
                                    </p:animEffect>
                                  </p:childTnLst>
                                </p:cTn>
                              </p:par>
                              <p:par>
                                <p:cTn id="20" presetID="22" presetClass="entr" presetSubtype="4"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down)">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8416</TotalTime>
  <Words>6978</Words>
  <Application>Microsoft Office PowerPoint</Application>
  <PresentationFormat>Widescreen</PresentationFormat>
  <Paragraphs>915</Paragraphs>
  <Slides>49</Slides>
  <Notes>41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arial</vt:lpstr>
      <vt:lpstr>arial</vt:lpstr>
      <vt:lpstr>Calibri</vt:lpstr>
      <vt:lpstr>Cambria</vt:lpstr>
      <vt:lpstr>NimbusRomNo9L-Regu</vt:lpstr>
      <vt:lpstr>Segoe UI</vt:lpstr>
      <vt:lpstr>Segoe UI Light</vt:lpstr>
      <vt:lpstr>Segoe UI Semibold</vt:lpstr>
      <vt:lpstr>Segoe UI Semilight</vt:lpstr>
      <vt:lpstr>T8</vt:lpstr>
      <vt:lpstr>Times New Roman</vt:lpstr>
      <vt:lpstr>Office Theme</vt:lpstr>
      <vt:lpstr> DEDS ESR 1.1:  Semantic-Aware Heterogeneity Management   Integrating Conceptualized Text with  Knowledge Graphs</vt:lpstr>
      <vt:lpstr>Outline of the Presentation</vt:lpstr>
      <vt:lpstr>Motivation</vt:lpstr>
      <vt:lpstr>Motivation</vt:lpstr>
      <vt:lpstr>Motivation: Why Conceptualization?</vt:lpstr>
      <vt:lpstr>Motivation: Why Knowledge Graph?</vt:lpstr>
      <vt:lpstr>Knowledge Graphs and Industry</vt:lpstr>
      <vt:lpstr>Preliminaries</vt:lpstr>
      <vt:lpstr>Example (Structured Data Integration)</vt:lpstr>
      <vt:lpstr>Running Example:</vt:lpstr>
      <vt:lpstr>Existing Data Integration System</vt:lpstr>
      <vt:lpstr>Objective</vt:lpstr>
      <vt:lpstr>Objective</vt:lpstr>
      <vt:lpstr>Sub-Objectives</vt:lpstr>
      <vt:lpstr>Proposed Method</vt:lpstr>
      <vt:lpstr>Proposed Method</vt:lpstr>
      <vt:lpstr>Phase-1</vt:lpstr>
      <vt:lpstr>Running Example (Phase-1: Extract Concepts)</vt:lpstr>
      <vt:lpstr>Phase-2</vt:lpstr>
      <vt:lpstr>Running Example (Phase-2: Produce Templates &amp; Synthetic Seeds)</vt:lpstr>
      <vt:lpstr>Running Example (Cont.)</vt:lpstr>
      <vt:lpstr>Phase-2</vt:lpstr>
      <vt:lpstr>Phase-3</vt:lpstr>
      <vt:lpstr>Running Example (Phase-3: Semi-Automatic Annotation)</vt:lpstr>
      <vt:lpstr>Phase-3</vt:lpstr>
      <vt:lpstr>Phase-4</vt:lpstr>
      <vt:lpstr>Example (Masked Language Modeling)</vt:lpstr>
      <vt:lpstr>Running Example (Phase-4: Tagging New Text)</vt:lpstr>
      <vt:lpstr>Phase-4</vt:lpstr>
      <vt:lpstr>Phase-5</vt:lpstr>
      <vt:lpstr>Running Example (Phase-5: Mapping)</vt:lpstr>
      <vt:lpstr>Phase -5</vt:lpstr>
      <vt:lpstr>Phases</vt:lpstr>
      <vt:lpstr>Related Work</vt:lpstr>
      <vt:lpstr>Related Work</vt:lpstr>
      <vt:lpstr>Related Work</vt:lpstr>
      <vt:lpstr>Related Work</vt:lpstr>
      <vt:lpstr>Related Work (Ontology Learning)</vt:lpstr>
      <vt:lpstr>Related Work</vt:lpstr>
      <vt:lpstr>Related Work</vt:lpstr>
      <vt:lpstr>Tools</vt:lpstr>
      <vt:lpstr>Tentative Publication</vt:lpstr>
      <vt:lpstr>Conclusion</vt:lpstr>
      <vt:lpstr>References</vt:lpstr>
      <vt:lpstr>References</vt:lpstr>
      <vt:lpstr>References</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Besim</dc:creator>
  <cp:lastModifiedBy>Rahman Md Ataur</cp:lastModifiedBy>
  <cp:revision>1120</cp:revision>
  <dcterms:created xsi:type="dcterms:W3CDTF">2020-12-30T15:49:19Z</dcterms:created>
  <dcterms:modified xsi:type="dcterms:W3CDTF">2022-06-27T13:12:17Z</dcterms:modified>
</cp:coreProperties>
</file>